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30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48.wmf"/><Relationship Id="rId6" Type="http://schemas.openxmlformats.org/officeDocument/2006/relationships/image" Target="../media/image43.wmf"/><Relationship Id="rId5" Type="http://schemas.openxmlformats.org/officeDocument/2006/relationships/image" Target="../media/image49.wmf"/><Relationship Id="rId4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54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71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3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6.wmf"/><Relationship Id="rId11" Type="http://schemas.openxmlformats.org/officeDocument/2006/relationships/image" Target="../media/image18.wmf"/><Relationship Id="rId5" Type="http://schemas.openxmlformats.org/officeDocument/2006/relationships/image" Target="../media/image2.wmf"/><Relationship Id="rId10" Type="http://schemas.openxmlformats.org/officeDocument/2006/relationships/image" Target="../media/image17.wmf"/><Relationship Id="rId4" Type="http://schemas.openxmlformats.org/officeDocument/2006/relationships/image" Target="../media/image1.wmf"/><Relationship Id="rId9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3.wmf"/><Relationship Id="rId7" Type="http://schemas.openxmlformats.org/officeDocument/2006/relationships/image" Target="../media/image14.wmf"/><Relationship Id="rId12" Type="http://schemas.openxmlformats.org/officeDocument/2006/relationships/image" Target="../media/image21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6.wmf"/><Relationship Id="rId11" Type="http://schemas.openxmlformats.org/officeDocument/2006/relationships/image" Target="../media/image18.wmf"/><Relationship Id="rId5" Type="http://schemas.openxmlformats.org/officeDocument/2006/relationships/image" Target="../media/image2.wmf"/><Relationship Id="rId10" Type="http://schemas.openxmlformats.org/officeDocument/2006/relationships/image" Target="../media/image17.wmf"/><Relationship Id="rId4" Type="http://schemas.openxmlformats.org/officeDocument/2006/relationships/image" Target="../media/image1.wmf"/><Relationship Id="rId9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6.wmf"/><Relationship Id="rId5" Type="http://schemas.openxmlformats.org/officeDocument/2006/relationships/image" Target="../media/image2.wmf"/><Relationship Id="rId4" Type="http://schemas.openxmlformats.org/officeDocument/2006/relationships/image" Target="../media/image1.wmf"/><Relationship Id="rId9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05-06T04:15:13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16545 8409 0,'0'74'78,"0"25"-78,-50 1 15,50-1-15,0 0 16,0-25-16,0-24 16,25 25-16,25 24 15,-25-74-15,-1-25 16,51 0-16,-25 0 15,-26 0 1,26 0-16,-25 0 16,24 0-16,1 0 15,0-25 1,-50-25 0,0 1-16,0-1 15,0 0-15,0 1 16,-75-1-16,26 0 15,24 26-15,0 24 16,25-25 0,0 0 15,-50 0-31,26 0 16,24 1-1,-25 24-15,25-25 141,25 25-141,24 0 15,1 0 1,-25 0-16,-1 0 16,1 0-16,50 0 15,-51 0-15,1 0 16,0 0-16,0 0 16,0 0-1,-1 0 1,1 0-1,0 0 1,0 0 31</inkml:trace>
  <inkml:trace contextRef="#ctx0" brushRef="#br0" timeOffset="343.2793">17190 8558 0,'0'-25'31,"0"0"-15,25 0 0,-25 0-16,0-49 15,49 0-15,-24 24 16,-25 0-16,50 1 15,-50-1-15,49 1 16,-49 24 0,25 25-16</inkml:trace>
  <inkml:trace contextRef="#ctx0" brushRef="#br0" timeOffset="848.7892">17116 8210 0,'-25'0'0,"124"50"109,-25 0-93,-49-50-16,50 24 0,-26 1 15,-24 0 1,25 0-16,-26-25 15,1 0 1,0 0 47</inkml:trace>
  <inkml:trace contextRef="#ctx0" brushRef="#br0" timeOffset="1551.2892">17190 6846 0,'74'75'47,"1"-51"-31,-26 26-16,-24-25 15,25 0-15,-1-1 16,1 51-16,24-26 15,-49-24-15,0 25 16,50-25-16,-51 24 16,26-24-16,-25 25 15,0-26-15,-1-24 110,-73-99-95,49 25-15,0 24 16,0 1-16,0 24 16,0 0-16,25 25 31,-1 0 16,51 0-32,-75 25 1,25 24-16,-25 1 16,0-25-1,0 24-15,0-24 16,0 25-16,0-1 15,0 1 1,-25 0-16,0-26 16,-25 26-16,1-25 15,-1 24-15</inkml:trace>
  <inkml:trace contextRef="#ctx0" brushRef="#br0" timeOffset="2144.1464">16297 9525 0,'0'25'78,"50"24"-78,49-24 16,-25 0-16,-24-25 15,49 50 1,-49-50-16,-1 0 16,1 0-16,-25 0 15,24 0-15,-24 0 16,50 0-16,-26-100 15,26-48 1,-1-51-16</inkml:trace>
  <inkml:trace contextRef="#ctx0" brushRef="#br0" timeOffset="2663.1472">17438 6052 0,'50'-24'78,"49"24"-62,50 49-16,49 75 15,25 50-15,1-50 16,-76-25-16,-73 0 16,-26-74-16,1 49 15,0-24-15,-26-25 16,-24 0-16,25 0 15,-25-1-15,0 1 16,0 0 0,0 0-16,0 0 15</inkml:trace>
  <inkml:trace contextRef="#ctx0" brushRef="#br0" timeOffset="3010.7473">18331 5085 0,'0'25'32,"25"0"-32,-25 49 15,25-24-15,-25-1 16,0 26-16,0-51 16,0 1-16,0 0 15,0 0-15,0 0 16,0-1-1</inkml:trace>
  <inkml:trace contextRef="#ctx0" brushRef="#br0" timeOffset="3472.085">17984 5184 0,'0'-25'32,"74"25"-17,1 0-15,-51 0 16,26 0-16,-25 0 15,0 0-15,24 25 16,-24 0 0,25 0-1,-26-25-15,-24 25 16,25-25 0,0 24-16,-25 1 109,0 0-109,0 0 31</inkml:trace>
  <inkml:trace contextRef="#ctx0" brushRef="#br0" timeOffset="3859.0583">18306 5581 0,'-25'0'0,"25"-25"16,25 0 0,0-24-16,-25 24 15,25-25 1,24 1-16,-49 24 15,25-25-15,25-49 16,-25 74 0,-25 1-16,24-1 15,1 0-15,-25 0 16,25 0 0,0 25-16,-25-24 15,25 24 1,-1-25-16</inkml:trace>
  <inkml:trace contextRef="#ctx0" brushRef="#br0" timeOffset="4914.0337">18653 9748 0,'25'0'62,"0"50"-46,25-25-16,24 49 16,-49-49-16,25 24 15,-1-24 1,-24 0-1,0-25-15,0 25 32,-1-25-1,1 0 31,-25-25-62,0 0 16,0-24-16,-25-1 16,1 25-16,-26 0 15,25 25 1,-49-49-16,74 24 16,-50 0-16,25 25 15,0 0 63,75-49-62,-25 49-16,25 0 16,24 0-16,-49 0 15,49 0 1,-24 0-16,-25 0 15,24 0-15,1 0 16,-25 0 0,-1 0-16,1 0 15,25 0-15,-25 0 16,-50-75 93</inkml:trace>
  <inkml:trace contextRef="#ctx0" brushRef="#br0" timeOffset="5538.8373">18852 9252 0,'0'-49'31,"0"-1"-16,0 25-15,50 0 16,-26 1-16,1 24 16,50-25-16,-51 25 15,26 0 1,-25 0-16,24 0 16,-24 0-16,25 0 15,-25 0 1,-75-50 109,0-49-110,1 0-15,24-50 16,-25 74 0,50 26-16,0 24 15,0-25 1,25 50 15,25 0-31,-1 0 16,1 25-16,24 25 15,-24-25 1,-50-1-16,25 1 16,0 0-16</inkml:trace>
  <inkml:trace contextRef="#ctx0" brushRef="#br0" timeOffset="6233.2078">19522 7913 0,'0'-25'32,"124"50"-32,-25 24 15,0 51-15,-24-76 16,-51 26-16,51-25 16,-26 24-16,-24-24 15,0-25-15,-25 25 16,25-75 78,-25-123-79,0 123-15,0 0 16,0 26-16,25 24 15,-1 0 1,1 0 0,25 0-16,-1 0 15,-24 0 1,50 24-16,-26 26 16,1 0-16,-25-25 15,-25-1-15,24 1 16,-24 25-16,0-25 15,0 24 1,0-24 15,-24 0 1,-1 0-17,-25-25-15,-24 0 16</inkml:trace>
  <inkml:trace contextRef="#ctx0" brushRef="#br0" timeOffset="6826.3233">19993 7441 0,'0'-24'15,"74"-1"1,-49 0 0,50 0-16,-51 25 15,26 0 1,-25 0-16,24 0 15,1 25-15,0 0 16,-26 24-16,-48-123 125,-1-75-109,-50 50-16,51-25 15,24 74-15,0 26 0,0-1 16,24 25 15,26 0-15,-25 0-16,49 0 15,1 0-15,-51 0 16,1 25-16,0 24 16,0-49-1,0 25-15,-1 25 16,26-1 0</inkml:trace>
  <inkml:trace contextRef="#ctx0" brushRef="#br0" timeOffset="7476.0967">21655 7218 0,'0'25'31,"-75"149"-31,1-75 15,-25 124-15,24-74 16,1 25-16,-25 24 16,-25 25-16,25 25 15,-1-25-15,-24 1 16,99-100-16,-74 74 16,74-24-16,1-50 15,-26 0-15,50-99 16,-25 24-16,25 1 15,-25 24-15,1-24 16,24 0-16,0 49 16,-25-50-16,0 51 15,0-26-15,-24 0 16,24-24-16,25-25 16,0 24-16,0-24 15,-50 25-15,50-25 16,-25-25-16,25 24 15,0 1 1,0 0-16,-24-25 16</inkml:trace>
  <inkml:trace contextRef="#ctx0" brushRef="#br0" timeOffset="9305.2744">19026 4068 0,'24'0'62,"26"0"-46,0 0 0,-1 25-1,50 49-15,-49-24 16,74 24-16,-50-24 16,50 24-16,25 25 15,-49-24-15,-26 24 16,50-49-16,-50 74 15,75-50-15,0 100 16,-75-100-16,100 75 16,0-25-16,-25 50 15,-1-100 1,26 50-16,24 0 16,1 0-16,-26 75 15,26-51-15,24 26 16,-24-25-16,-51-25 15,-24 0-15,-49-25 16,24-24-16,-74-51 16,49 51-16,-49-26 15,25 1-15,-50-25 16,25-25 0</inkml:trace>
  <inkml:trace contextRef="#ctx0" brushRef="#br0" timeOffset="10232.3571">22622 4762 0,'-25'0'15,"1"0"1,-26 0 0,-24 0-16,49 25 0,-25-25 15,-24 75-15,24-50 16,1 49-16,49 0 16,-25-24-1,25 49-15,0-24 16,0 49-16,0-50 15,0-24-15,0-1 16,25 1-16,24-1 16,-24-49-1,0 0-15,0 50 16,-1-50 0,1 0-16,0 0 15,0 0 16,-25-74-31,0-1 16,0 50-16,0-49 16,0 49-16,0 0 15,0-24-15,0-1 32,0 25-32,0-24 15,0-1 1,0 25-1,0 1 48,74 24-63,1 0 16,-51 0-16,51 0 15,-1 0-15,-49 0 16,49 0-1,-49 0-15,0 0 16,-25 24-16,50-24 16,-26 0-16,1 50 15,0-50 1</inkml:trace>
  <inkml:trace contextRef="#ctx0" brushRef="#br0" timeOffset="10976.6913">21779 3671 0,'25'-50'32,"24"50"-32,1 0 15,-1 0-15,1-24 16,25 24-16,-51 0 15,76 0-15,-26 0 16,-24 0-16,24 0 16,0 0-16,26 0 15,-26 0-15,-24 0 16,24 0-16,-24 74 16,-26-74-16,1 50 15,25-25-15,-50-1 16,0 26-1,-25-75 95,-124-223-95,50 50-15,74 49 16,-24 50-16,24-50 16,0 74-16,25 1 15,-25 49-15,25-24 47,25 49-31,49 0-16,-24 0 15,24 24-15,-24 26 16,-25-25-16,24 0 16,26 24-16,-50-24 15,24-25-15,-24 0 16,0 25 0,-25 0-16,25-25 15</inkml:trace>
  <inkml:trace contextRef="#ctx0" brushRef="#br0" timeOffset="11739.703">23193 2356 0,'49'0'32,"26"25"-32,24 74 15,-25-49-15,-24 24 16,124 51-16,-75-26 15,25-25-15,-50 1 16,1-1-16,-50-49 16,-1 0-16,1-1 15,25 1-15,-25-25 110,-25-25-95,0-74-15,0 25 16,0-25-16,24-1 16,-24 51-16,25 24 15,0 0-15,-25 0 16,25 25-16,0 0 15,24 0 1,-24 0-16,0 0 16,0 0-16,24 0 15,1 75-15,-25-50 16,-25-1-16,0 26 16,0 0-16,0 24 15,0-24-15,0-1 16,0 1-16,0-1 15,0 1-15,-25-25 32,25 0-32,-25-1 15,0-24 17,0 0-17,-24 0-15,-26 0 16,-24-49-1</inkml:trace>
  <inkml:trace contextRef="#ctx0" brushRef="#br0" timeOffset="12503.7022">23788 2356 0,'0'-24'16,"0"-26"-16,0 25 15,25 25 1,24-25 0,-24 25-1,25 0 1,-1 0-16,1-49 15,49 24-15,-24 0 16,-50 25-16,49 0 16,-24 0-16,-1 0 15,1 50-15,-25-25 16,-1-1 0,-24 1-16,25 0 15,-25 0-15,0 0 63,-25-25-1,-24 0-62,-1 0 16,25-75-16,-24-49 15,-1 75-15,25-51 16,25 1-16,0 25 16,0-1-16,25 51 31,25 24-15,-1 0-16,-24 0 15,25 0-15,-25 24 16,24 1-1,1 0-15,-50 0 16,25-25-16,-1 25 16,26-1-16,-50 1 15,25 0-15,0-25 16,-1 25 0,-24 0 15,25-1-16</inkml:trace>
  <inkml:trace contextRef="#ctx0" brushRef="#br0" timeOffset="23633.5223">23590 6077 0,'0'25'16,"74"-50"-16,-49 0 16,49-74-16,-49 0 15,49 0-15,26-50 16,-26 25-16,-49 49 16,49-73-16,-49-1 15,0 25-15,25-50 16,-1 50-16,1-74 15,-1 24-15,-24 0 16,25 26-16,24-26 16,-49 75-16,0-75 15,49 25-15,-24-24 16,-1 49-16,1 24 16,-50-24-16,50 75 15,-50 24 1,24-25-16,-24 1 15,0-1-15,0 25 16,25 0 0</inkml:trace>
  <inkml:trace contextRef="#ctx0" brushRef="#br0" timeOffset="26903.368">11311 5581 0,'100'0'62,"24"50"-62,-50-50 16,25 0-16,25 24 15,-25-24-15,-24 0 16,-1 0-16,1 0 16,-26 0-16,1 0 15,-1 0-15,1 0 16,24 0-16,-24 0 15,0 0 1,24 0-16,25 0 0,1 0 16,-1 0-16,25 0 15,0 0-15,-25 0 16,0 0-16,-24 0 16,-1 0-1,25 0-15,1 0 16,-26 0-16,-24 0 15,-26 0-15,1 0 16,0 0-16,25 0 16,-26 0-16,26 0 15,-25 0 1,24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9A5AE-48DB-4AC7-9DD1-036E0D6CC46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FAA07-1B80-45C3-B840-26338708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8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D5894F3-B99D-48E6-9A19-B6210574B16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7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E433188-86D5-4984-AC4E-651C9E5FFA8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5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EEE2D94-AB1C-44BD-8D9B-8E896EB0748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32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DD48C75-70ED-4B59-80B9-152E76AF1CD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51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41AB537-A67F-4017-8284-0D23E341B6C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11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4D984FE-60D6-4866-8674-9F66EC283B03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47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2C4E9DB-5314-49EA-B507-36EF20FAA88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82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D88F1F2-E119-43BF-841A-056588310DE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7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22FFF8D-2D92-4BA0-8592-D5377D9569F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7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3282C35-8936-4480-AE12-1C0EE8B76062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32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B441798-447D-41A5-B9BE-765D0ADD326A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5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1769F6A-A63D-47B7-9DD9-74E4210E4D1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48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0F8CD61-CAC0-4395-8B8B-A6CC65562A0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985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1A98ED3-C49A-417F-B767-87B9AE3E796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04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57AA023-6C25-4568-89EB-DD68B6E6C9C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65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883B7A7-90A8-41B9-95B7-6B6CEABBF53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32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35A4411-228F-437B-B78C-F3930F28C8A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30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5B3A228-D648-42D6-9916-BA893154FCCC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7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EF7D690-F930-43D6-A157-AF104AD4E351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47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84E0DA5-BBAF-40B0-BE45-56118229379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3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844CF76-F890-46B1-9C08-AB8B6ADDE82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41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C4537DD-9B41-47D3-A3B4-049B360008E8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5ED871B-52A6-41AE-83FA-57083F14FA9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8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8B49E64-761C-4420-B10C-288E5456AE7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5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33D6FB1-8A56-4613-94FF-D225C47B2B8B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4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0833B17-A0C9-41AB-972C-C9224011000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9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E58F635-C35D-4F64-9F48-35AD978DD5B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5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816B183-5802-40FC-AC78-82CF90D791C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19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B6DBC7B-C441-4338-AB25-9C91F8B1289D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3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7802-9F94-4FAD-80A2-25832475303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7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23478-505F-4C0F-826B-4E5D9D2B7C2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05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33013-DA79-4B0E-B1A0-EADD369DD1F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72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791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8A92F-9B4C-49CC-B2BA-317455D188D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106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1D329-7AB8-4295-BF7E-2FCB4A4CA85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6672C-FEC0-4842-9C1F-77FA775B1F0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66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B6B82-39FA-426D-9A35-42296C1254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29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846E0-1074-4344-92D3-1582401823D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4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6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3A8B0-332B-451A-9560-E67981B3457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00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1937D-4AED-416D-938E-7D837F407A9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88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52400"/>
            <a:ext cx="2946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152400"/>
            <a:ext cx="8636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78F0-05F4-4B51-9026-28E53B8F67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5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03200" y="152400"/>
            <a:ext cx="1178560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5C28B-65B0-4707-92F4-C26E04808F2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7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5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4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4710-06CC-4191-92C6-1EB1722CFBD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8B92-D173-45F1-ABFD-65A5E24B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178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8200"/>
            <a:ext cx="11785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Courtesy 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D5CD41A3-7C8F-405E-B91A-34D8E07A0C17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6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6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26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6.bin"/><Relationship Id="rId9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7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41.wmf"/><Relationship Id="rId5" Type="http://schemas.openxmlformats.org/officeDocument/2006/relationships/image" Target="../media/image4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9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9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5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11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6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11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67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1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66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6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5" Type="http://schemas.openxmlformats.org/officeDocument/2006/relationships/image" Target="../media/image1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75.emf"/><Relationship Id="rId5" Type="http://schemas.openxmlformats.org/officeDocument/2006/relationships/image" Target="../media/image72.wmf"/><Relationship Id="rId10" Type="http://schemas.openxmlformats.org/officeDocument/2006/relationships/customXml" Target="../ink/ink1.xml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7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6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5.wmf"/><Relationship Id="rId34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4.wmf"/><Relationship Id="rId25" Type="http://schemas.openxmlformats.org/officeDocument/2006/relationships/image" Target="../media/image16.wmf"/><Relationship Id="rId3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2.bin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.wmf"/><Relationship Id="rId24" Type="http://schemas.openxmlformats.org/officeDocument/2006/relationships/oleObject" Target="../embeddings/oleObject25.bin"/><Relationship Id="rId32" Type="http://schemas.openxmlformats.org/officeDocument/2006/relationships/image" Target="../media/image18.wmf"/><Relationship Id="rId5" Type="http://schemas.openxmlformats.org/officeDocument/2006/relationships/image" Target="../media/image11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24.bin"/><Relationship Id="rId28" Type="http://schemas.openxmlformats.org/officeDocument/2006/relationships/oleObject" Target="../embeddings/oleObject28.bin"/><Relationship Id="rId36" Type="http://schemas.openxmlformats.org/officeDocument/2006/relationships/image" Target="../media/image20.png"/><Relationship Id="rId10" Type="http://schemas.openxmlformats.org/officeDocument/2006/relationships/oleObject" Target="../embeddings/oleObject16.bin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30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3.bin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32.bin"/><Relationship Id="rId8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6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5.wmf"/><Relationship Id="rId34" Type="http://schemas.openxmlformats.org/officeDocument/2006/relationships/image" Target="../media/image21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14.wmf"/><Relationship Id="rId25" Type="http://schemas.openxmlformats.org/officeDocument/2006/relationships/image" Target="../media/image16.wmf"/><Relationship Id="rId33" Type="http://schemas.openxmlformats.org/officeDocument/2006/relationships/oleObject" Target="../embeddings/oleObject51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2.bin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1.wmf"/><Relationship Id="rId24" Type="http://schemas.openxmlformats.org/officeDocument/2006/relationships/oleObject" Target="../embeddings/oleObject45.bin"/><Relationship Id="rId32" Type="http://schemas.openxmlformats.org/officeDocument/2006/relationships/image" Target="../media/image18.wmf"/><Relationship Id="rId5" Type="http://schemas.openxmlformats.org/officeDocument/2006/relationships/image" Target="../media/image11.wmf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44.bin"/><Relationship Id="rId28" Type="http://schemas.openxmlformats.org/officeDocument/2006/relationships/oleObject" Target="../embeddings/oleObject48.bin"/><Relationship Id="rId36" Type="http://schemas.openxmlformats.org/officeDocument/2006/relationships/image" Target="../media/image20.png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50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3.bin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52.bin"/><Relationship Id="rId8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2.wmf"/><Relationship Id="rId18" Type="http://schemas.openxmlformats.org/officeDocument/2006/relationships/image" Target="../media/image17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63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60.bin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.wmf"/><Relationship Id="rId5" Type="http://schemas.openxmlformats.org/officeDocument/2006/relationships/image" Target="../media/image11.wmf"/><Relationship Id="rId15" Type="http://schemas.openxmlformats.org/officeDocument/2006/relationships/image" Target="../media/image6.wmf"/><Relationship Id="rId23" Type="http://schemas.openxmlformats.org/officeDocument/2006/relationships/image" Target="../media/image20.png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2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59.bin"/><Relationship Id="rId22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71EC45-D816-4F5B-B1FA-FFAAE1AAF77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124" name="Object 2"/>
          <p:cNvGraphicFramePr>
            <a:graphicFrameLocks noChangeAspect="1"/>
          </p:cNvGraphicFramePr>
          <p:nvPr/>
        </p:nvGraphicFramePr>
        <p:xfrm>
          <a:off x="1524000" y="990600"/>
          <a:ext cx="92217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9220200" imgH="1930400" progId="Equation.3">
                  <p:embed/>
                </p:oleObj>
              </mc:Choice>
              <mc:Fallback>
                <p:oleObj name="Equation" r:id="rId4" imgW="9220200" imgH="193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92217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5" name="Text Box 3"/>
          <p:cNvSpPr txBox="1">
            <a:spLocks noChangeArrowheads="1"/>
          </p:cNvSpPr>
          <p:nvPr/>
        </p:nvSpPr>
        <p:spPr bwMode="auto">
          <a:xfrm>
            <a:off x="2193925" y="3759200"/>
            <a:ext cx="5081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For convenience we write:</a:t>
            </a:r>
          </a:p>
        </p:txBody>
      </p:sp>
      <p:graphicFrame>
        <p:nvGraphicFramePr>
          <p:cNvPr id="133126" name="Object 4"/>
          <p:cNvGraphicFramePr>
            <a:graphicFrameLocks noChangeAspect="1"/>
          </p:cNvGraphicFramePr>
          <p:nvPr/>
        </p:nvGraphicFramePr>
        <p:xfrm>
          <a:off x="3314700" y="4724400"/>
          <a:ext cx="490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4902200" imgH="927100" progId="Equation.3">
                  <p:embed/>
                </p:oleObj>
              </mc:Choice>
              <mc:Fallback>
                <p:oleObj name="Equation" r:id="rId6" imgW="49022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724400"/>
                        <a:ext cx="490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9952" y="3062038"/>
            <a:ext cx="3448049" cy="1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35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91B5ED-1769-4B10-B250-ED36F415BA6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Language of PDA</a:t>
            </a:r>
          </a:p>
        </p:txBody>
      </p:sp>
      <p:sp>
        <p:nvSpPr>
          <p:cNvPr id="135173" name="Text Box 3"/>
          <p:cNvSpPr txBox="1">
            <a:spLocks noChangeArrowheads="1"/>
          </p:cNvSpPr>
          <p:nvPr/>
        </p:nvSpPr>
        <p:spPr bwMode="auto">
          <a:xfrm>
            <a:off x="1905001" y="1219200"/>
            <a:ext cx="7686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Language              accepted by PDA      :</a:t>
            </a:r>
          </a:p>
        </p:txBody>
      </p:sp>
      <p:graphicFrame>
        <p:nvGraphicFramePr>
          <p:cNvPr id="135174" name="Object 0"/>
          <p:cNvGraphicFramePr>
            <a:graphicFrameLocks noChangeAspect="1"/>
          </p:cNvGraphicFramePr>
          <p:nvPr/>
        </p:nvGraphicFramePr>
        <p:xfrm>
          <a:off x="8839201" y="12954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495085" imgH="368140" progId="Equation.3">
                  <p:embed/>
                </p:oleObj>
              </mc:Choice>
              <mc:Fallback>
                <p:oleObj name="Equation" r:id="rId4" imgW="495085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12954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1"/>
          <p:cNvGraphicFramePr>
            <a:graphicFrameLocks noChangeAspect="1"/>
          </p:cNvGraphicFramePr>
          <p:nvPr/>
        </p:nvGraphicFramePr>
        <p:xfrm>
          <a:off x="2552700" y="2590801"/>
          <a:ext cx="70119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2425700" imgH="317500" progId="Equation.3">
                  <p:embed/>
                </p:oleObj>
              </mc:Choice>
              <mc:Fallback>
                <p:oleObj name="Equation" r:id="rId6" imgW="24257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590801"/>
                        <a:ext cx="70119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6" name="Line 6"/>
          <p:cNvSpPr>
            <a:spLocks noChangeShapeType="1"/>
          </p:cNvSpPr>
          <p:nvPr/>
        </p:nvSpPr>
        <p:spPr bwMode="auto">
          <a:xfrm flipV="1">
            <a:off x="4648200" y="3429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5177" name="Text Box 7"/>
          <p:cNvSpPr txBox="1">
            <a:spLocks noChangeArrowheads="1"/>
          </p:cNvSpPr>
          <p:nvPr/>
        </p:nvSpPr>
        <p:spPr bwMode="auto">
          <a:xfrm>
            <a:off x="3124201" y="4419600"/>
            <a:ext cx="249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Initial state</a:t>
            </a:r>
          </a:p>
        </p:txBody>
      </p:sp>
      <p:sp>
        <p:nvSpPr>
          <p:cNvPr id="135178" name="Line 8"/>
          <p:cNvSpPr>
            <a:spLocks noChangeShapeType="1"/>
          </p:cNvSpPr>
          <p:nvPr/>
        </p:nvSpPr>
        <p:spPr bwMode="auto">
          <a:xfrm flipH="1" flipV="1">
            <a:off x="8077200" y="35052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5179" name="Text Box 9"/>
          <p:cNvSpPr txBox="1">
            <a:spLocks noChangeArrowheads="1"/>
          </p:cNvSpPr>
          <p:nvPr/>
        </p:nvSpPr>
        <p:spPr bwMode="auto">
          <a:xfrm>
            <a:off x="7772400" y="44958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Accept state</a:t>
            </a:r>
          </a:p>
        </p:txBody>
      </p:sp>
      <p:graphicFrame>
        <p:nvGraphicFramePr>
          <p:cNvPr id="135180" name="Object 2"/>
          <p:cNvGraphicFramePr>
            <a:graphicFrameLocks noChangeAspect="1"/>
          </p:cNvGraphicFramePr>
          <p:nvPr/>
        </p:nvGraphicFramePr>
        <p:xfrm>
          <a:off x="3962400" y="1219200"/>
          <a:ext cx="1295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977900" imgH="431800" progId="Equation.3">
                  <p:embed/>
                </p:oleObj>
              </mc:Choice>
              <mc:Fallback>
                <p:oleObj name="Equation" r:id="rId8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19200"/>
                        <a:ext cx="12954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1152" y="4967038"/>
            <a:ext cx="3448049" cy="1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Courtesy Costas Busch - RPI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6672C-FEC0-4842-9C1F-77FA775B1F0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37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4FC1E8-CF51-4F12-BA76-5605AB6583A2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smtClean="0"/>
              <a:t>PDAs Accept </a:t>
            </a:r>
            <a:br>
              <a:rPr lang="en-US" altLang="en-US" smtClean="0"/>
            </a:br>
            <a:r>
              <a:rPr lang="en-US" altLang="en-US" smtClean="0"/>
              <a:t>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1356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Properties</a:t>
            </a:r>
            <a:br>
              <a:rPr lang="en-US" altLang="en-US" sz="4400"/>
            </a:br>
            <a:r>
              <a:rPr lang="en-US" altLang="en-US" sz="4400"/>
              <a:t>of </a:t>
            </a:r>
            <a:br>
              <a:rPr lang="en-US" altLang="en-US" sz="4400"/>
            </a:br>
            <a:r>
              <a:rPr lang="en-US" altLang="en-US" sz="4400"/>
              <a:t>Context-Free languages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5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Positive Closure for CFL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3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6589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271512E-C2B6-4F4E-A75C-D09EA09B6A9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2" name="Text Box 2"/>
          <p:cNvSpPr txBox="1">
            <a:spLocks noChangeArrowheads="1"/>
          </p:cNvSpPr>
          <p:nvPr/>
        </p:nvSpPr>
        <p:spPr bwMode="auto">
          <a:xfrm>
            <a:off x="4038600" y="1371600"/>
            <a:ext cx="4810932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 languages 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are closed under:</a:t>
            </a:r>
          </a:p>
        </p:txBody>
      </p:sp>
      <p:sp>
        <p:nvSpPr>
          <p:cNvPr id="165893" name="Text Box 3"/>
          <p:cNvSpPr txBox="1">
            <a:spLocks noChangeArrowheads="1"/>
          </p:cNvSpPr>
          <p:nvPr/>
        </p:nvSpPr>
        <p:spPr bwMode="auto">
          <a:xfrm>
            <a:off x="8153400" y="1981200"/>
            <a:ext cx="1238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rgbClr val="FF3300"/>
                </a:solidFill>
              </a:rPr>
              <a:t>Union</a:t>
            </a:r>
            <a:endParaRPr lang="en-US" altLang="en-US">
              <a:solidFill>
                <a:srgbClr val="FF3300"/>
              </a:solidFill>
            </a:endParaRPr>
          </a:p>
        </p:txBody>
      </p:sp>
      <p:graphicFrame>
        <p:nvGraphicFramePr>
          <p:cNvPr id="165894" name="Object 4"/>
          <p:cNvGraphicFramePr>
            <a:graphicFrameLocks noChangeAspect="1"/>
          </p:cNvGraphicFramePr>
          <p:nvPr/>
        </p:nvGraphicFramePr>
        <p:xfrm>
          <a:off x="1663701" y="34798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431613" imgH="571252" progId="Equation.3">
                  <p:embed/>
                </p:oleObj>
              </mc:Choice>
              <mc:Fallback>
                <p:oleObj name="Equation" r:id="rId4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1" y="34798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5" name="Text Box 5"/>
          <p:cNvSpPr txBox="1">
            <a:spLocks noChangeArrowheads="1"/>
          </p:cNvSpPr>
          <p:nvPr/>
        </p:nvSpPr>
        <p:spPr bwMode="auto">
          <a:xfrm>
            <a:off x="2362201" y="3429000"/>
            <a:ext cx="307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context free</a:t>
            </a:r>
          </a:p>
        </p:txBody>
      </p:sp>
      <p:graphicFrame>
        <p:nvGraphicFramePr>
          <p:cNvPr id="165896" name="Object 6"/>
          <p:cNvGraphicFramePr>
            <a:graphicFrameLocks noChangeAspect="1"/>
          </p:cNvGraphicFramePr>
          <p:nvPr/>
        </p:nvGraphicFramePr>
        <p:xfrm>
          <a:off x="1701800" y="50038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508000" imgH="571500" progId="Equation.3">
                  <p:embed/>
                </p:oleObj>
              </mc:Choice>
              <mc:Fallback>
                <p:oleObj name="Equation" r:id="rId6" imgW="50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0038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Text Box 7"/>
          <p:cNvSpPr txBox="1">
            <a:spLocks noChangeArrowheads="1"/>
          </p:cNvSpPr>
          <p:nvPr/>
        </p:nvSpPr>
        <p:spPr bwMode="auto">
          <a:xfrm>
            <a:off x="2362201" y="4953000"/>
            <a:ext cx="307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context free</a:t>
            </a:r>
          </a:p>
        </p:txBody>
      </p:sp>
      <p:sp>
        <p:nvSpPr>
          <p:cNvPr id="165898" name="AutoShape 8"/>
          <p:cNvSpPr>
            <a:spLocks/>
          </p:cNvSpPr>
          <p:nvPr/>
        </p:nvSpPr>
        <p:spPr bwMode="auto">
          <a:xfrm>
            <a:off x="5867400" y="4155341"/>
            <a:ext cx="457200" cy="680918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65899" name="AutoShape 9"/>
          <p:cNvSpPr>
            <a:spLocks noChangeArrowheads="1"/>
          </p:cNvSpPr>
          <p:nvPr/>
        </p:nvSpPr>
        <p:spPr bwMode="auto">
          <a:xfrm>
            <a:off x="6629400" y="3929272"/>
            <a:ext cx="245474" cy="116163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65900" name="Object 10"/>
          <p:cNvGraphicFramePr>
            <a:graphicFrameLocks noChangeAspect="1"/>
          </p:cNvGraphicFramePr>
          <p:nvPr/>
        </p:nvGraphicFramePr>
        <p:xfrm>
          <a:off x="8153400" y="4191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8" imgW="1511300" imgH="571500" progId="Equation.3">
                  <p:embed/>
                </p:oleObj>
              </mc:Choice>
              <mc:Fallback>
                <p:oleObj name="Equation" r:id="rId8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41910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1" name="Text Box 11"/>
          <p:cNvSpPr txBox="1">
            <a:spLocks noChangeArrowheads="1"/>
          </p:cNvSpPr>
          <p:nvPr/>
        </p:nvSpPr>
        <p:spPr bwMode="auto">
          <a:xfrm>
            <a:off x="7550150" y="4953000"/>
            <a:ext cx="3117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context-free</a:t>
            </a:r>
          </a:p>
        </p:txBody>
      </p:sp>
      <p:sp>
        <p:nvSpPr>
          <p:cNvPr id="165902" name="Rectangle 12"/>
          <p:cNvSpPr>
            <a:spLocks noChangeArrowheads="1"/>
          </p:cNvSpPr>
          <p:nvPr/>
        </p:nvSpPr>
        <p:spPr bwMode="auto">
          <a:xfrm>
            <a:off x="1676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17317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6793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69BACB2-46DC-416C-B383-DA6F0F3F8BA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40" name="Text Box 2"/>
          <p:cNvSpPr txBox="1">
            <a:spLocks noChangeArrowheads="1"/>
          </p:cNvSpPr>
          <p:nvPr/>
        </p:nvSpPr>
        <p:spPr bwMode="auto">
          <a:xfrm>
            <a:off x="4800600" y="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Example</a:t>
            </a:r>
          </a:p>
        </p:txBody>
      </p:sp>
      <p:graphicFrame>
        <p:nvGraphicFramePr>
          <p:cNvPr id="167941" name="Object 3"/>
          <p:cNvGraphicFramePr>
            <a:graphicFrameLocks noChangeAspect="1"/>
          </p:cNvGraphicFramePr>
          <p:nvPr/>
        </p:nvGraphicFramePr>
        <p:xfrm>
          <a:off x="6781800" y="1981200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2667000" imgH="571500" progId="Equation.3">
                  <p:embed/>
                </p:oleObj>
              </mc:Choice>
              <mc:Fallback>
                <p:oleObj name="Equation" r:id="rId4" imgW="2667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981200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4"/>
          <p:cNvGraphicFramePr>
            <a:graphicFrameLocks noChangeAspect="1"/>
          </p:cNvGraphicFramePr>
          <p:nvPr/>
        </p:nvGraphicFramePr>
        <p:xfrm>
          <a:off x="6096000" y="3429000"/>
          <a:ext cx="408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4089400" imgH="571500" progId="Equation.3">
                  <p:embed/>
                </p:oleObj>
              </mc:Choice>
              <mc:Fallback>
                <p:oleObj name="Equation" r:id="rId6" imgW="4089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9000"/>
                        <a:ext cx="408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3" name="Text Box 5"/>
          <p:cNvSpPr txBox="1">
            <a:spLocks noChangeArrowheads="1"/>
          </p:cNvSpPr>
          <p:nvPr/>
        </p:nvSpPr>
        <p:spPr bwMode="auto">
          <a:xfrm>
            <a:off x="5105400" y="4572000"/>
            <a:ext cx="1238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 u="sng">
                <a:solidFill>
                  <a:srgbClr val="FF3300"/>
                </a:solidFill>
              </a:rPr>
              <a:t>Union</a:t>
            </a:r>
          </a:p>
        </p:txBody>
      </p:sp>
      <p:graphicFrame>
        <p:nvGraphicFramePr>
          <p:cNvPr id="167944" name="Object 6"/>
          <p:cNvGraphicFramePr>
            <a:graphicFrameLocks noChangeAspect="1"/>
          </p:cNvGraphicFramePr>
          <p:nvPr/>
        </p:nvGraphicFramePr>
        <p:xfrm>
          <a:off x="2057400" y="1752601"/>
          <a:ext cx="2362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2362200" imgH="723900" progId="Equation.3">
                  <p:embed/>
                </p:oleObj>
              </mc:Choice>
              <mc:Fallback>
                <p:oleObj name="Equation" r:id="rId8" imgW="2362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1"/>
                        <a:ext cx="2362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7"/>
          <p:cNvGraphicFramePr>
            <a:graphicFrameLocks noChangeAspect="1"/>
          </p:cNvGraphicFramePr>
          <p:nvPr/>
        </p:nvGraphicFramePr>
        <p:xfrm>
          <a:off x="2057400" y="3200401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0" imgW="2438400" imgH="723900" progId="Equation.3">
                  <p:embed/>
                </p:oleObj>
              </mc:Choice>
              <mc:Fallback>
                <p:oleObj name="Equation" r:id="rId10" imgW="2438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1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8"/>
          <p:cNvGraphicFramePr>
            <a:graphicFrameLocks noChangeAspect="1"/>
          </p:cNvGraphicFramePr>
          <p:nvPr/>
        </p:nvGraphicFramePr>
        <p:xfrm>
          <a:off x="7162800" y="55626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2" imgW="2247900" imgH="571500" progId="Equation.3">
                  <p:embed/>
                </p:oleObj>
              </mc:Choice>
              <mc:Fallback>
                <p:oleObj name="Equation" r:id="rId12" imgW="2247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5626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9"/>
          <p:cNvGraphicFramePr>
            <a:graphicFrameLocks noChangeAspect="1"/>
          </p:cNvGraphicFramePr>
          <p:nvPr/>
        </p:nvGraphicFramePr>
        <p:xfrm>
          <a:off x="1676400" y="5486400"/>
          <a:ext cx="415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4" imgW="4152900" imgH="711200" progId="Equation.3">
                  <p:embed/>
                </p:oleObj>
              </mc:Choice>
              <mc:Fallback>
                <p:oleObj name="Equation" r:id="rId14" imgW="415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86400"/>
                        <a:ext cx="415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8" name="Text Box 10"/>
          <p:cNvSpPr txBox="1">
            <a:spLocks noChangeArrowheads="1"/>
          </p:cNvSpPr>
          <p:nvPr/>
        </p:nvSpPr>
        <p:spPr bwMode="auto">
          <a:xfrm>
            <a:off x="2133601" y="762000"/>
            <a:ext cx="1901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Language</a:t>
            </a:r>
          </a:p>
        </p:txBody>
      </p:sp>
      <p:sp>
        <p:nvSpPr>
          <p:cNvPr id="167949" name="Text Box 11"/>
          <p:cNvSpPr txBox="1">
            <a:spLocks noChangeArrowheads="1"/>
          </p:cNvSpPr>
          <p:nvPr/>
        </p:nvSpPr>
        <p:spPr bwMode="auto">
          <a:xfrm>
            <a:off x="7162800" y="762000"/>
            <a:ext cx="189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345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6998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E0AD7F6-9F8E-4FCF-8EBD-2B7D48CFEE6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8" name="Text Box 2"/>
          <p:cNvSpPr txBox="1">
            <a:spLocks noChangeArrowheads="1"/>
          </p:cNvSpPr>
          <p:nvPr/>
        </p:nvSpPr>
        <p:spPr bwMode="auto">
          <a:xfrm>
            <a:off x="1524001" y="0"/>
            <a:ext cx="2251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2057400" y="4114801"/>
            <a:ext cx="5884944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 grammar of the </a:t>
            </a:r>
            <a:r>
              <a:rPr lang="en-US" altLang="en-US" b="1">
                <a:solidFill>
                  <a:srgbClr val="FF3300"/>
                </a:solidFill>
              </a:rPr>
              <a:t>union</a:t>
            </a:r>
            <a:r>
              <a:rPr lang="en-US" altLang="en-US">
                <a:solidFill>
                  <a:srgbClr val="3333CC"/>
                </a:solidFill>
              </a:rPr>
              <a:t>      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has new start variable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and additional production</a:t>
            </a:r>
          </a:p>
        </p:txBody>
      </p:sp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7315200" y="53340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2247900" imgH="571500" progId="Equation.3">
                  <p:embed/>
                </p:oleObj>
              </mc:Choice>
              <mc:Fallback>
                <p:oleObj name="Equation" r:id="rId4" imgW="2247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3340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Text Box 16"/>
          <p:cNvSpPr txBox="1">
            <a:spLocks noChangeArrowheads="1"/>
          </p:cNvSpPr>
          <p:nvPr/>
        </p:nvSpPr>
        <p:spPr bwMode="auto">
          <a:xfrm>
            <a:off x="2193926" y="787401"/>
            <a:ext cx="5652509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For  context-free languages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with context-free grammars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and start variables </a:t>
            </a:r>
          </a:p>
        </p:txBody>
      </p:sp>
      <p:graphicFrame>
        <p:nvGraphicFramePr>
          <p:cNvPr id="169992" name="Object 19"/>
          <p:cNvGraphicFramePr>
            <a:graphicFrameLocks noChangeAspect="1"/>
          </p:cNvGraphicFramePr>
          <p:nvPr/>
        </p:nvGraphicFramePr>
        <p:xfrm>
          <a:off x="8153400" y="6858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1333500" imgH="571500" progId="Equation.3">
                  <p:embed/>
                </p:oleObj>
              </mc:Choice>
              <mc:Fallback>
                <p:oleObj name="Equation" r:id="rId6" imgW="1333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6858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20"/>
          <p:cNvGraphicFramePr>
            <a:graphicFrameLocks noChangeAspect="1"/>
          </p:cNvGraphicFramePr>
          <p:nvPr/>
        </p:nvGraphicFramePr>
        <p:xfrm>
          <a:off x="8077200" y="1447800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1459866" imgH="571252" progId="Equation.3">
                  <p:embed/>
                </p:oleObj>
              </mc:Choice>
              <mc:Fallback>
                <p:oleObj name="Equation" r:id="rId8" imgW="1459866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447800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4" name="Object 21"/>
          <p:cNvGraphicFramePr>
            <a:graphicFrameLocks noChangeAspect="1"/>
          </p:cNvGraphicFramePr>
          <p:nvPr/>
        </p:nvGraphicFramePr>
        <p:xfrm>
          <a:off x="8140700" y="21336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0" imgW="1333500" imgH="571500" progId="Equation.3">
                  <p:embed/>
                </p:oleObj>
              </mc:Choice>
              <mc:Fallback>
                <p:oleObj name="Equation" r:id="rId10" imgW="1333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700" y="21336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5" name="Object 22"/>
          <p:cNvGraphicFramePr>
            <a:graphicFrameLocks noChangeAspect="1"/>
          </p:cNvGraphicFramePr>
          <p:nvPr/>
        </p:nvGraphicFramePr>
        <p:xfrm>
          <a:off x="7315200" y="4038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2" imgW="1511300" imgH="571500" progId="Equation.3">
                  <p:embed/>
                </p:oleObj>
              </mc:Choice>
              <mc:Fallback>
                <p:oleObj name="Equation" r:id="rId12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038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6" name="Object 23"/>
          <p:cNvGraphicFramePr>
            <a:graphicFrameLocks noChangeAspect="1"/>
          </p:cNvGraphicFramePr>
          <p:nvPr/>
        </p:nvGraphicFramePr>
        <p:xfrm>
          <a:off x="7315200" y="47244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4" imgW="330200" imgH="419100" progId="Equation.3">
                  <p:embed/>
                </p:oleObj>
              </mc:Choice>
              <mc:Fallback>
                <p:oleObj name="Equation" r:id="rId14" imgW="33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7244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5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7203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07DBD26-17C7-489D-8334-2EBB7D25DB1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36" name="Text Box 2"/>
          <p:cNvSpPr txBox="1">
            <a:spLocks noChangeArrowheads="1"/>
          </p:cNvSpPr>
          <p:nvPr/>
        </p:nvSpPr>
        <p:spPr bwMode="auto">
          <a:xfrm>
            <a:off x="2743200" y="1295400"/>
            <a:ext cx="4810932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 languages 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are closed under:</a:t>
            </a:r>
          </a:p>
        </p:txBody>
      </p:sp>
      <p:sp>
        <p:nvSpPr>
          <p:cNvPr id="172037" name="Text Box 3"/>
          <p:cNvSpPr txBox="1">
            <a:spLocks noChangeArrowheads="1"/>
          </p:cNvSpPr>
          <p:nvPr/>
        </p:nvSpPr>
        <p:spPr bwMode="auto">
          <a:xfrm>
            <a:off x="7315201" y="1828800"/>
            <a:ext cx="2887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rgbClr val="FF3300"/>
                </a:solidFill>
              </a:rPr>
              <a:t>Concatenation</a:t>
            </a:r>
            <a:endParaRPr lang="en-US" altLang="en-US">
              <a:solidFill>
                <a:srgbClr val="FF3300"/>
              </a:solidFill>
            </a:endParaRPr>
          </a:p>
        </p:txBody>
      </p:sp>
      <p:graphicFrame>
        <p:nvGraphicFramePr>
          <p:cNvPr id="172038" name="Object 4"/>
          <p:cNvGraphicFramePr>
            <a:graphicFrameLocks noChangeAspect="1"/>
          </p:cNvGraphicFramePr>
          <p:nvPr/>
        </p:nvGraphicFramePr>
        <p:xfrm>
          <a:off x="1663701" y="36322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431613" imgH="571252" progId="Equation.3">
                  <p:embed/>
                </p:oleObj>
              </mc:Choice>
              <mc:Fallback>
                <p:oleObj name="Equation" r:id="rId4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1" y="36322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9" name="Text Box 5"/>
          <p:cNvSpPr txBox="1">
            <a:spLocks noChangeArrowheads="1"/>
          </p:cNvSpPr>
          <p:nvPr/>
        </p:nvSpPr>
        <p:spPr bwMode="auto">
          <a:xfrm>
            <a:off x="2362201" y="3581400"/>
            <a:ext cx="307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context free</a:t>
            </a:r>
          </a:p>
        </p:txBody>
      </p:sp>
      <p:graphicFrame>
        <p:nvGraphicFramePr>
          <p:cNvPr id="172040" name="Object 6"/>
          <p:cNvGraphicFramePr>
            <a:graphicFrameLocks noChangeAspect="1"/>
          </p:cNvGraphicFramePr>
          <p:nvPr/>
        </p:nvGraphicFramePr>
        <p:xfrm>
          <a:off x="1701800" y="51562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508000" imgH="571500" progId="Equation.3">
                  <p:embed/>
                </p:oleObj>
              </mc:Choice>
              <mc:Fallback>
                <p:oleObj name="Equation" r:id="rId6" imgW="50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1562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1" name="Text Box 7"/>
          <p:cNvSpPr txBox="1">
            <a:spLocks noChangeArrowheads="1"/>
          </p:cNvSpPr>
          <p:nvPr/>
        </p:nvSpPr>
        <p:spPr bwMode="auto">
          <a:xfrm>
            <a:off x="2362201" y="5105400"/>
            <a:ext cx="307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context free</a:t>
            </a:r>
          </a:p>
        </p:txBody>
      </p:sp>
      <p:sp>
        <p:nvSpPr>
          <p:cNvPr id="172042" name="AutoShape 8"/>
          <p:cNvSpPr>
            <a:spLocks/>
          </p:cNvSpPr>
          <p:nvPr/>
        </p:nvSpPr>
        <p:spPr bwMode="auto">
          <a:xfrm>
            <a:off x="5867400" y="4269641"/>
            <a:ext cx="457200" cy="680918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72043" name="AutoShape 9"/>
          <p:cNvSpPr>
            <a:spLocks noChangeArrowheads="1"/>
          </p:cNvSpPr>
          <p:nvPr/>
        </p:nvSpPr>
        <p:spPr bwMode="auto">
          <a:xfrm>
            <a:off x="6629400" y="4081672"/>
            <a:ext cx="245474" cy="116163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72044" name="Object 10"/>
          <p:cNvGraphicFramePr>
            <a:graphicFrameLocks noChangeAspect="1"/>
          </p:cNvGraphicFramePr>
          <p:nvPr/>
        </p:nvGraphicFramePr>
        <p:xfrm>
          <a:off x="8458200" y="43434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8" imgW="927100" imgH="571500" progId="Equation.3">
                  <p:embed/>
                </p:oleObj>
              </mc:Choice>
              <mc:Fallback>
                <p:oleObj name="Equation" r:id="rId8" imgW="927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3434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5" name="Text Box 11"/>
          <p:cNvSpPr txBox="1">
            <a:spLocks noChangeArrowheads="1"/>
          </p:cNvSpPr>
          <p:nvPr/>
        </p:nvSpPr>
        <p:spPr bwMode="auto">
          <a:xfrm>
            <a:off x="7550150" y="5105400"/>
            <a:ext cx="3117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context-free</a:t>
            </a:r>
          </a:p>
        </p:txBody>
      </p:sp>
      <p:sp>
        <p:nvSpPr>
          <p:cNvPr id="172046" name="Rectangle 12"/>
          <p:cNvSpPr>
            <a:spLocks noChangeArrowheads="1"/>
          </p:cNvSpPr>
          <p:nvPr/>
        </p:nvSpPr>
        <p:spPr bwMode="auto">
          <a:xfrm>
            <a:off x="1676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10719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167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700495-DD83-4D5D-BACD-8CF41A0676C5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0" name="Oval 2"/>
          <p:cNvSpPr>
            <a:spLocks noChangeArrowheads="1"/>
          </p:cNvSpPr>
          <p:nvPr/>
        </p:nvSpPr>
        <p:spPr bwMode="auto">
          <a:xfrm>
            <a:off x="4419600" y="17605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6741" name="Oval 3"/>
          <p:cNvSpPr>
            <a:spLocks noChangeArrowheads="1"/>
          </p:cNvSpPr>
          <p:nvPr/>
        </p:nvSpPr>
        <p:spPr bwMode="auto">
          <a:xfrm>
            <a:off x="7239000" y="17605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6742" name="Line 4"/>
          <p:cNvSpPr>
            <a:spLocks noChangeShapeType="1"/>
          </p:cNvSpPr>
          <p:nvPr/>
        </p:nvSpPr>
        <p:spPr bwMode="auto">
          <a:xfrm>
            <a:off x="5105400" y="2209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16743" name="Object 1024"/>
          <p:cNvGraphicFramePr>
            <a:graphicFrameLocks noChangeAspect="1"/>
          </p:cNvGraphicFramePr>
          <p:nvPr/>
        </p:nvGraphicFramePr>
        <p:xfrm>
          <a:off x="4572000" y="1981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1025"/>
          <p:cNvGraphicFramePr>
            <a:graphicFrameLocks noChangeAspect="1"/>
          </p:cNvGraphicFramePr>
          <p:nvPr/>
        </p:nvGraphicFramePr>
        <p:xfrm>
          <a:off x="7366000" y="19812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19812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1026"/>
          <p:cNvGraphicFramePr>
            <a:graphicFrameLocks noChangeAspect="1"/>
          </p:cNvGraphicFramePr>
          <p:nvPr/>
        </p:nvGraphicFramePr>
        <p:xfrm>
          <a:off x="5257800" y="1676400"/>
          <a:ext cx="1835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761669" imgH="215806" progId="Equation.3">
                  <p:embed/>
                </p:oleObj>
              </mc:Choice>
              <mc:Fallback>
                <p:oleObj name="Equation" r:id="rId8" imgW="7616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76400"/>
                        <a:ext cx="1835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27"/>
          <p:cNvGraphicFramePr>
            <a:graphicFrameLocks noChangeAspect="1"/>
          </p:cNvGraphicFramePr>
          <p:nvPr/>
        </p:nvGraphicFramePr>
        <p:xfrm>
          <a:off x="3576638" y="4572001"/>
          <a:ext cx="47355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473200" imgH="228600" progId="Equation.3">
                  <p:embed/>
                </p:oleObj>
              </mc:Choice>
              <mc:Fallback>
                <p:oleObj name="Equation" r:id="rId10" imgW="147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4572001"/>
                        <a:ext cx="473551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7" name="Text Box 9"/>
          <p:cNvSpPr txBox="1">
            <a:spLocks noChangeArrowheads="1"/>
          </p:cNvSpPr>
          <p:nvPr/>
        </p:nvSpPr>
        <p:spPr bwMode="auto">
          <a:xfrm>
            <a:off x="1676401" y="3810000"/>
            <a:ext cx="3940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3333CC"/>
                </a:solidFill>
              </a:rPr>
              <a:t>Transition function:</a:t>
            </a:r>
          </a:p>
        </p:txBody>
      </p:sp>
    </p:spTree>
    <p:extLst>
      <p:ext uri="{BB962C8B-B14F-4D97-AF65-F5344CB8AC3E}">
        <p14:creationId xmlns:p14="http://schemas.microsoft.com/office/powerpoint/2010/main" val="1836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7408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B502377-D884-4843-879D-5B028B09DD9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084" name="Text Box 10"/>
          <p:cNvSpPr txBox="1">
            <a:spLocks noChangeArrowheads="1"/>
          </p:cNvSpPr>
          <p:nvPr/>
        </p:nvSpPr>
        <p:spPr bwMode="auto">
          <a:xfrm>
            <a:off x="4800600" y="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Example</a:t>
            </a:r>
          </a:p>
        </p:txBody>
      </p:sp>
      <p:graphicFrame>
        <p:nvGraphicFramePr>
          <p:cNvPr id="174085" name="Object 11"/>
          <p:cNvGraphicFramePr>
            <a:graphicFrameLocks noChangeAspect="1"/>
          </p:cNvGraphicFramePr>
          <p:nvPr/>
        </p:nvGraphicFramePr>
        <p:xfrm>
          <a:off x="6781800" y="1981200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2667000" imgH="571500" progId="Equation.3">
                  <p:embed/>
                </p:oleObj>
              </mc:Choice>
              <mc:Fallback>
                <p:oleObj name="Equation" r:id="rId4" imgW="2667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981200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12"/>
          <p:cNvGraphicFramePr>
            <a:graphicFrameLocks noChangeAspect="1"/>
          </p:cNvGraphicFramePr>
          <p:nvPr/>
        </p:nvGraphicFramePr>
        <p:xfrm>
          <a:off x="6096000" y="3429000"/>
          <a:ext cx="408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4089400" imgH="571500" progId="Equation.3">
                  <p:embed/>
                </p:oleObj>
              </mc:Choice>
              <mc:Fallback>
                <p:oleObj name="Equation" r:id="rId6" imgW="4089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9000"/>
                        <a:ext cx="4089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7" name="Text Box 13"/>
          <p:cNvSpPr txBox="1">
            <a:spLocks noChangeArrowheads="1"/>
          </p:cNvSpPr>
          <p:nvPr/>
        </p:nvSpPr>
        <p:spPr bwMode="auto">
          <a:xfrm>
            <a:off x="4343401" y="4572000"/>
            <a:ext cx="2887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 u="sng">
                <a:solidFill>
                  <a:srgbClr val="FF3300"/>
                </a:solidFill>
              </a:rPr>
              <a:t>Concatenation</a:t>
            </a:r>
          </a:p>
        </p:txBody>
      </p:sp>
      <p:graphicFrame>
        <p:nvGraphicFramePr>
          <p:cNvPr id="174088" name="Object 14"/>
          <p:cNvGraphicFramePr>
            <a:graphicFrameLocks noChangeAspect="1"/>
          </p:cNvGraphicFramePr>
          <p:nvPr/>
        </p:nvGraphicFramePr>
        <p:xfrm>
          <a:off x="2057400" y="1752601"/>
          <a:ext cx="2362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2362200" imgH="723900" progId="Equation.3">
                  <p:embed/>
                </p:oleObj>
              </mc:Choice>
              <mc:Fallback>
                <p:oleObj name="Equation" r:id="rId8" imgW="2362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1"/>
                        <a:ext cx="2362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15"/>
          <p:cNvGraphicFramePr>
            <a:graphicFrameLocks noChangeAspect="1"/>
          </p:cNvGraphicFramePr>
          <p:nvPr/>
        </p:nvGraphicFramePr>
        <p:xfrm>
          <a:off x="2057400" y="3200401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0" imgW="2438400" imgH="723900" progId="Equation.3">
                  <p:embed/>
                </p:oleObj>
              </mc:Choice>
              <mc:Fallback>
                <p:oleObj name="Equation" r:id="rId10" imgW="2438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1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0" name="Object 16"/>
          <p:cNvGraphicFramePr>
            <a:graphicFrameLocks noChangeAspect="1"/>
          </p:cNvGraphicFramePr>
          <p:nvPr/>
        </p:nvGraphicFramePr>
        <p:xfrm>
          <a:off x="7315200" y="5562600"/>
          <a:ext cx="194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2" imgW="1943100" imgH="571500" progId="Equation.3">
                  <p:embed/>
                </p:oleObj>
              </mc:Choice>
              <mc:Fallback>
                <p:oleObj name="Equation" r:id="rId12" imgW="1943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562600"/>
                        <a:ext cx="1943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17"/>
          <p:cNvGraphicFramePr>
            <a:graphicFrameLocks noChangeAspect="1"/>
          </p:cNvGraphicFramePr>
          <p:nvPr/>
        </p:nvGraphicFramePr>
        <p:xfrm>
          <a:off x="1911350" y="5486400"/>
          <a:ext cx="3683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4" imgW="3683000" imgH="711200" progId="Equation.3">
                  <p:embed/>
                </p:oleObj>
              </mc:Choice>
              <mc:Fallback>
                <p:oleObj name="Equation" r:id="rId14" imgW="36830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5486400"/>
                        <a:ext cx="3683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2" name="Text Box 18"/>
          <p:cNvSpPr txBox="1">
            <a:spLocks noChangeArrowheads="1"/>
          </p:cNvSpPr>
          <p:nvPr/>
        </p:nvSpPr>
        <p:spPr bwMode="auto">
          <a:xfrm>
            <a:off x="2133601" y="762000"/>
            <a:ext cx="1901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Language</a:t>
            </a:r>
          </a:p>
        </p:txBody>
      </p:sp>
      <p:sp>
        <p:nvSpPr>
          <p:cNvPr id="174093" name="Text Box 19"/>
          <p:cNvSpPr txBox="1">
            <a:spLocks noChangeArrowheads="1"/>
          </p:cNvSpPr>
          <p:nvPr/>
        </p:nvSpPr>
        <p:spPr bwMode="auto">
          <a:xfrm>
            <a:off x="7162800" y="762000"/>
            <a:ext cx="189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764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7613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C38E938-DFDE-491A-8CAD-DA80ACE274F0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6132" name="Text Box 12"/>
          <p:cNvSpPr txBox="1">
            <a:spLocks noChangeArrowheads="1"/>
          </p:cNvSpPr>
          <p:nvPr/>
        </p:nvSpPr>
        <p:spPr bwMode="auto">
          <a:xfrm>
            <a:off x="1524001" y="0"/>
            <a:ext cx="2251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176133" name="Text Box 13"/>
          <p:cNvSpPr txBox="1">
            <a:spLocks noChangeArrowheads="1"/>
          </p:cNvSpPr>
          <p:nvPr/>
        </p:nvSpPr>
        <p:spPr bwMode="auto">
          <a:xfrm>
            <a:off x="2133601" y="4038601"/>
            <a:ext cx="7598555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 grammar of the </a:t>
            </a:r>
            <a:r>
              <a:rPr lang="en-US" altLang="en-US" b="1">
                <a:solidFill>
                  <a:srgbClr val="FF3300"/>
                </a:solidFill>
              </a:rPr>
              <a:t>concatenation</a:t>
            </a:r>
            <a:r>
              <a:rPr lang="en-US" altLang="en-US">
                <a:solidFill>
                  <a:srgbClr val="3333CC"/>
                </a:solidFill>
              </a:rPr>
              <a:t>      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has new start variable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and additional production</a:t>
            </a:r>
          </a:p>
        </p:txBody>
      </p:sp>
      <p:graphicFrame>
        <p:nvGraphicFramePr>
          <p:cNvPr id="176134" name="Object 14"/>
          <p:cNvGraphicFramePr>
            <a:graphicFrameLocks noChangeAspect="1"/>
          </p:cNvGraphicFramePr>
          <p:nvPr/>
        </p:nvGraphicFramePr>
        <p:xfrm>
          <a:off x="7543800" y="5257800"/>
          <a:ext cx="1943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1943100" imgH="571500" progId="Equation.3">
                  <p:embed/>
                </p:oleObj>
              </mc:Choice>
              <mc:Fallback>
                <p:oleObj name="Equation" r:id="rId4" imgW="1943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257800"/>
                        <a:ext cx="1943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5" name="Text Box 15"/>
          <p:cNvSpPr txBox="1">
            <a:spLocks noChangeArrowheads="1"/>
          </p:cNvSpPr>
          <p:nvPr/>
        </p:nvSpPr>
        <p:spPr bwMode="auto">
          <a:xfrm>
            <a:off x="2133601" y="914401"/>
            <a:ext cx="5652509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For  context-free languages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with context-free grammars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and start variables </a:t>
            </a:r>
          </a:p>
        </p:txBody>
      </p:sp>
      <p:graphicFrame>
        <p:nvGraphicFramePr>
          <p:cNvPr id="176136" name="Object 16"/>
          <p:cNvGraphicFramePr>
            <a:graphicFrameLocks noChangeAspect="1"/>
          </p:cNvGraphicFramePr>
          <p:nvPr/>
        </p:nvGraphicFramePr>
        <p:xfrm>
          <a:off x="8093075" y="8128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6" imgW="1333500" imgH="571500" progId="Equation.3">
                  <p:embed/>
                </p:oleObj>
              </mc:Choice>
              <mc:Fallback>
                <p:oleObj name="Equation" r:id="rId6" imgW="1333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8128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7" name="Object 17"/>
          <p:cNvGraphicFramePr>
            <a:graphicFrameLocks noChangeAspect="1"/>
          </p:cNvGraphicFramePr>
          <p:nvPr/>
        </p:nvGraphicFramePr>
        <p:xfrm>
          <a:off x="8016875" y="1574800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8" imgW="1459866" imgH="571252" progId="Equation.3">
                  <p:embed/>
                </p:oleObj>
              </mc:Choice>
              <mc:Fallback>
                <p:oleObj name="Equation" r:id="rId8" imgW="1459866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1574800"/>
                        <a:ext cx="1460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8" name="Object 18"/>
          <p:cNvGraphicFramePr>
            <a:graphicFrameLocks noChangeAspect="1"/>
          </p:cNvGraphicFramePr>
          <p:nvPr/>
        </p:nvGraphicFramePr>
        <p:xfrm>
          <a:off x="8080375" y="2260600"/>
          <a:ext cx="133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0" imgW="1333500" imgH="571500" progId="Equation.3">
                  <p:embed/>
                </p:oleObj>
              </mc:Choice>
              <mc:Fallback>
                <p:oleObj name="Equation" r:id="rId10" imgW="1333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5" y="2260600"/>
                        <a:ext cx="133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9" name="Object 19"/>
          <p:cNvGraphicFramePr>
            <a:graphicFrameLocks noChangeAspect="1"/>
          </p:cNvGraphicFramePr>
          <p:nvPr/>
        </p:nvGraphicFramePr>
        <p:xfrm>
          <a:off x="9220200" y="40386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2" imgW="927100" imgH="571500" progId="Equation.3">
                  <p:embed/>
                </p:oleObj>
              </mc:Choice>
              <mc:Fallback>
                <p:oleObj name="Equation" r:id="rId12" imgW="927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40386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0" name="Object 20"/>
          <p:cNvGraphicFramePr>
            <a:graphicFrameLocks noChangeAspect="1"/>
          </p:cNvGraphicFramePr>
          <p:nvPr/>
        </p:nvGraphicFramePr>
        <p:xfrm>
          <a:off x="7543800" y="46482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4" imgW="330200" imgH="419100" progId="Equation.3">
                  <p:embed/>
                </p:oleObj>
              </mc:Choice>
              <mc:Fallback>
                <p:oleObj name="Equation" r:id="rId14" imgW="33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6482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4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7817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83C655D-219C-4286-AD3B-77D892B7E9D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80" name="Text Box 2"/>
          <p:cNvSpPr txBox="1">
            <a:spLocks noChangeArrowheads="1"/>
          </p:cNvSpPr>
          <p:nvPr/>
        </p:nvSpPr>
        <p:spPr bwMode="auto">
          <a:xfrm>
            <a:off x="2514600" y="2362200"/>
            <a:ext cx="4810932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 languages 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are closed under:</a:t>
            </a:r>
          </a:p>
        </p:txBody>
      </p:sp>
      <p:sp>
        <p:nvSpPr>
          <p:cNvPr id="178181" name="Text Box 3"/>
          <p:cNvSpPr txBox="1">
            <a:spLocks noChangeArrowheads="1"/>
          </p:cNvSpPr>
          <p:nvPr/>
        </p:nvSpPr>
        <p:spPr bwMode="auto">
          <a:xfrm>
            <a:off x="7086601" y="2946400"/>
            <a:ext cx="3140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rgbClr val="FF3300"/>
                </a:solidFill>
              </a:rPr>
              <a:t>Star-operation</a:t>
            </a:r>
          </a:p>
        </p:txBody>
      </p:sp>
      <p:graphicFrame>
        <p:nvGraphicFramePr>
          <p:cNvPr id="178182" name="Object 4"/>
          <p:cNvGraphicFramePr>
            <a:graphicFrameLocks noChangeAspect="1"/>
          </p:cNvGraphicFramePr>
          <p:nvPr/>
        </p:nvGraphicFramePr>
        <p:xfrm>
          <a:off x="1676401" y="5105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51054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3" name="Text Box 5"/>
          <p:cNvSpPr txBox="1">
            <a:spLocks noChangeArrowheads="1"/>
          </p:cNvSpPr>
          <p:nvPr/>
        </p:nvSpPr>
        <p:spPr bwMode="auto">
          <a:xfrm>
            <a:off x="2209801" y="5080000"/>
            <a:ext cx="307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context free</a:t>
            </a:r>
          </a:p>
        </p:txBody>
      </p:sp>
      <p:sp>
        <p:nvSpPr>
          <p:cNvPr id="178184" name="AutoShape 6"/>
          <p:cNvSpPr>
            <a:spLocks noChangeArrowheads="1"/>
          </p:cNvSpPr>
          <p:nvPr/>
        </p:nvSpPr>
        <p:spPr bwMode="auto">
          <a:xfrm>
            <a:off x="5562600" y="4818272"/>
            <a:ext cx="245474" cy="116163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78185" name="Object 7"/>
          <p:cNvGraphicFramePr>
            <a:graphicFrameLocks noChangeAspect="1"/>
          </p:cNvGraphicFramePr>
          <p:nvPr/>
        </p:nvGraphicFramePr>
        <p:xfrm>
          <a:off x="6858000" y="4953000"/>
          <a:ext cx="444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444307" imgH="596641" progId="Equation.3">
                  <p:embed/>
                </p:oleObj>
              </mc:Choice>
              <mc:Fallback>
                <p:oleObj name="Equation" r:id="rId6" imgW="444307" imgH="5966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953000"/>
                        <a:ext cx="444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Text Box 8"/>
          <p:cNvSpPr txBox="1">
            <a:spLocks noChangeArrowheads="1"/>
          </p:cNvSpPr>
          <p:nvPr/>
        </p:nvSpPr>
        <p:spPr bwMode="auto">
          <a:xfrm>
            <a:off x="7550150" y="5080000"/>
            <a:ext cx="3117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context-free</a:t>
            </a:r>
          </a:p>
        </p:txBody>
      </p:sp>
      <p:sp>
        <p:nvSpPr>
          <p:cNvPr id="178187" name="Rectangle 9"/>
          <p:cNvSpPr>
            <a:spLocks noChangeArrowheads="1"/>
          </p:cNvSpPr>
          <p:nvPr/>
        </p:nvSpPr>
        <p:spPr bwMode="auto">
          <a:xfrm>
            <a:off x="1676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Star Operation</a:t>
            </a:r>
          </a:p>
        </p:txBody>
      </p:sp>
    </p:spTree>
    <p:extLst>
      <p:ext uri="{BB962C8B-B14F-4D97-AF65-F5344CB8AC3E}">
        <p14:creationId xmlns:p14="http://schemas.microsoft.com/office/powerpoint/2010/main" val="405253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8022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D76414A-B3E4-4912-B326-3C3893B57C4D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0228" name="Object 3"/>
          <p:cNvGraphicFramePr>
            <a:graphicFrameLocks noChangeAspect="1"/>
          </p:cNvGraphicFramePr>
          <p:nvPr/>
        </p:nvGraphicFramePr>
        <p:xfrm>
          <a:off x="6858000" y="2362201"/>
          <a:ext cx="2387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2387600" imgH="533400" progId="Equation.3">
                  <p:embed/>
                </p:oleObj>
              </mc:Choice>
              <mc:Fallback>
                <p:oleObj name="Equation" r:id="rId4" imgW="2387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362201"/>
                        <a:ext cx="2387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2641600" y="2184400"/>
          <a:ext cx="2222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2222500" imgH="711200" progId="Equation.3">
                  <p:embed/>
                </p:oleObj>
              </mc:Choice>
              <mc:Fallback>
                <p:oleObj name="Equation" r:id="rId6" imgW="2222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184400"/>
                        <a:ext cx="2222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6858000" y="5486400"/>
          <a:ext cx="246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8" imgW="2463800" imgH="571500" progId="Equation.3">
                  <p:embed/>
                </p:oleObj>
              </mc:Choice>
              <mc:Fallback>
                <p:oleObj name="Equation" r:id="rId8" imgW="2463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486400"/>
                        <a:ext cx="2463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2514600" y="5334000"/>
          <a:ext cx="2501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10" imgW="2501900" imgH="711200" progId="Equation.3">
                  <p:embed/>
                </p:oleObj>
              </mc:Choice>
              <mc:Fallback>
                <p:oleObj name="Equation" r:id="rId10" imgW="2501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34000"/>
                        <a:ext cx="2501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5105400" y="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2819401" y="990600"/>
            <a:ext cx="1901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Language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010400" y="1066800"/>
            <a:ext cx="189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Grammar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4343401" y="4038600"/>
            <a:ext cx="317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 u="sng">
                <a:solidFill>
                  <a:srgbClr val="FF3300"/>
                </a:solidFill>
              </a:rPr>
              <a:t>Star Operation</a:t>
            </a:r>
          </a:p>
        </p:txBody>
      </p:sp>
    </p:spTree>
    <p:extLst>
      <p:ext uri="{BB962C8B-B14F-4D97-AF65-F5344CB8AC3E}">
        <p14:creationId xmlns:p14="http://schemas.microsoft.com/office/powerpoint/2010/main" val="9071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8227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2D52852-4439-40D4-B8A7-ABEF6FC00AE7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76" name="Text Box 12"/>
          <p:cNvSpPr txBox="1">
            <a:spLocks noChangeArrowheads="1"/>
          </p:cNvSpPr>
          <p:nvPr/>
        </p:nvSpPr>
        <p:spPr bwMode="auto">
          <a:xfrm>
            <a:off x="1524001" y="0"/>
            <a:ext cx="2251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182277" name="Text Box 13"/>
          <p:cNvSpPr txBox="1">
            <a:spLocks noChangeArrowheads="1"/>
          </p:cNvSpPr>
          <p:nvPr/>
        </p:nvSpPr>
        <p:spPr bwMode="auto">
          <a:xfrm>
            <a:off x="2133600" y="4038601"/>
            <a:ext cx="7738016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The grammar of the </a:t>
            </a:r>
            <a:r>
              <a:rPr lang="en-US" altLang="en-US" b="1">
                <a:solidFill>
                  <a:srgbClr val="FF3300"/>
                </a:solidFill>
              </a:rPr>
              <a:t>star operation</a:t>
            </a:r>
            <a:r>
              <a:rPr lang="en-US" altLang="en-US">
                <a:solidFill>
                  <a:srgbClr val="3333CC"/>
                </a:solidFill>
              </a:rPr>
              <a:t>      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has new start variable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and additional production</a:t>
            </a:r>
          </a:p>
        </p:txBody>
      </p:sp>
      <p:sp>
        <p:nvSpPr>
          <p:cNvPr id="182278" name="Text Box 15"/>
          <p:cNvSpPr txBox="1">
            <a:spLocks noChangeArrowheads="1"/>
          </p:cNvSpPr>
          <p:nvPr/>
        </p:nvSpPr>
        <p:spPr bwMode="auto">
          <a:xfrm>
            <a:off x="2133600" y="914401"/>
            <a:ext cx="5452134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For  context-free language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with context-free grammar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and start variable </a:t>
            </a:r>
          </a:p>
        </p:txBody>
      </p:sp>
      <p:graphicFrame>
        <p:nvGraphicFramePr>
          <p:cNvPr id="182279" name="Object 16"/>
          <p:cNvGraphicFramePr>
            <a:graphicFrameLocks noChangeAspect="1"/>
          </p:cNvGraphicFramePr>
          <p:nvPr/>
        </p:nvGraphicFramePr>
        <p:xfrm>
          <a:off x="7924800" y="990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9906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0" name="Object 17"/>
          <p:cNvGraphicFramePr>
            <a:graphicFrameLocks noChangeAspect="1"/>
          </p:cNvGraphicFramePr>
          <p:nvPr/>
        </p:nvGraphicFramePr>
        <p:xfrm>
          <a:off x="7924800" y="1676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393529" imgH="418918" progId="Equation.3">
                  <p:embed/>
                </p:oleObj>
              </mc:Choice>
              <mc:Fallback>
                <p:oleObj name="Equation" r:id="rId6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676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18"/>
          <p:cNvGraphicFramePr>
            <a:graphicFrameLocks noChangeAspect="1"/>
          </p:cNvGraphicFramePr>
          <p:nvPr/>
        </p:nvGraphicFramePr>
        <p:xfrm>
          <a:off x="7956550" y="23622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8" imgW="330200" imgH="419100" progId="Equation.3">
                  <p:embed/>
                </p:oleObj>
              </mc:Choice>
              <mc:Fallback>
                <p:oleObj name="Equation" r:id="rId8" imgW="33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3622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2" name="Object 19"/>
          <p:cNvGraphicFramePr>
            <a:graphicFrameLocks noChangeAspect="1"/>
          </p:cNvGraphicFramePr>
          <p:nvPr/>
        </p:nvGraphicFramePr>
        <p:xfrm>
          <a:off x="9378950" y="41148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10" imgW="609600" imgH="419100" progId="Equation.3">
                  <p:embed/>
                </p:oleObj>
              </mc:Choice>
              <mc:Fallback>
                <p:oleObj name="Equation" r:id="rId10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8950" y="41148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3" name="Object 20"/>
          <p:cNvGraphicFramePr>
            <a:graphicFrameLocks noChangeAspect="1"/>
          </p:cNvGraphicFramePr>
          <p:nvPr/>
        </p:nvGraphicFramePr>
        <p:xfrm>
          <a:off x="7391400" y="45720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2" imgW="431613" imgH="571252" progId="Equation.3">
                  <p:embed/>
                </p:oleObj>
              </mc:Choice>
              <mc:Fallback>
                <p:oleObj name="Equation" r:id="rId12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572000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4" name="Object 21"/>
          <p:cNvGraphicFramePr>
            <a:graphicFrameLocks noChangeAspect="1"/>
          </p:cNvGraphicFramePr>
          <p:nvPr/>
        </p:nvGraphicFramePr>
        <p:xfrm>
          <a:off x="7391400" y="5257800"/>
          <a:ext cx="246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4" imgW="2463800" imgH="571500" progId="Equation.3">
                  <p:embed/>
                </p:oleObj>
              </mc:Choice>
              <mc:Fallback>
                <p:oleObj name="Equation" r:id="rId14" imgW="2463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257800"/>
                        <a:ext cx="2463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9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843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022A2BB-E177-4F4E-9128-A4152C14495E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Negative Closure for CFL</a:t>
            </a:r>
          </a:p>
        </p:txBody>
      </p:sp>
      <p:sp>
        <p:nvSpPr>
          <p:cNvPr id="18432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6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8637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9182073-7B39-4C86-85F9-6D791F79CAE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6372" name="Text Box 2"/>
          <p:cNvSpPr txBox="1">
            <a:spLocks noChangeArrowheads="1"/>
          </p:cNvSpPr>
          <p:nvPr/>
        </p:nvSpPr>
        <p:spPr bwMode="auto">
          <a:xfrm>
            <a:off x="2908300" y="1752600"/>
            <a:ext cx="4687502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 languages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are </a:t>
            </a:r>
            <a:r>
              <a:rPr lang="en-US" altLang="en-US" b="1" u="sng">
                <a:solidFill>
                  <a:srgbClr val="3333CC"/>
                </a:solidFill>
              </a:rPr>
              <a:t>not</a:t>
            </a:r>
            <a:r>
              <a:rPr lang="en-US" altLang="en-US">
                <a:solidFill>
                  <a:srgbClr val="3333CC"/>
                </a:solidFill>
              </a:rPr>
              <a:t> closed under:</a:t>
            </a:r>
          </a:p>
        </p:txBody>
      </p:sp>
      <p:sp>
        <p:nvSpPr>
          <p:cNvPr id="186373" name="Text Box 3"/>
          <p:cNvSpPr txBox="1">
            <a:spLocks noChangeArrowheads="1"/>
          </p:cNvSpPr>
          <p:nvPr/>
        </p:nvSpPr>
        <p:spPr bwMode="auto">
          <a:xfrm>
            <a:off x="7724776" y="2336800"/>
            <a:ext cx="249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rgbClr val="FF3300"/>
                </a:solidFill>
              </a:rPr>
              <a:t>intersection</a:t>
            </a:r>
            <a:endParaRPr lang="en-US" altLang="en-US">
              <a:solidFill>
                <a:srgbClr val="FF3300"/>
              </a:solidFill>
            </a:endParaRPr>
          </a:p>
        </p:txBody>
      </p:sp>
      <p:graphicFrame>
        <p:nvGraphicFramePr>
          <p:cNvPr id="186374" name="Object 4"/>
          <p:cNvGraphicFramePr>
            <a:graphicFrameLocks noChangeAspect="1"/>
          </p:cNvGraphicFramePr>
          <p:nvPr/>
        </p:nvGraphicFramePr>
        <p:xfrm>
          <a:off x="1754189" y="3403600"/>
          <a:ext cx="428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431613" imgH="571252" progId="Equation.3">
                  <p:embed/>
                </p:oleObj>
              </mc:Choice>
              <mc:Fallback>
                <p:oleObj name="Equation" r:id="rId4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9" y="3403600"/>
                        <a:ext cx="4286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5" name="Text Box 5"/>
          <p:cNvSpPr txBox="1">
            <a:spLocks noChangeArrowheads="1"/>
          </p:cNvSpPr>
          <p:nvPr/>
        </p:nvSpPr>
        <p:spPr bwMode="auto">
          <a:xfrm>
            <a:off x="2451101" y="3352800"/>
            <a:ext cx="307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context free</a:t>
            </a:r>
          </a:p>
        </p:txBody>
      </p:sp>
      <p:graphicFrame>
        <p:nvGraphicFramePr>
          <p:cNvPr id="186376" name="Object 6"/>
          <p:cNvGraphicFramePr>
            <a:graphicFrameLocks noChangeAspect="1"/>
          </p:cNvGraphicFramePr>
          <p:nvPr/>
        </p:nvGraphicFramePr>
        <p:xfrm>
          <a:off x="1790700" y="4927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6" imgW="508000" imgH="571500" progId="Equation.3">
                  <p:embed/>
                </p:oleObj>
              </mc:Choice>
              <mc:Fallback>
                <p:oleObj name="Equation" r:id="rId6" imgW="50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927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7" name="Text Box 7"/>
          <p:cNvSpPr txBox="1">
            <a:spLocks noChangeArrowheads="1"/>
          </p:cNvSpPr>
          <p:nvPr/>
        </p:nvSpPr>
        <p:spPr bwMode="auto">
          <a:xfrm>
            <a:off x="2451101" y="4876800"/>
            <a:ext cx="307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context free</a:t>
            </a:r>
          </a:p>
        </p:txBody>
      </p:sp>
      <p:sp>
        <p:nvSpPr>
          <p:cNvPr id="186378" name="AutoShape 8"/>
          <p:cNvSpPr>
            <a:spLocks/>
          </p:cNvSpPr>
          <p:nvPr/>
        </p:nvSpPr>
        <p:spPr bwMode="auto">
          <a:xfrm>
            <a:off x="5956300" y="4160996"/>
            <a:ext cx="457200" cy="669608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86379" name="AutoShape 9"/>
          <p:cNvSpPr>
            <a:spLocks noChangeArrowheads="1"/>
          </p:cNvSpPr>
          <p:nvPr/>
        </p:nvSpPr>
        <p:spPr bwMode="auto">
          <a:xfrm>
            <a:off x="6718300" y="3853072"/>
            <a:ext cx="245474" cy="116163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86380" name="Object 10"/>
          <p:cNvGraphicFramePr>
            <a:graphicFrameLocks noChangeAspect="1"/>
          </p:cNvGraphicFramePr>
          <p:nvPr/>
        </p:nvGraphicFramePr>
        <p:xfrm>
          <a:off x="8255000" y="40132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8" imgW="1511300" imgH="571500" progId="Equation.3">
                  <p:embed/>
                </p:oleObj>
              </mc:Choice>
              <mc:Fallback>
                <p:oleObj name="Equation" r:id="rId8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40132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1" name="Text Box 11"/>
          <p:cNvSpPr txBox="1">
            <a:spLocks noChangeArrowheads="1"/>
          </p:cNvSpPr>
          <p:nvPr/>
        </p:nvSpPr>
        <p:spPr bwMode="auto">
          <a:xfrm>
            <a:off x="7639051" y="4876800"/>
            <a:ext cx="305724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 u="sng">
                <a:solidFill>
                  <a:srgbClr val="FF3300"/>
                </a:solidFill>
              </a:rPr>
              <a:t>not</a:t>
            </a:r>
            <a:r>
              <a:rPr lang="en-US" altLang="en-US">
                <a:solidFill>
                  <a:srgbClr val="3333CC"/>
                </a:solidFill>
              </a:rPr>
              <a:t> necessarily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</a:t>
            </a:r>
          </a:p>
        </p:txBody>
      </p:sp>
      <p:sp>
        <p:nvSpPr>
          <p:cNvPr id="186382" name="Rectangle 13"/>
          <p:cNvSpPr>
            <a:spLocks noChangeArrowheads="1"/>
          </p:cNvSpPr>
          <p:nvPr/>
        </p:nvSpPr>
        <p:spPr bwMode="auto">
          <a:xfrm>
            <a:off x="1676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493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884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554630B-D0F3-4B3D-9DBC-6FD1DB83FD72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0" name="Text Box 2"/>
          <p:cNvSpPr txBox="1">
            <a:spLocks noChangeArrowheads="1"/>
          </p:cNvSpPr>
          <p:nvPr/>
        </p:nvSpPr>
        <p:spPr bwMode="auto">
          <a:xfrm>
            <a:off x="5029200" y="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Example</a:t>
            </a:r>
          </a:p>
        </p:txBody>
      </p:sp>
      <p:graphicFrame>
        <p:nvGraphicFramePr>
          <p:cNvPr id="188421" name="Object 3"/>
          <p:cNvGraphicFramePr>
            <a:graphicFrameLocks noChangeAspect="1"/>
          </p:cNvGraphicFramePr>
          <p:nvPr/>
        </p:nvGraphicFramePr>
        <p:xfrm>
          <a:off x="2133600" y="812801"/>
          <a:ext cx="292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4" imgW="2921000" imgH="723900" progId="Equation.3">
                  <p:embed/>
                </p:oleObj>
              </mc:Choice>
              <mc:Fallback>
                <p:oleObj name="Equation" r:id="rId4" imgW="29210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12801"/>
                        <a:ext cx="292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4"/>
          <p:cNvGraphicFramePr>
            <a:graphicFrameLocks noChangeAspect="1"/>
          </p:cNvGraphicFramePr>
          <p:nvPr/>
        </p:nvGraphicFramePr>
        <p:xfrm>
          <a:off x="2292350" y="2565400"/>
          <a:ext cx="2476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6" imgW="2476500" imgH="2044700" progId="Equation.3">
                  <p:embed/>
                </p:oleObj>
              </mc:Choice>
              <mc:Fallback>
                <p:oleObj name="Equation" r:id="rId6" imgW="24765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565400"/>
                        <a:ext cx="2476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3" name="Text Box 5"/>
          <p:cNvSpPr txBox="1">
            <a:spLocks noChangeArrowheads="1"/>
          </p:cNvSpPr>
          <p:nvPr/>
        </p:nvSpPr>
        <p:spPr bwMode="auto">
          <a:xfrm>
            <a:off x="2209800" y="1752600"/>
            <a:ext cx="2840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Context-free:</a:t>
            </a:r>
          </a:p>
        </p:txBody>
      </p:sp>
      <p:graphicFrame>
        <p:nvGraphicFramePr>
          <p:cNvPr id="188424" name="Object 6"/>
          <p:cNvGraphicFramePr>
            <a:graphicFrameLocks noChangeAspect="1"/>
          </p:cNvGraphicFramePr>
          <p:nvPr/>
        </p:nvGraphicFramePr>
        <p:xfrm>
          <a:off x="7029450" y="812801"/>
          <a:ext cx="3086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8" imgW="3086100" imgH="723900" progId="Equation.3">
                  <p:embed/>
                </p:oleObj>
              </mc:Choice>
              <mc:Fallback>
                <p:oleObj name="Equation" r:id="rId8" imgW="30861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812801"/>
                        <a:ext cx="3086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5" name="Object 7"/>
          <p:cNvGraphicFramePr>
            <a:graphicFrameLocks noChangeAspect="1"/>
          </p:cNvGraphicFramePr>
          <p:nvPr/>
        </p:nvGraphicFramePr>
        <p:xfrm>
          <a:off x="7359650" y="2565400"/>
          <a:ext cx="2438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10" imgW="2438400" imgH="2044700" progId="Equation.3">
                  <p:embed/>
                </p:oleObj>
              </mc:Choice>
              <mc:Fallback>
                <p:oleObj name="Equation" r:id="rId10" imgW="24384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2565400"/>
                        <a:ext cx="2438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6" name="Text Box 8"/>
          <p:cNvSpPr txBox="1">
            <a:spLocks noChangeArrowheads="1"/>
          </p:cNvSpPr>
          <p:nvPr/>
        </p:nvSpPr>
        <p:spPr bwMode="auto">
          <a:xfrm>
            <a:off x="7162800" y="1828800"/>
            <a:ext cx="2840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Context-free:</a:t>
            </a:r>
          </a:p>
        </p:txBody>
      </p:sp>
      <p:graphicFrame>
        <p:nvGraphicFramePr>
          <p:cNvPr id="188427" name="Object 9"/>
          <p:cNvGraphicFramePr>
            <a:graphicFrameLocks noChangeAspect="1"/>
          </p:cNvGraphicFramePr>
          <p:nvPr/>
        </p:nvGraphicFramePr>
        <p:xfrm>
          <a:off x="1955800" y="5842001"/>
          <a:ext cx="3911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2" imgW="3911600" imgH="723900" progId="Equation.3">
                  <p:embed/>
                </p:oleObj>
              </mc:Choice>
              <mc:Fallback>
                <p:oleObj name="Equation" r:id="rId12" imgW="3911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5842001"/>
                        <a:ext cx="39116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8" name="Text Box 10"/>
          <p:cNvSpPr txBox="1">
            <a:spLocks noChangeArrowheads="1"/>
          </p:cNvSpPr>
          <p:nvPr/>
        </p:nvSpPr>
        <p:spPr bwMode="auto">
          <a:xfrm>
            <a:off x="6096000" y="5943600"/>
            <a:ext cx="3741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 u="sng">
                <a:solidFill>
                  <a:srgbClr val="FF3300"/>
                </a:solidFill>
              </a:rPr>
              <a:t>NOT</a:t>
            </a:r>
            <a:r>
              <a:rPr lang="en-US" altLang="en-US">
                <a:solidFill>
                  <a:srgbClr val="3333CC"/>
                </a:solidFill>
              </a:rPr>
              <a:t> context-free</a:t>
            </a:r>
          </a:p>
        </p:txBody>
      </p:sp>
      <p:sp>
        <p:nvSpPr>
          <p:cNvPr id="188429" name="Text Box 11"/>
          <p:cNvSpPr txBox="1">
            <a:spLocks noChangeArrowheads="1"/>
          </p:cNvSpPr>
          <p:nvPr/>
        </p:nvSpPr>
        <p:spPr bwMode="auto">
          <a:xfrm>
            <a:off x="4572001" y="4953000"/>
            <a:ext cx="2601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 u="sng">
                <a:solidFill>
                  <a:srgbClr val="FF3300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34892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046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B24B8CC-9CC0-4AC3-A534-D7A5AD0510A1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468" name="Text Box 2"/>
          <p:cNvSpPr txBox="1">
            <a:spLocks noChangeArrowheads="1"/>
          </p:cNvSpPr>
          <p:nvPr/>
        </p:nvSpPr>
        <p:spPr bwMode="auto">
          <a:xfrm>
            <a:off x="2819400" y="1981200"/>
            <a:ext cx="4687502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 languages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are </a:t>
            </a:r>
            <a:r>
              <a:rPr lang="en-US" altLang="en-US" b="1" u="sng">
                <a:solidFill>
                  <a:srgbClr val="3333CC"/>
                </a:solidFill>
              </a:rPr>
              <a:t>not</a:t>
            </a:r>
            <a:r>
              <a:rPr lang="en-US" altLang="en-US">
                <a:solidFill>
                  <a:srgbClr val="3333CC"/>
                </a:solidFill>
              </a:rPr>
              <a:t> closed under:</a:t>
            </a:r>
          </a:p>
        </p:txBody>
      </p:sp>
      <p:sp>
        <p:nvSpPr>
          <p:cNvPr id="190469" name="Text Box 3"/>
          <p:cNvSpPr txBox="1">
            <a:spLocks noChangeArrowheads="1"/>
          </p:cNvSpPr>
          <p:nvPr/>
        </p:nvSpPr>
        <p:spPr bwMode="auto">
          <a:xfrm>
            <a:off x="7635875" y="2565400"/>
            <a:ext cx="2427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rgbClr val="FF3300"/>
                </a:solidFill>
              </a:rPr>
              <a:t>complement</a:t>
            </a:r>
            <a:endParaRPr lang="en-US" altLang="en-US">
              <a:solidFill>
                <a:srgbClr val="FF3300"/>
              </a:solidFill>
            </a:endParaRPr>
          </a:p>
        </p:txBody>
      </p:sp>
      <p:graphicFrame>
        <p:nvGraphicFramePr>
          <p:cNvPr id="190470" name="Object 4"/>
          <p:cNvGraphicFramePr>
            <a:graphicFrameLocks noChangeAspect="1"/>
          </p:cNvGraphicFramePr>
          <p:nvPr/>
        </p:nvGraphicFramePr>
        <p:xfrm>
          <a:off x="1714501" y="43815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1" y="43815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1" name="Text Box 5"/>
          <p:cNvSpPr txBox="1">
            <a:spLocks noChangeArrowheads="1"/>
          </p:cNvSpPr>
          <p:nvPr/>
        </p:nvSpPr>
        <p:spPr bwMode="auto">
          <a:xfrm>
            <a:off x="2362201" y="4241800"/>
            <a:ext cx="307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is context free</a:t>
            </a:r>
          </a:p>
        </p:txBody>
      </p:sp>
      <p:sp>
        <p:nvSpPr>
          <p:cNvPr id="190472" name="AutoShape 6"/>
          <p:cNvSpPr>
            <a:spLocks noChangeArrowheads="1"/>
          </p:cNvSpPr>
          <p:nvPr/>
        </p:nvSpPr>
        <p:spPr bwMode="auto">
          <a:xfrm>
            <a:off x="5638800" y="3980072"/>
            <a:ext cx="245474" cy="116163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90473" name="Object 7"/>
          <p:cNvGraphicFramePr>
            <a:graphicFrameLocks noChangeAspect="1"/>
          </p:cNvGraphicFramePr>
          <p:nvPr/>
        </p:nvGraphicFramePr>
        <p:xfrm>
          <a:off x="6845301" y="4268788"/>
          <a:ext cx="3286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6" imgW="330057" imgH="469696" progId="Equation.3">
                  <p:embed/>
                </p:oleObj>
              </mc:Choice>
              <mc:Fallback>
                <p:oleObj name="Equation" r:id="rId6" imgW="33005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1" y="4268788"/>
                        <a:ext cx="3286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Text Box 8"/>
          <p:cNvSpPr txBox="1">
            <a:spLocks noChangeArrowheads="1"/>
          </p:cNvSpPr>
          <p:nvPr/>
        </p:nvSpPr>
        <p:spPr bwMode="auto">
          <a:xfrm>
            <a:off x="7639051" y="4241800"/>
            <a:ext cx="305724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 u="sng">
                <a:solidFill>
                  <a:srgbClr val="FF3300"/>
                </a:solidFill>
              </a:rPr>
              <a:t>not</a:t>
            </a:r>
            <a:r>
              <a:rPr lang="en-US" altLang="en-US">
                <a:solidFill>
                  <a:srgbClr val="3333CC"/>
                </a:solidFill>
              </a:rPr>
              <a:t> necessarily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</a:t>
            </a:r>
          </a:p>
        </p:txBody>
      </p:sp>
      <p:sp>
        <p:nvSpPr>
          <p:cNvPr id="190475" name="Rectangle 9"/>
          <p:cNvSpPr>
            <a:spLocks noChangeArrowheads="1"/>
          </p:cNvSpPr>
          <p:nvPr/>
        </p:nvSpPr>
        <p:spPr bwMode="auto">
          <a:xfrm>
            <a:off x="1676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000000"/>
                </a:solidFill>
              </a:rPr>
              <a:t>Complement</a:t>
            </a:r>
          </a:p>
        </p:txBody>
      </p:sp>
    </p:spTree>
    <p:extLst>
      <p:ext uri="{BB962C8B-B14F-4D97-AF65-F5344CB8AC3E}">
        <p14:creationId xmlns:p14="http://schemas.microsoft.com/office/powerpoint/2010/main" val="12352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25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6893074-46EC-4051-8D83-C862FF40135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2516" name="Object 9"/>
          <p:cNvGraphicFramePr>
            <a:graphicFrameLocks noChangeAspect="1"/>
          </p:cNvGraphicFramePr>
          <p:nvPr/>
        </p:nvGraphicFramePr>
        <p:xfrm>
          <a:off x="3155951" y="5308601"/>
          <a:ext cx="59467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5943600" imgH="723900" progId="Equation.3">
                  <p:embed/>
                </p:oleObj>
              </mc:Choice>
              <mc:Fallback>
                <p:oleObj name="Equation" r:id="rId4" imgW="5943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1" y="5308601"/>
                        <a:ext cx="59467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7" name="Text Box 10"/>
          <p:cNvSpPr txBox="1">
            <a:spLocks noChangeArrowheads="1"/>
          </p:cNvSpPr>
          <p:nvPr/>
        </p:nvSpPr>
        <p:spPr bwMode="auto">
          <a:xfrm>
            <a:off x="4114800" y="6096000"/>
            <a:ext cx="3741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 u="sng">
                <a:solidFill>
                  <a:srgbClr val="FF3300"/>
                </a:solidFill>
              </a:rPr>
              <a:t>NOT</a:t>
            </a:r>
            <a:r>
              <a:rPr lang="en-US" altLang="en-US">
                <a:solidFill>
                  <a:srgbClr val="3333CC"/>
                </a:solidFill>
              </a:rPr>
              <a:t> context-free</a:t>
            </a:r>
          </a:p>
        </p:txBody>
      </p:sp>
      <p:sp>
        <p:nvSpPr>
          <p:cNvPr id="192518" name="Text Box 11"/>
          <p:cNvSpPr txBox="1">
            <a:spLocks noChangeArrowheads="1"/>
          </p:cNvSpPr>
          <p:nvPr/>
        </p:nvSpPr>
        <p:spPr bwMode="auto">
          <a:xfrm>
            <a:off x="5029200" y="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Example</a:t>
            </a:r>
          </a:p>
        </p:txBody>
      </p:sp>
      <p:graphicFrame>
        <p:nvGraphicFramePr>
          <p:cNvPr id="192519" name="Object 12"/>
          <p:cNvGraphicFramePr>
            <a:graphicFrameLocks noChangeAspect="1"/>
          </p:cNvGraphicFramePr>
          <p:nvPr/>
        </p:nvGraphicFramePr>
        <p:xfrm>
          <a:off x="2133600" y="812801"/>
          <a:ext cx="2921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2921000" imgH="723900" progId="Equation.3">
                  <p:embed/>
                </p:oleObj>
              </mc:Choice>
              <mc:Fallback>
                <p:oleObj name="Equation" r:id="rId6" imgW="29210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12801"/>
                        <a:ext cx="2921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13"/>
          <p:cNvGraphicFramePr>
            <a:graphicFrameLocks noChangeAspect="1"/>
          </p:cNvGraphicFramePr>
          <p:nvPr/>
        </p:nvGraphicFramePr>
        <p:xfrm>
          <a:off x="2292350" y="2565400"/>
          <a:ext cx="2476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8" imgW="2476500" imgH="2044700" progId="Equation.3">
                  <p:embed/>
                </p:oleObj>
              </mc:Choice>
              <mc:Fallback>
                <p:oleObj name="Equation" r:id="rId8" imgW="24765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565400"/>
                        <a:ext cx="2476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1" name="Text Box 14"/>
          <p:cNvSpPr txBox="1">
            <a:spLocks noChangeArrowheads="1"/>
          </p:cNvSpPr>
          <p:nvPr/>
        </p:nvSpPr>
        <p:spPr bwMode="auto">
          <a:xfrm>
            <a:off x="2209800" y="1752600"/>
            <a:ext cx="2840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Context-free:</a:t>
            </a:r>
          </a:p>
        </p:txBody>
      </p:sp>
      <p:graphicFrame>
        <p:nvGraphicFramePr>
          <p:cNvPr id="192522" name="Object 15"/>
          <p:cNvGraphicFramePr>
            <a:graphicFrameLocks noChangeAspect="1"/>
          </p:cNvGraphicFramePr>
          <p:nvPr/>
        </p:nvGraphicFramePr>
        <p:xfrm>
          <a:off x="7029450" y="812801"/>
          <a:ext cx="3086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10" imgW="3086100" imgH="723900" progId="Equation.3">
                  <p:embed/>
                </p:oleObj>
              </mc:Choice>
              <mc:Fallback>
                <p:oleObj name="Equation" r:id="rId10" imgW="30861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812801"/>
                        <a:ext cx="3086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3" name="Object 16"/>
          <p:cNvGraphicFramePr>
            <a:graphicFrameLocks noChangeAspect="1"/>
          </p:cNvGraphicFramePr>
          <p:nvPr/>
        </p:nvGraphicFramePr>
        <p:xfrm>
          <a:off x="7359650" y="2565400"/>
          <a:ext cx="2438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2" imgW="2438400" imgH="2044700" progId="Equation.3">
                  <p:embed/>
                </p:oleObj>
              </mc:Choice>
              <mc:Fallback>
                <p:oleObj name="Equation" r:id="rId12" imgW="24384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2565400"/>
                        <a:ext cx="2438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4" name="Text Box 17"/>
          <p:cNvSpPr txBox="1">
            <a:spLocks noChangeArrowheads="1"/>
          </p:cNvSpPr>
          <p:nvPr/>
        </p:nvSpPr>
        <p:spPr bwMode="auto">
          <a:xfrm>
            <a:off x="7162800" y="1828800"/>
            <a:ext cx="2840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Context-free:</a:t>
            </a:r>
          </a:p>
        </p:txBody>
      </p:sp>
      <p:sp>
        <p:nvSpPr>
          <p:cNvPr id="192525" name="Text Box 18"/>
          <p:cNvSpPr txBox="1">
            <a:spLocks noChangeArrowheads="1"/>
          </p:cNvSpPr>
          <p:nvPr/>
        </p:nvSpPr>
        <p:spPr bwMode="auto">
          <a:xfrm>
            <a:off x="4800601" y="4648200"/>
            <a:ext cx="2468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 u="sng">
                <a:solidFill>
                  <a:srgbClr val="FF3300"/>
                </a:solidFill>
              </a:rPr>
              <a:t>Complement</a:t>
            </a:r>
          </a:p>
        </p:txBody>
      </p:sp>
    </p:spTree>
    <p:extLst>
      <p:ext uri="{BB962C8B-B14F-4D97-AF65-F5344CB8AC3E}">
        <p14:creationId xmlns:p14="http://schemas.microsoft.com/office/powerpoint/2010/main" val="25105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A850C3-6232-4DDB-898C-CF240C39A049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8" name="Oval 2"/>
          <p:cNvSpPr>
            <a:spLocks noChangeArrowheads="1"/>
          </p:cNvSpPr>
          <p:nvPr/>
        </p:nvSpPr>
        <p:spPr bwMode="auto">
          <a:xfrm>
            <a:off x="4191000" y="16081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8789" name="Oval 3"/>
          <p:cNvSpPr>
            <a:spLocks noChangeArrowheads="1"/>
          </p:cNvSpPr>
          <p:nvPr/>
        </p:nvSpPr>
        <p:spPr bwMode="auto">
          <a:xfrm>
            <a:off x="6781800" y="3127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18790" name="Line 4"/>
          <p:cNvSpPr>
            <a:spLocks noChangeShapeType="1"/>
          </p:cNvSpPr>
          <p:nvPr/>
        </p:nvSpPr>
        <p:spPr bwMode="auto">
          <a:xfrm flipV="1">
            <a:off x="4876800" y="8382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18791" name="Object 5"/>
          <p:cNvGraphicFramePr>
            <a:graphicFrameLocks noChangeAspect="1"/>
          </p:cNvGraphicFramePr>
          <p:nvPr/>
        </p:nvGraphicFramePr>
        <p:xfrm>
          <a:off x="4343400" y="1828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88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6"/>
          <p:cNvGraphicFramePr>
            <a:graphicFrameLocks noChangeAspect="1"/>
          </p:cNvGraphicFramePr>
          <p:nvPr/>
        </p:nvGraphicFramePr>
        <p:xfrm>
          <a:off x="6908800" y="5334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431800" imgH="457200" progId="Equation.3">
                  <p:embed/>
                </p:oleObj>
              </mc:Choice>
              <mc:Fallback>
                <p:oleObj name="Equation" r:id="rId6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334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7"/>
          <p:cNvGraphicFramePr>
            <a:graphicFrameLocks noChangeAspect="1"/>
          </p:cNvGraphicFramePr>
          <p:nvPr/>
        </p:nvGraphicFramePr>
        <p:xfrm>
          <a:off x="4191000" y="609601"/>
          <a:ext cx="2133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812447" imgH="215806" progId="Equation.3">
                  <p:embed/>
                </p:oleObj>
              </mc:Choice>
              <mc:Fallback>
                <p:oleObj name="Equation" r:id="rId8" imgW="81244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09601"/>
                        <a:ext cx="2133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4" name="Line 8"/>
          <p:cNvSpPr>
            <a:spLocks noChangeShapeType="1"/>
          </p:cNvSpPr>
          <p:nvPr/>
        </p:nvSpPr>
        <p:spPr bwMode="auto">
          <a:xfrm>
            <a:off x="4800600" y="2286000"/>
            <a:ext cx="1905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18795" name="Oval 9"/>
          <p:cNvSpPr>
            <a:spLocks noChangeArrowheads="1"/>
          </p:cNvSpPr>
          <p:nvPr/>
        </p:nvSpPr>
        <p:spPr bwMode="auto">
          <a:xfrm>
            <a:off x="6705600" y="3055949"/>
            <a:ext cx="259766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18796" name="Object 10"/>
          <p:cNvGraphicFramePr>
            <a:graphicFrameLocks noChangeAspect="1"/>
          </p:cNvGraphicFramePr>
          <p:nvPr/>
        </p:nvGraphicFramePr>
        <p:xfrm>
          <a:off x="6838950" y="3270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3270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7" name="Object 11"/>
          <p:cNvGraphicFramePr>
            <a:graphicFrameLocks noChangeAspect="1"/>
          </p:cNvGraphicFramePr>
          <p:nvPr/>
        </p:nvGraphicFramePr>
        <p:xfrm>
          <a:off x="4191000" y="3048000"/>
          <a:ext cx="2133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812447" imgH="215806" progId="Equation.3">
                  <p:embed/>
                </p:oleObj>
              </mc:Choice>
              <mc:Fallback>
                <p:oleObj name="Equation" r:id="rId12" imgW="81244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0"/>
                        <a:ext cx="2133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8" name="Object 12"/>
          <p:cNvGraphicFramePr>
            <a:graphicFrameLocks noChangeAspect="1"/>
          </p:cNvGraphicFramePr>
          <p:nvPr/>
        </p:nvGraphicFramePr>
        <p:xfrm>
          <a:off x="3276600" y="5257800"/>
          <a:ext cx="5638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2070100" imgH="228600" progId="Equation.3">
                  <p:embed/>
                </p:oleObj>
              </mc:Choice>
              <mc:Fallback>
                <p:oleObj name="Equation" r:id="rId14" imgW="207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57800"/>
                        <a:ext cx="5638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9" name="Text Box 13"/>
          <p:cNvSpPr txBox="1">
            <a:spLocks noChangeArrowheads="1"/>
          </p:cNvSpPr>
          <p:nvPr/>
        </p:nvSpPr>
        <p:spPr bwMode="auto">
          <a:xfrm>
            <a:off x="1524001" y="4343400"/>
            <a:ext cx="3940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Transition function:</a:t>
            </a:r>
          </a:p>
        </p:txBody>
      </p:sp>
    </p:spTree>
    <p:extLst>
      <p:ext uri="{BB962C8B-B14F-4D97-AF65-F5344CB8AC3E}">
        <p14:creationId xmlns:p14="http://schemas.microsoft.com/office/powerpoint/2010/main" val="19042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45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22AF877-F559-4697-AB3D-AA440F5C59B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sz="4000" dirty="0"/>
              <a:t>Intersection</a:t>
            </a:r>
            <a:br>
              <a:rPr lang="en-US" altLang="en-US" sz="4000" dirty="0"/>
            </a:br>
            <a:r>
              <a:rPr lang="en-US" altLang="en-US" sz="4000" dirty="0"/>
              <a:t>of </a:t>
            </a:r>
            <a:br>
              <a:rPr lang="en-US" altLang="en-US" sz="4000" dirty="0"/>
            </a:br>
            <a:r>
              <a:rPr lang="en-US" altLang="en-US" sz="4000" dirty="0"/>
              <a:t>Context-free languages</a:t>
            </a:r>
            <a:br>
              <a:rPr lang="en-US" altLang="en-US" sz="4000" dirty="0"/>
            </a:br>
            <a:r>
              <a:rPr lang="en-US" altLang="en-US" sz="4000" dirty="0"/>
              <a:t>and </a:t>
            </a:r>
            <a:br>
              <a:rPr lang="en-US" altLang="en-US" sz="4000" dirty="0"/>
            </a:br>
            <a:r>
              <a:rPr lang="en-US" altLang="en-US" sz="4000" dirty="0"/>
              <a:t>Regular Languages</a:t>
            </a:r>
          </a:p>
        </p:txBody>
      </p:sp>
      <p:sp>
        <p:nvSpPr>
          <p:cNvPr id="19456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966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48200" y="6553200"/>
            <a:ext cx="2895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BA89652-3DA4-44D0-B492-1C1D78D75A1F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2" name="Text Box 2"/>
          <p:cNvSpPr txBox="1">
            <a:spLocks noChangeArrowheads="1"/>
          </p:cNvSpPr>
          <p:nvPr/>
        </p:nvSpPr>
        <p:spPr bwMode="auto">
          <a:xfrm>
            <a:off x="2041526" y="177800"/>
            <a:ext cx="7425431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3333CC"/>
                </a:solidFill>
              </a:rPr>
              <a:t>The intersection of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3333CC"/>
                </a:solidFill>
              </a:rPr>
              <a:t>               </a:t>
            </a:r>
            <a:r>
              <a:rPr lang="en-US" altLang="en-US" dirty="0">
                <a:solidFill>
                  <a:srgbClr val="008000"/>
                </a:solidFill>
              </a:rPr>
              <a:t>a context-free language and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3333CC"/>
                </a:solidFill>
              </a:rPr>
              <a:t>               </a:t>
            </a:r>
            <a:r>
              <a:rPr lang="en-US" altLang="en-US" dirty="0">
                <a:solidFill>
                  <a:srgbClr val="008000"/>
                </a:solidFill>
              </a:rPr>
              <a:t>a regular language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3333CC"/>
                </a:solidFill>
              </a:rPr>
              <a:t>is a context-free language </a:t>
            </a:r>
          </a:p>
        </p:txBody>
      </p:sp>
      <p:graphicFrame>
        <p:nvGraphicFramePr>
          <p:cNvPr id="196613" name="Object 2"/>
          <p:cNvGraphicFramePr>
            <a:graphicFrameLocks noChangeAspect="1"/>
          </p:cNvGraphicFramePr>
          <p:nvPr/>
        </p:nvGraphicFramePr>
        <p:xfrm>
          <a:off x="1739901" y="37846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4" imgW="431613" imgH="571252" progId="Equation.3">
                  <p:embed/>
                </p:oleObj>
              </mc:Choice>
              <mc:Fallback>
                <p:oleObj name="Equation" r:id="rId4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1" y="3784600"/>
                        <a:ext cx="4302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4" name="Text Box 4"/>
          <p:cNvSpPr txBox="1">
            <a:spLocks noChangeArrowheads="1"/>
          </p:cNvSpPr>
          <p:nvPr/>
        </p:nvSpPr>
        <p:spPr bwMode="auto">
          <a:xfrm>
            <a:off x="2438400" y="3733800"/>
            <a:ext cx="2635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 free</a:t>
            </a:r>
          </a:p>
        </p:txBody>
      </p:sp>
      <p:graphicFrame>
        <p:nvGraphicFramePr>
          <p:cNvPr id="196615" name="Object 3"/>
          <p:cNvGraphicFramePr>
            <a:graphicFrameLocks noChangeAspect="1"/>
          </p:cNvGraphicFramePr>
          <p:nvPr/>
        </p:nvGraphicFramePr>
        <p:xfrm>
          <a:off x="1778000" y="53086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6" imgW="508000" imgH="571500" progId="Equation.3">
                  <p:embed/>
                </p:oleObj>
              </mc:Choice>
              <mc:Fallback>
                <p:oleObj name="Equation" r:id="rId6" imgW="50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3086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6" name="Text Box 6"/>
          <p:cNvSpPr txBox="1">
            <a:spLocks noChangeArrowheads="1"/>
          </p:cNvSpPr>
          <p:nvPr/>
        </p:nvSpPr>
        <p:spPr bwMode="auto">
          <a:xfrm>
            <a:off x="2438400" y="5257800"/>
            <a:ext cx="1543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regular</a:t>
            </a:r>
          </a:p>
        </p:txBody>
      </p:sp>
      <p:sp>
        <p:nvSpPr>
          <p:cNvPr id="196617" name="AutoShape 7"/>
          <p:cNvSpPr>
            <a:spLocks/>
          </p:cNvSpPr>
          <p:nvPr/>
        </p:nvSpPr>
        <p:spPr bwMode="auto">
          <a:xfrm>
            <a:off x="5334000" y="4541996"/>
            <a:ext cx="457200" cy="669608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96618" name="AutoShape 8"/>
          <p:cNvSpPr>
            <a:spLocks noChangeArrowheads="1"/>
          </p:cNvSpPr>
          <p:nvPr/>
        </p:nvSpPr>
        <p:spPr bwMode="auto">
          <a:xfrm>
            <a:off x="5943600" y="4310272"/>
            <a:ext cx="245474" cy="116163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96619" name="Object 4"/>
          <p:cNvGraphicFramePr>
            <a:graphicFrameLocks noChangeAspect="1"/>
          </p:cNvGraphicFramePr>
          <p:nvPr/>
        </p:nvGraphicFramePr>
        <p:xfrm>
          <a:off x="7556500" y="45466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8" imgW="1511300" imgH="571500" progId="Equation.3">
                  <p:embed/>
                </p:oleObj>
              </mc:Choice>
              <mc:Fallback>
                <p:oleObj name="Equation" r:id="rId8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45466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0" name="Text Box 10"/>
          <p:cNvSpPr txBox="1">
            <a:spLocks noChangeArrowheads="1"/>
          </p:cNvSpPr>
          <p:nvPr/>
        </p:nvSpPr>
        <p:spPr bwMode="auto">
          <a:xfrm>
            <a:off x="7162801" y="5410200"/>
            <a:ext cx="2682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context-free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5595960" y="616320"/>
              <a:ext cx="4893840" cy="3313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86600" y="606960"/>
                <a:ext cx="4912560" cy="33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4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08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BDBF3-F971-4BB6-9193-037295EAA63A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Formal Definition</a:t>
            </a:r>
          </a:p>
        </p:txBody>
      </p:sp>
      <p:sp>
        <p:nvSpPr>
          <p:cNvPr id="120837" name="Text Box 3"/>
          <p:cNvSpPr txBox="1">
            <a:spLocks noChangeArrowheads="1"/>
          </p:cNvSpPr>
          <p:nvPr/>
        </p:nvSpPr>
        <p:spPr bwMode="auto">
          <a:xfrm>
            <a:off x="3200400" y="990600"/>
            <a:ext cx="538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Pushdown Automaton (PDA)</a:t>
            </a:r>
          </a:p>
        </p:txBody>
      </p:sp>
      <p:graphicFrame>
        <p:nvGraphicFramePr>
          <p:cNvPr id="120838" name="Object 1024"/>
          <p:cNvGraphicFramePr>
            <a:graphicFrameLocks noChangeAspect="1"/>
          </p:cNvGraphicFramePr>
          <p:nvPr/>
        </p:nvGraphicFramePr>
        <p:xfrm>
          <a:off x="3581400" y="2286001"/>
          <a:ext cx="5130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5130800" imgH="584200" progId="Equation.3">
                  <p:embed/>
                </p:oleObj>
              </mc:Choice>
              <mc:Fallback>
                <p:oleObj name="Equation" r:id="rId4" imgW="51308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86001"/>
                        <a:ext cx="51308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Line 5"/>
          <p:cNvSpPr>
            <a:spLocks noChangeShapeType="1"/>
          </p:cNvSpPr>
          <p:nvPr/>
        </p:nvSpPr>
        <p:spPr bwMode="auto">
          <a:xfrm flipV="1">
            <a:off x="3733800" y="2895600"/>
            <a:ext cx="10668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0840" name="Line 6"/>
          <p:cNvSpPr>
            <a:spLocks noChangeShapeType="1"/>
          </p:cNvSpPr>
          <p:nvPr/>
        </p:nvSpPr>
        <p:spPr bwMode="auto">
          <a:xfrm flipV="1">
            <a:off x="3429000" y="2819400"/>
            <a:ext cx="205740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0841" name="Line 7"/>
          <p:cNvSpPr>
            <a:spLocks noChangeShapeType="1"/>
          </p:cNvSpPr>
          <p:nvPr/>
        </p:nvSpPr>
        <p:spPr bwMode="auto">
          <a:xfrm flipV="1">
            <a:off x="4419600" y="2819400"/>
            <a:ext cx="1600200" cy="2438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0842" name="Line 8"/>
          <p:cNvSpPr>
            <a:spLocks noChangeShapeType="1"/>
          </p:cNvSpPr>
          <p:nvPr/>
        </p:nvSpPr>
        <p:spPr bwMode="auto">
          <a:xfrm flipV="1">
            <a:off x="6400800" y="2819400"/>
            <a:ext cx="152400" cy="2286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0843" name="Line 9"/>
          <p:cNvSpPr>
            <a:spLocks noChangeShapeType="1"/>
          </p:cNvSpPr>
          <p:nvPr/>
        </p:nvSpPr>
        <p:spPr bwMode="auto">
          <a:xfrm flipH="1" flipV="1">
            <a:off x="7848600" y="2743200"/>
            <a:ext cx="1676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0844" name="Line 10"/>
          <p:cNvSpPr>
            <a:spLocks noChangeShapeType="1"/>
          </p:cNvSpPr>
          <p:nvPr/>
        </p:nvSpPr>
        <p:spPr bwMode="auto">
          <a:xfrm flipH="1" flipV="1">
            <a:off x="8382000" y="2743200"/>
            <a:ext cx="914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0845" name="Text Box 11"/>
          <p:cNvSpPr txBox="1">
            <a:spLocks noChangeArrowheads="1"/>
          </p:cNvSpPr>
          <p:nvPr/>
        </p:nvSpPr>
        <p:spPr bwMode="auto">
          <a:xfrm>
            <a:off x="2057400" y="3276600"/>
            <a:ext cx="1479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States</a:t>
            </a:r>
          </a:p>
        </p:txBody>
      </p:sp>
      <p:sp>
        <p:nvSpPr>
          <p:cNvPr id="120846" name="Text Box 12"/>
          <p:cNvSpPr txBox="1">
            <a:spLocks noChangeArrowheads="1"/>
          </p:cNvSpPr>
          <p:nvPr/>
        </p:nvSpPr>
        <p:spPr bwMode="auto">
          <a:xfrm>
            <a:off x="1981201" y="4267200"/>
            <a:ext cx="183575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Input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alphabet</a:t>
            </a:r>
          </a:p>
        </p:txBody>
      </p:sp>
      <p:sp>
        <p:nvSpPr>
          <p:cNvPr id="120847" name="Text Box 13"/>
          <p:cNvSpPr txBox="1">
            <a:spLocks noChangeArrowheads="1"/>
          </p:cNvSpPr>
          <p:nvPr/>
        </p:nvSpPr>
        <p:spPr bwMode="auto">
          <a:xfrm>
            <a:off x="3429001" y="5334000"/>
            <a:ext cx="183575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Stack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alphabet</a:t>
            </a:r>
          </a:p>
        </p:txBody>
      </p:sp>
      <p:sp>
        <p:nvSpPr>
          <p:cNvPr id="120848" name="Text Box 14"/>
          <p:cNvSpPr txBox="1">
            <a:spLocks noChangeArrowheads="1"/>
          </p:cNvSpPr>
          <p:nvPr/>
        </p:nvSpPr>
        <p:spPr bwMode="auto">
          <a:xfrm>
            <a:off x="5257801" y="5029200"/>
            <a:ext cx="2141933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Transition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function</a:t>
            </a:r>
          </a:p>
        </p:txBody>
      </p:sp>
      <p:sp>
        <p:nvSpPr>
          <p:cNvPr id="120849" name="Text Box 15"/>
          <p:cNvSpPr txBox="1">
            <a:spLocks noChangeArrowheads="1"/>
          </p:cNvSpPr>
          <p:nvPr/>
        </p:nvSpPr>
        <p:spPr bwMode="auto">
          <a:xfrm>
            <a:off x="9136063" y="2362200"/>
            <a:ext cx="1545616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Accept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states</a:t>
            </a:r>
          </a:p>
        </p:txBody>
      </p:sp>
      <p:sp>
        <p:nvSpPr>
          <p:cNvPr id="120850" name="Text Box 16"/>
          <p:cNvSpPr txBox="1">
            <a:spLocks noChangeArrowheads="1"/>
          </p:cNvSpPr>
          <p:nvPr/>
        </p:nvSpPr>
        <p:spPr bwMode="auto">
          <a:xfrm>
            <a:off x="9204325" y="4445001"/>
            <a:ext cx="1489510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Stack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start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symbol</a:t>
            </a:r>
          </a:p>
        </p:txBody>
      </p:sp>
      <p:sp>
        <p:nvSpPr>
          <p:cNvPr id="120851" name="Text Box 17"/>
          <p:cNvSpPr txBox="1">
            <a:spLocks noChangeArrowheads="1"/>
          </p:cNvSpPr>
          <p:nvPr/>
        </p:nvSpPr>
        <p:spPr bwMode="auto">
          <a:xfrm>
            <a:off x="7543800" y="5105400"/>
            <a:ext cx="1370888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Initial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state</a:t>
            </a:r>
          </a:p>
        </p:txBody>
      </p:sp>
      <p:sp>
        <p:nvSpPr>
          <p:cNvPr id="120852" name="Line 18"/>
          <p:cNvSpPr>
            <a:spLocks noChangeShapeType="1"/>
          </p:cNvSpPr>
          <p:nvPr/>
        </p:nvSpPr>
        <p:spPr bwMode="auto">
          <a:xfrm flipH="1" flipV="1">
            <a:off x="7162800" y="2895600"/>
            <a:ext cx="9906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28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411341-77E0-453C-91EA-612C95633B57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Instantaneous Description</a:t>
            </a:r>
          </a:p>
        </p:txBody>
      </p:sp>
      <p:graphicFrame>
        <p:nvGraphicFramePr>
          <p:cNvPr id="122885" name="Object 1024"/>
          <p:cNvGraphicFramePr>
            <a:graphicFrameLocks noChangeAspect="1"/>
          </p:cNvGraphicFramePr>
          <p:nvPr/>
        </p:nvGraphicFramePr>
        <p:xfrm>
          <a:off x="5168900" y="1803401"/>
          <a:ext cx="1854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853396" imgH="545863" progId="Equation.3">
                  <p:embed/>
                </p:oleObj>
              </mc:Choice>
              <mc:Fallback>
                <p:oleObj name="Equation" r:id="rId4" imgW="1853396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1803401"/>
                        <a:ext cx="1854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Line 4"/>
          <p:cNvSpPr>
            <a:spLocks noChangeShapeType="1"/>
          </p:cNvSpPr>
          <p:nvPr/>
        </p:nvSpPr>
        <p:spPr bwMode="auto">
          <a:xfrm flipV="1">
            <a:off x="4419600" y="2362200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2887" name="Text Box 5"/>
          <p:cNvSpPr txBox="1">
            <a:spLocks noChangeArrowheads="1"/>
          </p:cNvSpPr>
          <p:nvPr/>
        </p:nvSpPr>
        <p:spPr bwMode="auto">
          <a:xfrm>
            <a:off x="2743201" y="3276600"/>
            <a:ext cx="1672253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Current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state</a:t>
            </a:r>
          </a:p>
        </p:txBody>
      </p:sp>
      <p:sp>
        <p:nvSpPr>
          <p:cNvPr id="122888" name="Text Box 6"/>
          <p:cNvSpPr txBox="1">
            <a:spLocks noChangeArrowheads="1"/>
          </p:cNvSpPr>
          <p:nvPr/>
        </p:nvSpPr>
        <p:spPr bwMode="auto">
          <a:xfrm>
            <a:off x="5257801" y="3657600"/>
            <a:ext cx="207460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Remaining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input</a:t>
            </a:r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8305801" y="3276601"/>
            <a:ext cx="1854995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Current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stack</a:t>
            </a:r>
          </a:p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contents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 flipV="1">
            <a:off x="6096000" y="2362200"/>
            <a:ext cx="1524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2891" name="Line 9"/>
          <p:cNvSpPr>
            <a:spLocks noChangeShapeType="1"/>
          </p:cNvSpPr>
          <p:nvPr/>
        </p:nvSpPr>
        <p:spPr bwMode="auto">
          <a:xfrm flipH="1" flipV="1">
            <a:off x="6781800" y="2362200"/>
            <a:ext cx="1600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2161F-76EE-48F5-AD29-B8FAFB370873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2" name="Oval 2"/>
          <p:cNvSpPr>
            <a:spLocks noChangeArrowheads="1"/>
          </p:cNvSpPr>
          <p:nvPr/>
        </p:nvSpPr>
        <p:spPr bwMode="auto">
          <a:xfrm>
            <a:off x="4724400" y="5761049"/>
            <a:ext cx="609600" cy="822305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4933" name="Line 3"/>
          <p:cNvSpPr>
            <a:spLocks noChangeShapeType="1"/>
          </p:cNvSpPr>
          <p:nvPr/>
        </p:nvSpPr>
        <p:spPr bwMode="auto">
          <a:xfrm>
            <a:off x="27432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34" name="Line 4"/>
          <p:cNvSpPr>
            <a:spLocks noChangeShapeType="1"/>
          </p:cNvSpPr>
          <p:nvPr/>
        </p:nvSpPr>
        <p:spPr bwMode="auto">
          <a:xfrm>
            <a:off x="79248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35" name="Line 5"/>
          <p:cNvSpPr>
            <a:spLocks noChangeShapeType="1"/>
          </p:cNvSpPr>
          <p:nvPr/>
        </p:nvSpPr>
        <p:spPr bwMode="auto">
          <a:xfrm>
            <a:off x="53340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36" name="Freeform 6"/>
          <p:cNvSpPr>
            <a:spLocks/>
          </p:cNvSpPr>
          <p:nvPr/>
        </p:nvSpPr>
        <p:spPr bwMode="auto">
          <a:xfrm>
            <a:off x="4495800" y="5117813"/>
            <a:ext cx="977900" cy="584775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37" name="Freeform 7"/>
          <p:cNvSpPr>
            <a:spLocks/>
          </p:cNvSpPr>
          <p:nvPr/>
        </p:nvSpPr>
        <p:spPr bwMode="auto">
          <a:xfrm>
            <a:off x="7086600" y="5117813"/>
            <a:ext cx="977900" cy="584775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38" name="Line 8"/>
          <p:cNvSpPr>
            <a:spLocks noChangeShapeType="1"/>
          </p:cNvSpPr>
          <p:nvPr/>
        </p:nvSpPr>
        <p:spPr bwMode="auto">
          <a:xfrm>
            <a:off x="15240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39" name="Text Box 9"/>
          <p:cNvSpPr txBox="1">
            <a:spLocks noChangeArrowheads="1"/>
          </p:cNvSpPr>
          <p:nvPr/>
        </p:nvSpPr>
        <p:spPr bwMode="auto">
          <a:xfrm>
            <a:off x="3489325" y="5526089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4940" name="Oval 10"/>
          <p:cNvSpPr>
            <a:spLocks noChangeArrowheads="1"/>
          </p:cNvSpPr>
          <p:nvPr/>
        </p:nvSpPr>
        <p:spPr bwMode="auto">
          <a:xfrm>
            <a:off x="2057400" y="576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4941" name="Oval 11"/>
          <p:cNvSpPr>
            <a:spLocks noChangeArrowheads="1"/>
          </p:cNvSpPr>
          <p:nvPr/>
        </p:nvSpPr>
        <p:spPr bwMode="auto">
          <a:xfrm>
            <a:off x="1981200" y="57610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4942" name="Oval 12"/>
          <p:cNvSpPr>
            <a:spLocks noChangeArrowheads="1"/>
          </p:cNvSpPr>
          <p:nvPr/>
        </p:nvSpPr>
        <p:spPr bwMode="auto">
          <a:xfrm>
            <a:off x="7315200" y="576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4943" name="Oval 13"/>
          <p:cNvSpPr>
            <a:spLocks noChangeArrowheads="1"/>
          </p:cNvSpPr>
          <p:nvPr/>
        </p:nvSpPr>
        <p:spPr bwMode="auto">
          <a:xfrm>
            <a:off x="9982200" y="576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4944" name="Oval 14"/>
          <p:cNvSpPr>
            <a:spLocks noChangeArrowheads="1"/>
          </p:cNvSpPr>
          <p:nvPr/>
        </p:nvSpPr>
        <p:spPr bwMode="auto">
          <a:xfrm>
            <a:off x="9906000" y="57610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24945" name="Object 15"/>
          <p:cNvGraphicFramePr>
            <a:graphicFrameLocks noChangeAspect="1"/>
          </p:cNvGraphicFramePr>
          <p:nvPr/>
        </p:nvGraphicFramePr>
        <p:xfrm>
          <a:off x="4195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6" name="Object 16"/>
          <p:cNvGraphicFramePr>
            <a:graphicFrameLocks noChangeAspect="1"/>
          </p:cNvGraphicFramePr>
          <p:nvPr/>
        </p:nvGraphicFramePr>
        <p:xfrm>
          <a:off x="5638800" y="5715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715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7" name="Object 17"/>
          <p:cNvGraphicFramePr>
            <a:graphicFrameLocks noChangeAspect="1"/>
          </p:cNvGraphicFramePr>
          <p:nvPr/>
        </p:nvGraphicFramePr>
        <p:xfrm>
          <a:off x="2138363" y="5943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943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8" name="Object 18"/>
          <p:cNvGraphicFramePr>
            <a:graphicFrameLocks noChangeAspect="1"/>
          </p:cNvGraphicFramePr>
          <p:nvPr/>
        </p:nvGraphicFramePr>
        <p:xfrm>
          <a:off x="4837113" y="5949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5949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9" name="Object 19"/>
          <p:cNvGraphicFramePr>
            <a:graphicFrameLocks noChangeAspect="1"/>
          </p:cNvGraphicFramePr>
          <p:nvPr/>
        </p:nvGraphicFramePr>
        <p:xfrm>
          <a:off x="7370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0" name="Object 20"/>
          <p:cNvGraphicFramePr>
            <a:graphicFrameLocks noChangeAspect="1"/>
          </p:cNvGraphicFramePr>
          <p:nvPr/>
        </p:nvGraphicFramePr>
        <p:xfrm>
          <a:off x="10044113" y="5937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4113" y="5937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51" name="Rectangle 21"/>
          <p:cNvSpPr>
            <a:spLocks noChangeArrowheads="1"/>
          </p:cNvSpPr>
          <p:nvPr/>
        </p:nvSpPr>
        <p:spPr bwMode="auto">
          <a:xfrm>
            <a:off x="4343400" y="2755613"/>
            <a:ext cx="41148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4952" name="Line 22"/>
          <p:cNvSpPr>
            <a:spLocks noChangeShapeType="1"/>
          </p:cNvSpPr>
          <p:nvPr/>
        </p:nvSpPr>
        <p:spPr bwMode="auto">
          <a:xfrm>
            <a:off x="5029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53" name="Line 23"/>
          <p:cNvSpPr>
            <a:spLocks noChangeShapeType="1"/>
          </p:cNvSpPr>
          <p:nvPr/>
        </p:nvSpPr>
        <p:spPr bwMode="auto">
          <a:xfrm>
            <a:off x="5715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54" name="Line 24"/>
          <p:cNvSpPr>
            <a:spLocks noChangeShapeType="1"/>
          </p:cNvSpPr>
          <p:nvPr/>
        </p:nvSpPr>
        <p:spPr bwMode="auto">
          <a:xfrm>
            <a:off x="6400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55" name="Line 25"/>
          <p:cNvSpPr>
            <a:spLocks noChangeShapeType="1"/>
          </p:cNvSpPr>
          <p:nvPr/>
        </p:nvSpPr>
        <p:spPr bwMode="auto">
          <a:xfrm>
            <a:off x="7086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56" name="Line 26"/>
          <p:cNvSpPr>
            <a:spLocks noChangeShapeType="1"/>
          </p:cNvSpPr>
          <p:nvPr/>
        </p:nvSpPr>
        <p:spPr bwMode="auto">
          <a:xfrm>
            <a:off x="7772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57" name="Rectangle 27"/>
          <p:cNvSpPr>
            <a:spLocks noChangeArrowheads="1"/>
          </p:cNvSpPr>
          <p:nvPr/>
        </p:nvSpPr>
        <p:spPr bwMode="auto">
          <a:xfrm>
            <a:off x="9529763" y="2450813"/>
            <a:ext cx="914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4958" name="Text Box 28"/>
          <p:cNvSpPr txBox="1">
            <a:spLocks noChangeArrowheads="1"/>
          </p:cNvSpPr>
          <p:nvPr/>
        </p:nvSpPr>
        <p:spPr bwMode="auto">
          <a:xfrm>
            <a:off x="4191000" y="1981200"/>
            <a:ext cx="1239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Input</a:t>
            </a:r>
          </a:p>
        </p:txBody>
      </p:sp>
      <p:sp>
        <p:nvSpPr>
          <p:cNvPr id="124959" name="Text Box 29"/>
          <p:cNvSpPr txBox="1">
            <a:spLocks noChangeArrowheads="1"/>
          </p:cNvSpPr>
          <p:nvPr/>
        </p:nvSpPr>
        <p:spPr bwMode="auto">
          <a:xfrm>
            <a:off x="9372600" y="41148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Stack</a:t>
            </a:r>
          </a:p>
        </p:txBody>
      </p:sp>
      <p:graphicFrame>
        <p:nvGraphicFramePr>
          <p:cNvPr id="124960" name="Object 30"/>
          <p:cNvGraphicFramePr>
            <a:graphicFrameLocks noChangeAspect="1"/>
          </p:cNvGraphicFramePr>
          <p:nvPr/>
        </p:nvGraphicFramePr>
        <p:xfrm>
          <a:off x="4572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1" name="Object 31"/>
          <p:cNvGraphicFramePr>
            <a:graphicFrameLocks noChangeAspect="1"/>
          </p:cNvGraphicFramePr>
          <p:nvPr/>
        </p:nvGraphicFramePr>
        <p:xfrm>
          <a:off x="52578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2" name="Object 32"/>
          <p:cNvGraphicFramePr>
            <a:graphicFrameLocks noChangeAspect="1"/>
          </p:cNvGraphicFramePr>
          <p:nvPr/>
        </p:nvGraphicFramePr>
        <p:xfrm>
          <a:off x="5943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3" name="Object 33"/>
          <p:cNvGraphicFramePr>
            <a:graphicFrameLocks noChangeAspect="1"/>
          </p:cNvGraphicFramePr>
          <p:nvPr/>
        </p:nvGraphicFramePr>
        <p:xfrm>
          <a:off x="66294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4" name="Object 34"/>
          <p:cNvGraphicFramePr>
            <a:graphicFrameLocks noChangeAspect="1"/>
          </p:cNvGraphicFramePr>
          <p:nvPr/>
        </p:nvGraphicFramePr>
        <p:xfrm>
          <a:off x="73152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5" name="Object 35"/>
          <p:cNvGraphicFramePr>
            <a:graphicFrameLocks noChangeAspect="1"/>
          </p:cNvGraphicFramePr>
          <p:nvPr/>
        </p:nvGraphicFramePr>
        <p:xfrm>
          <a:off x="80010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6" name="Line 36"/>
          <p:cNvSpPr>
            <a:spLocks noChangeShapeType="1"/>
          </p:cNvSpPr>
          <p:nvPr/>
        </p:nvSpPr>
        <p:spPr bwMode="auto">
          <a:xfrm flipV="1">
            <a:off x="60198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4967" name="Object 37"/>
          <p:cNvGraphicFramePr>
            <a:graphicFrameLocks noChangeAspect="1"/>
          </p:cNvGraphicFramePr>
          <p:nvPr/>
        </p:nvGraphicFramePr>
        <p:xfrm>
          <a:off x="9910763" y="3505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763" y="3505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8" name="Line 38"/>
          <p:cNvSpPr>
            <a:spLocks noChangeShapeType="1"/>
          </p:cNvSpPr>
          <p:nvPr/>
        </p:nvSpPr>
        <p:spPr bwMode="auto">
          <a:xfrm>
            <a:off x="9534525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4969" name="Object 39"/>
          <p:cNvGraphicFramePr>
            <a:graphicFrameLocks noChangeAspect="1"/>
          </p:cNvGraphicFramePr>
          <p:nvPr/>
        </p:nvGraphicFramePr>
        <p:xfrm>
          <a:off x="9910763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763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70" name="Line 40"/>
          <p:cNvSpPr>
            <a:spLocks noChangeShapeType="1"/>
          </p:cNvSpPr>
          <p:nvPr/>
        </p:nvSpPr>
        <p:spPr bwMode="auto">
          <a:xfrm>
            <a:off x="9529763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4971" name="Object 41"/>
          <p:cNvGraphicFramePr>
            <a:graphicFrameLocks noChangeAspect="1"/>
          </p:cNvGraphicFramePr>
          <p:nvPr/>
        </p:nvGraphicFramePr>
        <p:xfrm>
          <a:off x="9910763" y="2362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763" y="2362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72" name="Object 42"/>
          <p:cNvGraphicFramePr>
            <a:graphicFrameLocks noChangeAspect="1"/>
          </p:cNvGraphicFramePr>
          <p:nvPr/>
        </p:nvGraphicFramePr>
        <p:xfrm>
          <a:off x="6862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28" imgW="1612900" imgH="469900" progId="Equation.3">
                  <p:embed/>
                </p:oleObj>
              </mc:Choice>
              <mc:Fallback>
                <p:oleObj name="Equation" r:id="rId28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73" name="Text Box 43"/>
          <p:cNvSpPr txBox="1">
            <a:spLocks noChangeArrowheads="1"/>
          </p:cNvSpPr>
          <p:nvPr/>
        </p:nvSpPr>
        <p:spPr bwMode="auto">
          <a:xfrm>
            <a:off x="1524001" y="2057400"/>
            <a:ext cx="1604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Time 4:</a:t>
            </a:r>
          </a:p>
        </p:txBody>
      </p:sp>
      <p:graphicFrame>
        <p:nvGraphicFramePr>
          <p:cNvPr id="124974" name="Object 44"/>
          <p:cNvGraphicFramePr>
            <a:graphicFrameLocks noChangeAspect="1"/>
          </p:cNvGraphicFramePr>
          <p:nvPr/>
        </p:nvGraphicFramePr>
        <p:xfrm>
          <a:off x="2824163" y="5715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29" imgW="1701800" imgH="469900" progId="Equation.3">
                  <p:embed/>
                </p:oleObj>
              </mc:Choice>
              <mc:Fallback>
                <p:oleObj name="Equation" r:id="rId29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5715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75" name="Object 45"/>
          <p:cNvGraphicFramePr>
            <a:graphicFrameLocks noChangeAspect="1"/>
          </p:cNvGraphicFramePr>
          <p:nvPr/>
        </p:nvGraphicFramePr>
        <p:xfrm>
          <a:off x="8081963" y="5715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1" imgW="1574800" imgH="469900" progId="Equation.3">
                  <p:embed/>
                </p:oleObj>
              </mc:Choice>
              <mc:Fallback>
                <p:oleObj name="Equation" r:id="rId31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963" y="5715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76" name="Oval 46"/>
          <p:cNvSpPr>
            <a:spLocks noChangeArrowheads="1"/>
          </p:cNvSpPr>
          <p:nvPr/>
        </p:nvSpPr>
        <p:spPr bwMode="auto">
          <a:xfrm>
            <a:off x="3967163" y="4267200"/>
            <a:ext cx="20574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4977" name="Text Box 47"/>
          <p:cNvSpPr txBox="1">
            <a:spLocks noChangeArrowheads="1"/>
          </p:cNvSpPr>
          <p:nvPr/>
        </p:nvSpPr>
        <p:spPr bwMode="auto">
          <a:xfrm>
            <a:off x="1524000" y="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Example:</a:t>
            </a:r>
          </a:p>
        </p:txBody>
      </p:sp>
      <p:sp>
        <p:nvSpPr>
          <p:cNvPr id="124978" name="Text Box 48"/>
          <p:cNvSpPr txBox="1">
            <a:spLocks noChangeArrowheads="1"/>
          </p:cNvSpPr>
          <p:nvPr/>
        </p:nvSpPr>
        <p:spPr bwMode="auto">
          <a:xfrm>
            <a:off x="4114801" y="0"/>
            <a:ext cx="5294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rgbClr val="FF3399"/>
                </a:solidFill>
              </a:rPr>
              <a:t>Instantaneous Description</a:t>
            </a:r>
          </a:p>
        </p:txBody>
      </p:sp>
      <p:graphicFrame>
        <p:nvGraphicFramePr>
          <p:cNvPr id="124979" name="Object 49"/>
          <p:cNvGraphicFramePr>
            <a:graphicFrameLocks noChangeAspect="1"/>
          </p:cNvGraphicFramePr>
          <p:nvPr/>
        </p:nvGraphicFramePr>
        <p:xfrm>
          <a:off x="5200650" y="7366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3" imgW="2921000" imgH="571500" progId="Equation.3">
                  <p:embed/>
                </p:oleObj>
              </mc:Choice>
              <mc:Fallback>
                <p:oleObj name="Equation" r:id="rId33" imgW="2921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736600"/>
                        <a:ext cx="292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80" name="Object 50"/>
          <p:cNvGraphicFramePr>
            <a:graphicFrameLocks noChangeAspect="1"/>
          </p:cNvGraphicFramePr>
          <p:nvPr/>
        </p:nvGraphicFramePr>
        <p:xfrm>
          <a:off x="9906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5" imgW="254000" imgH="254000" progId="Equation.3">
                  <p:embed/>
                </p:oleObj>
              </mc:Choice>
              <mc:Fallback>
                <p:oleObj name="Equation" r:id="rId35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81" name="Line 51"/>
          <p:cNvSpPr>
            <a:spLocks noChangeShapeType="1"/>
          </p:cNvSpPr>
          <p:nvPr/>
        </p:nvSpPr>
        <p:spPr bwMode="auto">
          <a:xfrm>
            <a:off x="9525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4982" name="Line 53"/>
          <p:cNvSpPr>
            <a:spLocks noChangeShapeType="1"/>
          </p:cNvSpPr>
          <p:nvPr/>
        </p:nvSpPr>
        <p:spPr bwMode="auto">
          <a:xfrm>
            <a:off x="899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36702" y="-138363"/>
            <a:ext cx="3448049" cy="1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962DDF-7827-4CB7-81FB-CEF5843E1DF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80" name="Oval 2"/>
          <p:cNvSpPr>
            <a:spLocks noChangeArrowheads="1"/>
          </p:cNvSpPr>
          <p:nvPr/>
        </p:nvSpPr>
        <p:spPr bwMode="auto">
          <a:xfrm>
            <a:off x="4724400" y="576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6981" name="Line 3"/>
          <p:cNvSpPr>
            <a:spLocks noChangeShapeType="1"/>
          </p:cNvSpPr>
          <p:nvPr/>
        </p:nvSpPr>
        <p:spPr bwMode="auto">
          <a:xfrm>
            <a:off x="27432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982" name="Line 4"/>
          <p:cNvSpPr>
            <a:spLocks noChangeShapeType="1"/>
          </p:cNvSpPr>
          <p:nvPr/>
        </p:nvSpPr>
        <p:spPr bwMode="auto">
          <a:xfrm>
            <a:off x="79248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983" name="Line 5"/>
          <p:cNvSpPr>
            <a:spLocks noChangeShapeType="1"/>
          </p:cNvSpPr>
          <p:nvPr/>
        </p:nvSpPr>
        <p:spPr bwMode="auto">
          <a:xfrm>
            <a:off x="5334000" y="617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984" name="Freeform 6"/>
          <p:cNvSpPr>
            <a:spLocks/>
          </p:cNvSpPr>
          <p:nvPr/>
        </p:nvSpPr>
        <p:spPr bwMode="auto">
          <a:xfrm>
            <a:off x="4495800" y="5117813"/>
            <a:ext cx="977900" cy="584775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985" name="Freeform 7"/>
          <p:cNvSpPr>
            <a:spLocks/>
          </p:cNvSpPr>
          <p:nvPr/>
        </p:nvSpPr>
        <p:spPr bwMode="auto">
          <a:xfrm>
            <a:off x="7086600" y="5117813"/>
            <a:ext cx="977900" cy="584775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986" name="Line 8"/>
          <p:cNvSpPr>
            <a:spLocks noChangeShapeType="1"/>
          </p:cNvSpPr>
          <p:nvPr/>
        </p:nvSpPr>
        <p:spPr bwMode="auto">
          <a:xfrm>
            <a:off x="15240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6987" name="Text Box 9"/>
          <p:cNvSpPr txBox="1">
            <a:spLocks noChangeArrowheads="1"/>
          </p:cNvSpPr>
          <p:nvPr/>
        </p:nvSpPr>
        <p:spPr bwMode="auto">
          <a:xfrm>
            <a:off x="3489325" y="5526089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6988" name="Oval 10"/>
          <p:cNvSpPr>
            <a:spLocks noChangeArrowheads="1"/>
          </p:cNvSpPr>
          <p:nvPr/>
        </p:nvSpPr>
        <p:spPr bwMode="auto">
          <a:xfrm>
            <a:off x="2057400" y="576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6989" name="Oval 11"/>
          <p:cNvSpPr>
            <a:spLocks noChangeArrowheads="1"/>
          </p:cNvSpPr>
          <p:nvPr/>
        </p:nvSpPr>
        <p:spPr bwMode="auto">
          <a:xfrm>
            <a:off x="1981200" y="57610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6990" name="Oval 12"/>
          <p:cNvSpPr>
            <a:spLocks noChangeArrowheads="1"/>
          </p:cNvSpPr>
          <p:nvPr/>
        </p:nvSpPr>
        <p:spPr bwMode="auto">
          <a:xfrm>
            <a:off x="7315200" y="5761049"/>
            <a:ext cx="609600" cy="822305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6991" name="Oval 13"/>
          <p:cNvSpPr>
            <a:spLocks noChangeArrowheads="1"/>
          </p:cNvSpPr>
          <p:nvPr/>
        </p:nvSpPr>
        <p:spPr bwMode="auto">
          <a:xfrm>
            <a:off x="9982200" y="576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6992" name="Oval 14"/>
          <p:cNvSpPr>
            <a:spLocks noChangeArrowheads="1"/>
          </p:cNvSpPr>
          <p:nvPr/>
        </p:nvSpPr>
        <p:spPr bwMode="auto">
          <a:xfrm>
            <a:off x="9906000" y="57610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26993" name="Object 15"/>
          <p:cNvGraphicFramePr>
            <a:graphicFrameLocks noChangeAspect="1"/>
          </p:cNvGraphicFramePr>
          <p:nvPr/>
        </p:nvGraphicFramePr>
        <p:xfrm>
          <a:off x="4195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4" name="Object 16"/>
          <p:cNvGraphicFramePr>
            <a:graphicFrameLocks noChangeAspect="1"/>
          </p:cNvGraphicFramePr>
          <p:nvPr/>
        </p:nvGraphicFramePr>
        <p:xfrm>
          <a:off x="5638800" y="5715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715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5" name="Object 17"/>
          <p:cNvGraphicFramePr>
            <a:graphicFrameLocks noChangeAspect="1"/>
          </p:cNvGraphicFramePr>
          <p:nvPr/>
        </p:nvGraphicFramePr>
        <p:xfrm>
          <a:off x="2138363" y="5943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943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6" name="Object 18"/>
          <p:cNvGraphicFramePr>
            <a:graphicFrameLocks noChangeAspect="1"/>
          </p:cNvGraphicFramePr>
          <p:nvPr/>
        </p:nvGraphicFramePr>
        <p:xfrm>
          <a:off x="4837113" y="5949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5949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7" name="Object 19"/>
          <p:cNvGraphicFramePr>
            <a:graphicFrameLocks noChangeAspect="1"/>
          </p:cNvGraphicFramePr>
          <p:nvPr/>
        </p:nvGraphicFramePr>
        <p:xfrm>
          <a:off x="7370763" y="5943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5943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8" name="Object 20"/>
          <p:cNvGraphicFramePr>
            <a:graphicFrameLocks noChangeAspect="1"/>
          </p:cNvGraphicFramePr>
          <p:nvPr/>
        </p:nvGraphicFramePr>
        <p:xfrm>
          <a:off x="10044113" y="5937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4113" y="5937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9" name="Rectangle 21"/>
          <p:cNvSpPr>
            <a:spLocks noChangeArrowheads="1"/>
          </p:cNvSpPr>
          <p:nvPr/>
        </p:nvSpPr>
        <p:spPr bwMode="auto">
          <a:xfrm>
            <a:off x="4343400" y="2755613"/>
            <a:ext cx="41148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7000" name="Line 22"/>
          <p:cNvSpPr>
            <a:spLocks noChangeShapeType="1"/>
          </p:cNvSpPr>
          <p:nvPr/>
        </p:nvSpPr>
        <p:spPr bwMode="auto">
          <a:xfrm>
            <a:off x="5029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7001" name="Line 23"/>
          <p:cNvSpPr>
            <a:spLocks noChangeShapeType="1"/>
          </p:cNvSpPr>
          <p:nvPr/>
        </p:nvSpPr>
        <p:spPr bwMode="auto">
          <a:xfrm>
            <a:off x="57150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7002" name="Line 24"/>
          <p:cNvSpPr>
            <a:spLocks noChangeShapeType="1"/>
          </p:cNvSpPr>
          <p:nvPr/>
        </p:nvSpPr>
        <p:spPr bwMode="auto">
          <a:xfrm>
            <a:off x="6400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7003" name="Line 25"/>
          <p:cNvSpPr>
            <a:spLocks noChangeShapeType="1"/>
          </p:cNvSpPr>
          <p:nvPr/>
        </p:nvSpPr>
        <p:spPr bwMode="auto">
          <a:xfrm>
            <a:off x="7086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7004" name="Line 26"/>
          <p:cNvSpPr>
            <a:spLocks noChangeShapeType="1"/>
          </p:cNvSpPr>
          <p:nvPr/>
        </p:nvSpPr>
        <p:spPr bwMode="auto">
          <a:xfrm>
            <a:off x="77724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7005" name="Rectangle 27"/>
          <p:cNvSpPr>
            <a:spLocks noChangeArrowheads="1"/>
          </p:cNvSpPr>
          <p:nvPr/>
        </p:nvSpPr>
        <p:spPr bwMode="auto">
          <a:xfrm>
            <a:off x="9529763" y="2450813"/>
            <a:ext cx="914400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7006" name="Text Box 28"/>
          <p:cNvSpPr txBox="1">
            <a:spLocks noChangeArrowheads="1"/>
          </p:cNvSpPr>
          <p:nvPr/>
        </p:nvSpPr>
        <p:spPr bwMode="auto">
          <a:xfrm>
            <a:off x="4191000" y="1981200"/>
            <a:ext cx="1239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Input</a:t>
            </a:r>
          </a:p>
        </p:txBody>
      </p:sp>
      <p:sp>
        <p:nvSpPr>
          <p:cNvPr id="127007" name="Text Box 29"/>
          <p:cNvSpPr txBox="1">
            <a:spLocks noChangeArrowheads="1"/>
          </p:cNvSpPr>
          <p:nvPr/>
        </p:nvSpPr>
        <p:spPr bwMode="auto">
          <a:xfrm>
            <a:off x="9372600" y="41148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Stack</a:t>
            </a:r>
          </a:p>
        </p:txBody>
      </p:sp>
      <p:graphicFrame>
        <p:nvGraphicFramePr>
          <p:cNvPr id="127008" name="Object 30"/>
          <p:cNvGraphicFramePr>
            <a:graphicFrameLocks noChangeAspect="1"/>
          </p:cNvGraphicFramePr>
          <p:nvPr/>
        </p:nvGraphicFramePr>
        <p:xfrm>
          <a:off x="45720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6" imgW="254000" imgH="254000" progId="Equation.3">
                  <p:embed/>
                </p:oleObj>
              </mc:Choice>
              <mc:Fallback>
                <p:oleObj name="Equation" r:id="rId16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9" name="Object 31"/>
          <p:cNvGraphicFramePr>
            <a:graphicFrameLocks noChangeAspect="1"/>
          </p:cNvGraphicFramePr>
          <p:nvPr/>
        </p:nvGraphicFramePr>
        <p:xfrm>
          <a:off x="52578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8" imgW="254000" imgH="254000" progId="Equation.3">
                  <p:embed/>
                </p:oleObj>
              </mc:Choice>
              <mc:Fallback>
                <p:oleObj name="Equation" r:id="rId18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0" name="Object 32"/>
          <p:cNvGraphicFramePr>
            <a:graphicFrameLocks noChangeAspect="1"/>
          </p:cNvGraphicFramePr>
          <p:nvPr/>
        </p:nvGraphicFramePr>
        <p:xfrm>
          <a:off x="5943600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9" imgW="254000" imgH="254000" progId="Equation.3">
                  <p:embed/>
                </p:oleObj>
              </mc:Choice>
              <mc:Fallback>
                <p:oleObj name="Equation" r:id="rId1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1" name="Object 33"/>
          <p:cNvGraphicFramePr>
            <a:graphicFrameLocks noChangeAspect="1"/>
          </p:cNvGraphicFramePr>
          <p:nvPr/>
        </p:nvGraphicFramePr>
        <p:xfrm>
          <a:off x="66294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20" imgW="254000" imgH="355600" progId="Equation.3">
                  <p:embed/>
                </p:oleObj>
              </mc:Choice>
              <mc:Fallback>
                <p:oleObj name="Equation" r:id="rId20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2" name="Object 34"/>
          <p:cNvGraphicFramePr>
            <a:graphicFrameLocks noChangeAspect="1"/>
          </p:cNvGraphicFramePr>
          <p:nvPr/>
        </p:nvGraphicFramePr>
        <p:xfrm>
          <a:off x="73152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22" imgW="254000" imgH="355600" progId="Equation.3">
                  <p:embed/>
                </p:oleObj>
              </mc:Choice>
              <mc:Fallback>
                <p:oleObj name="Equation" r:id="rId22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3" name="Object 35"/>
          <p:cNvGraphicFramePr>
            <a:graphicFrameLocks noChangeAspect="1"/>
          </p:cNvGraphicFramePr>
          <p:nvPr/>
        </p:nvGraphicFramePr>
        <p:xfrm>
          <a:off x="8001000" y="29210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23" imgW="254000" imgH="355600" progId="Equation.3">
                  <p:embed/>
                </p:oleObj>
              </mc:Choice>
              <mc:Fallback>
                <p:oleObj name="Equation" r:id="rId23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921000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14" name="Line 36"/>
          <p:cNvSpPr>
            <a:spLocks noChangeShapeType="1"/>
          </p:cNvSpPr>
          <p:nvPr/>
        </p:nvSpPr>
        <p:spPr bwMode="auto">
          <a:xfrm flipV="1">
            <a:off x="67056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7015" name="Object 37"/>
          <p:cNvGraphicFramePr>
            <a:graphicFrameLocks noChangeAspect="1"/>
          </p:cNvGraphicFramePr>
          <p:nvPr/>
        </p:nvGraphicFramePr>
        <p:xfrm>
          <a:off x="9910763" y="3505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24" imgW="228600" imgH="419100" progId="Equation.3">
                  <p:embed/>
                </p:oleObj>
              </mc:Choice>
              <mc:Fallback>
                <p:oleObj name="Equation" r:id="rId24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763" y="3505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16" name="Line 38"/>
          <p:cNvSpPr>
            <a:spLocks noChangeShapeType="1"/>
          </p:cNvSpPr>
          <p:nvPr/>
        </p:nvSpPr>
        <p:spPr bwMode="auto">
          <a:xfrm>
            <a:off x="9534525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7017" name="Object 39"/>
          <p:cNvGraphicFramePr>
            <a:graphicFrameLocks noChangeAspect="1"/>
          </p:cNvGraphicFramePr>
          <p:nvPr/>
        </p:nvGraphicFramePr>
        <p:xfrm>
          <a:off x="9910763" y="2971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26" imgW="254000" imgH="254000" progId="Equation.3">
                  <p:embed/>
                </p:oleObj>
              </mc:Choice>
              <mc:Fallback>
                <p:oleObj name="Equation" r:id="rId26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763" y="2971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18" name="Line 40"/>
          <p:cNvSpPr>
            <a:spLocks noChangeShapeType="1"/>
          </p:cNvSpPr>
          <p:nvPr/>
        </p:nvSpPr>
        <p:spPr bwMode="auto">
          <a:xfrm>
            <a:off x="9529763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graphicFrame>
        <p:nvGraphicFramePr>
          <p:cNvPr id="127019" name="Object 41"/>
          <p:cNvGraphicFramePr>
            <a:graphicFrameLocks noChangeAspect="1"/>
          </p:cNvGraphicFramePr>
          <p:nvPr/>
        </p:nvGraphicFramePr>
        <p:xfrm>
          <a:off x="9910763" y="23622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27" imgW="254000" imgH="254000" progId="Equation.3">
                  <p:embed/>
                </p:oleObj>
              </mc:Choice>
              <mc:Fallback>
                <p:oleObj name="Equation" r:id="rId27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763" y="23622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0" name="Object 42"/>
          <p:cNvGraphicFramePr>
            <a:graphicFrameLocks noChangeAspect="1"/>
          </p:cNvGraphicFramePr>
          <p:nvPr/>
        </p:nvGraphicFramePr>
        <p:xfrm>
          <a:off x="6862763" y="4419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28" imgW="1612900" imgH="469900" progId="Equation.3">
                  <p:embed/>
                </p:oleObj>
              </mc:Choice>
              <mc:Fallback>
                <p:oleObj name="Equation" r:id="rId28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4419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21" name="Text Box 43"/>
          <p:cNvSpPr txBox="1">
            <a:spLocks noChangeArrowheads="1"/>
          </p:cNvSpPr>
          <p:nvPr/>
        </p:nvSpPr>
        <p:spPr bwMode="auto">
          <a:xfrm>
            <a:off x="1524001" y="2057400"/>
            <a:ext cx="1604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Time 5:</a:t>
            </a:r>
          </a:p>
        </p:txBody>
      </p:sp>
      <p:graphicFrame>
        <p:nvGraphicFramePr>
          <p:cNvPr id="127022" name="Object 44"/>
          <p:cNvGraphicFramePr>
            <a:graphicFrameLocks noChangeAspect="1"/>
          </p:cNvGraphicFramePr>
          <p:nvPr/>
        </p:nvGraphicFramePr>
        <p:xfrm>
          <a:off x="2824163" y="5715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29" imgW="1701800" imgH="469900" progId="Equation.3">
                  <p:embed/>
                </p:oleObj>
              </mc:Choice>
              <mc:Fallback>
                <p:oleObj name="Equation" r:id="rId29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5715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3" name="Object 45"/>
          <p:cNvGraphicFramePr>
            <a:graphicFrameLocks noChangeAspect="1"/>
          </p:cNvGraphicFramePr>
          <p:nvPr/>
        </p:nvGraphicFramePr>
        <p:xfrm>
          <a:off x="8081963" y="5715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1" imgW="1574800" imgH="469900" progId="Equation.3">
                  <p:embed/>
                </p:oleObj>
              </mc:Choice>
              <mc:Fallback>
                <p:oleObj name="Equation" r:id="rId31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963" y="5715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24" name="Oval 46"/>
          <p:cNvSpPr>
            <a:spLocks noChangeArrowheads="1"/>
          </p:cNvSpPr>
          <p:nvPr/>
        </p:nvSpPr>
        <p:spPr bwMode="auto">
          <a:xfrm>
            <a:off x="5486400" y="5486400"/>
            <a:ext cx="18288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27025" name="Text Box 47"/>
          <p:cNvSpPr txBox="1">
            <a:spLocks noChangeArrowheads="1"/>
          </p:cNvSpPr>
          <p:nvPr/>
        </p:nvSpPr>
        <p:spPr bwMode="auto">
          <a:xfrm>
            <a:off x="1524000" y="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Example:</a:t>
            </a:r>
          </a:p>
        </p:txBody>
      </p:sp>
      <p:sp>
        <p:nvSpPr>
          <p:cNvPr id="127026" name="Text Box 48"/>
          <p:cNvSpPr txBox="1">
            <a:spLocks noChangeArrowheads="1"/>
          </p:cNvSpPr>
          <p:nvPr/>
        </p:nvSpPr>
        <p:spPr bwMode="auto">
          <a:xfrm>
            <a:off x="4114801" y="0"/>
            <a:ext cx="5294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 b="1">
                <a:solidFill>
                  <a:srgbClr val="FF3399"/>
                </a:solidFill>
              </a:rPr>
              <a:t>Instantaneous Description</a:t>
            </a:r>
          </a:p>
        </p:txBody>
      </p:sp>
      <p:graphicFrame>
        <p:nvGraphicFramePr>
          <p:cNvPr id="127027" name="Object 49"/>
          <p:cNvGraphicFramePr>
            <a:graphicFrameLocks noChangeAspect="1"/>
          </p:cNvGraphicFramePr>
          <p:nvPr/>
        </p:nvGraphicFramePr>
        <p:xfrm>
          <a:off x="5416550" y="736600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3" imgW="2489200" imgH="571500" progId="Equation.3">
                  <p:embed/>
                </p:oleObj>
              </mc:Choice>
              <mc:Fallback>
                <p:oleObj name="Equation" r:id="rId33" imgW="2489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736600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8" name="Object 50"/>
          <p:cNvGraphicFramePr>
            <a:graphicFrameLocks noChangeAspect="1"/>
          </p:cNvGraphicFramePr>
          <p:nvPr/>
        </p:nvGraphicFramePr>
        <p:xfrm>
          <a:off x="9906000" y="16764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5" imgW="254000" imgH="254000" progId="Equation.3">
                  <p:embed/>
                </p:oleObj>
              </mc:Choice>
              <mc:Fallback>
                <p:oleObj name="Equation" r:id="rId35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16764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29" name="Line 51"/>
          <p:cNvSpPr>
            <a:spLocks noChangeShapeType="1"/>
          </p:cNvSpPr>
          <p:nvPr/>
        </p:nvSpPr>
        <p:spPr bwMode="auto">
          <a:xfrm>
            <a:off x="95250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7030" name="Line 52"/>
          <p:cNvSpPr>
            <a:spLocks noChangeShapeType="1"/>
          </p:cNvSpPr>
          <p:nvPr/>
        </p:nvSpPr>
        <p:spPr bwMode="auto">
          <a:xfrm>
            <a:off x="9525000" y="1524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7031" name="Line 53"/>
          <p:cNvSpPr>
            <a:spLocks noChangeShapeType="1"/>
          </p:cNvSpPr>
          <p:nvPr/>
        </p:nvSpPr>
        <p:spPr bwMode="auto">
          <a:xfrm flipH="1">
            <a:off x="9525000" y="15240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27032" name="Line 55"/>
          <p:cNvSpPr>
            <a:spLocks noChangeShapeType="1"/>
          </p:cNvSpPr>
          <p:nvPr/>
        </p:nvSpPr>
        <p:spPr bwMode="auto">
          <a:xfrm>
            <a:off x="8991600" y="2438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643064" y="172119"/>
            <a:ext cx="3448049" cy="1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9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E5CA05-382F-4569-9835-0D418FC59258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8" name="Text Box 2"/>
          <p:cNvSpPr txBox="1">
            <a:spLocks noChangeArrowheads="1"/>
          </p:cNvSpPr>
          <p:nvPr/>
        </p:nvSpPr>
        <p:spPr bwMode="auto">
          <a:xfrm>
            <a:off x="1889126" y="1016000"/>
            <a:ext cx="2074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We write:</a:t>
            </a:r>
          </a:p>
        </p:txBody>
      </p:sp>
      <p:graphicFrame>
        <p:nvGraphicFramePr>
          <p:cNvPr id="129029" name="Object 3"/>
          <p:cNvGraphicFramePr>
            <a:graphicFrameLocks noChangeAspect="1"/>
          </p:cNvGraphicFramePr>
          <p:nvPr/>
        </p:nvGraphicFramePr>
        <p:xfrm>
          <a:off x="2857500" y="2794000"/>
          <a:ext cx="61864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6184900" imgH="571500" progId="Equation.3">
                  <p:embed/>
                </p:oleObj>
              </mc:Choice>
              <mc:Fallback>
                <p:oleObj name="Equation" r:id="rId4" imgW="6184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794000"/>
                        <a:ext cx="61864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3352801" y="3733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Time 4</a:t>
            </a:r>
          </a:p>
        </p:txBody>
      </p:sp>
      <p:sp>
        <p:nvSpPr>
          <p:cNvPr id="129031" name="Text Box 5"/>
          <p:cNvSpPr txBox="1">
            <a:spLocks noChangeArrowheads="1"/>
          </p:cNvSpPr>
          <p:nvPr/>
        </p:nvSpPr>
        <p:spPr bwMode="auto">
          <a:xfrm>
            <a:off x="7086601" y="38100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Time 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552" y="379957"/>
            <a:ext cx="3448049" cy="1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5644E-0B0F-4102-A821-6E21FE8829D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6" name="Oval 2"/>
          <p:cNvSpPr>
            <a:spLocks noChangeArrowheads="1"/>
          </p:cNvSpPr>
          <p:nvPr/>
        </p:nvSpPr>
        <p:spPr bwMode="auto">
          <a:xfrm>
            <a:off x="4724400" y="5380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31077" name="Line 3"/>
          <p:cNvSpPr>
            <a:spLocks noChangeShapeType="1"/>
          </p:cNvSpPr>
          <p:nvPr/>
        </p:nvSpPr>
        <p:spPr bwMode="auto">
          <a:xfrm>
            <a:off x="27432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1078" name="Line 4"/>
          <p:cNvSpPr>
            <a:spLocks noChangeShapeType="1"/>
          </p:cNvSpPr>
          <p:nvPr/>
        </p:nvSpPr>
        <p:spPr bwMode="auto">
          <a:xfrm>
            <a:off x="79248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1079" name="Line 5"/>
          <p:cNvSpPr>
            <a:spLocks noChangeShapeType="1"/>
          </p:cNvSpPr>
          <p:nvPr/>
        </p:nvSpPr>
        <p:spPr bwMode="auto">
          <a:xfrm>
            <a:off x="53340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1080" name="Freeform 6"/>
          <p:cNvSpPr>
            <a:spLocks/>
          </p:cNvSpPr>
          <p:nvPr/>
        </p:nvSpPr>
        <p:spPr bwMode="auto">
          <a:xfrm>
            <a:off x="4495800" y="4736813"/>
            <a:ext cx="977900" cy="584775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1081" name="Freeform 7"/>
          <p:cNvSpPr>
            <a:spLocks/>
          </p:cNvSpPr>
          <p:nvPr/>
        </p:nvSpPr>
        <p:spPr bwMode="auto">
          <a:xfrm>
            <a:off x="7086600" y="4736813"/>
            <a:ext cx="977900" cy="584775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1082" name="Line 8"/>
          <p:cNvSpPr>
            <a:spLocks noChangeShapeType="1"/>
          </p:cNvSpPr>
          <p:nvPr/>
        </p:nvSpPr>
        <p:spPr bwMode="auto">
          <a:xfrm>
            <a:off x="152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3333CC"/>
              </a:solidFill>
            </a:endParaRPr>
          </a:p>
        </p:txBody>
      </p:sp>
      <p:sp>
        <p:nvSpPr>
          <p:cNvPr id="131083" name="Text Box 9"/>
          <p:cNvSpPr txBox="1">
            <a:spLocks noChangeArrowheads="1"/>
          </p:cNvSpPr>
          <p:nvPr/>
        </p:nvSpPr>
        <p:spPr bwMode="auto">
          <a:xfrm>
            <a:off x="3489325" y="5145089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31084" name="Oval 10"/>
          <p:cNvSpPr>
            <a:spLocks noChangeArrowheads="1"/>
          </p:cNvSpPr>
          <p:nvPr/>
        </p:nvSpPr>
        <p:spPr bwMode="auto">
          <a:xfrm>
            <a:off x="2057400" y="5380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31085" name="Oval 11"/>
          <p:cNvSpPr>
            <a:spLocks noChangeArrowheads="1"/>
          </p:cNvSpPr>
          <p:nvPr/>
        </p:nvSpPr>
        <p:spPr bwMode="auto">
          <a:xfrm>
            <a:off x="1981200" y="53800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31086" name="Oval 12"/>
          <p:cNvSpPr>
            <a:spLocks noChangeArrowheads="1"/>
          </p:cNvSpPr>
          <p:nvPr/>
        </p:nvSpPr>
        <p:spPr bwMode="auto">
          <a:xfrm>
            <a:off x="7315200" y="5380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31087" name="Oval 13"/>
          <p:cNvSpPr>
            <a:spLocks noChangeArrowheads="1"/>
          </p:cNvSpPr>
          <p:nvPr/>
        </p:nvSpPr>
        <p:spPr bwMode="auto">
          <a:xfrm>
            <a:off x="9982200" y="5380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sp>
        <p:nvSpPr>
          <p:cNvPr id="131088" name="Oval 14"/>
          <p:cNvSpPr>
            <a:spLocks noChangeArrowheads="1"/>
          </p:cNvSpPr>
          <p:nvPr/>
        </p:nvSpPr>
        <p:spPr bwMode="auto">
          <a:xfrm>
            <a:off x="9906000" y="53800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endParaRPr lang="en-US" altLang="en-US">
              <a:solidFill>
                <a:srgbClr val="3333CC"/>
              </a:solidFill>
            </a:endParaRPr>
          </a:p>
        </p:txBody>
      </p:sp>
      <p:graphicFrame>
        <p:nvGraphicFramePr>
          <p:cNvPr id="131089" name="Object 15"/>
          <p:cNvGraphicFramePr>
            <a:graphicFrameLocks noChangeAspect="1"/>
          </p:cNvGraphicFramePr>
          <p:nvPr/>
        </p:nvGraphicFramePr>
        <p:xfrm>
          <a:off x="4195763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0" name="Object 16"/>
          <p:cNvGraphicFramePr>
            <a:graphicFrameLocks noChangeAspect="1"/>
          </p:cNvGraphicFramePr>
          <p:nvPr/>
        </p:nvGraphicFramePr>
        <p:xfrm>
          <a:off x="5638800" y="53340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7"/>
          <p:cNvGraphicFramePr>
            <a:graphicFrameLocks noChangeAspect="1"/>
          </p:cNvGraphicFramePr>
          <p:nvPr/>
        </p:nvGraphicFramePr>
        <p:xfrm>
          <a:off x="2138363" y="55626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5626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18"/>
          <p:cNvGraphicFramePr>
            <a:graphicFrameLocks noChangeAspect="1"/>
          </p:cNvGraphicFramePr>
          <p:nvPr/>
        </p:nvGraphicFramePr>
        <p:xfrm>
          <a:off x="4837113" y="55689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55689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19"/>
          <p:cNvGraphicFramePr>
            <a:graphicFrameLocks noChangeAspect="1"/>
          </p:cNvGraphicFramePr>
          <p:nvPr/>
        </p:nvGraphicFramePr>
        <p:xfrm>
          <a:off x="7370763" y="556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55626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0"/>
          <p:cNvGraphicFramePr>
            <a:graphicFrameLocks noChangeAspect="1"/>
          </p:cNvGraphicFramePr>
          <p:nvPr/>
        </p:nvGraphicFramePr>
        <p:xfrm>
          <a:off x="10044113" y="55562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4113" y="55562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5" name="Object 21"/>
          <p:cNvGraphicFramePr>
            <a:graphicFrameLocks noChangeAspect="1"/>
          </p:cNvGraphicFramePr>
          <p:nvPr/>
        </p:nvGraphicFramePr>
        <p:xfrm>
          <a:off x="6862763" y="4038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4038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6" name="Object 22"/>
          <p:cNvGraphicFramePr>
            <a:graphicFrameLocks noChangeAspect="1"/>
          </p:cNvGraphicFramePr>
          <p:nvPr/>
        </p:nvGraphicFramePr>
        <p:xfrm>
          <a:off x="2824163" y="53340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7" imgW="1701800" imgH="469900" progId="Equation.3">
                  <p:embed/>
                </p:oleObj>
              </mc:Choice>
              <mc:Fallback>
                <p:oleObj name="Equation" r:id="rId17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53340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7" name="Object 23"/>
          <p:cNvGraphicFramePr>
            <a:graphicFrameLocks noChangeAspect="1"/>
          </p:cNvGraphicFramePr>
          <p:nvPr/>
        </p:nvGraphicFramePr>
        <p:xfrm>
          <a:off x="8081963" y="53340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9" imgW="1574800" imgH="469900" progId="Equation.3">
                  <p:embed/>
                </p:oleObj>
              </mc:Choice>
              <mc:Fallback>
                <p:oleObj name="Equation" r:id="rId19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963" y="53340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8" name="Object 24"/>
          <p:cNvGraphicFramePr>
            <a:graphicFrameLocks noChangeAspect="1"/>
          </p:cNvGraphicFramePr>
          <p:nvPr/>
        </p:nvGraphicFramePr>
        <p:xfrm>
          <a:off x="1524000" y="990600"/>
          <a:ext cx="92217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21" imgW="9220200" imgH="1930400" progId="Equation.3">
                  <p:embed/>
                </p:oleObj>
              </mc:Choice>
              <mc:Fallback>
                <p:oleObj name="Equation" r:id="rId21" imgW="9220200" imgH="193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92217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9" name="Text Box 25"/>
          <p:cNvSpPr txBox="1">
            <a:spLocks noChangeArrowheads="1"/>
          </p:cNvSpPr>
          <p:nvPr/>
        </p:nvSpPr>
        <p:spPr bwMode="auto">
          <a:xfrm>
            <a:off x="1524001" y="0"/>
            <a:ext cx="3027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A computation: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1" y="2985838"/>
            <a:ext cx="3448049" cy="1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224</Paragraphs>
  <Slides>31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Times New Roman</vt:lpstr>
      <vt:lpstr>Office Theme</vt:lpstr>
      <vt:lpstr>class</vt:lpstr>
      <vt:lpstr>Microsoft Equation 3.0</vt:lpstr>
      <vt:lpstr>PowerPoint Presentation</vt:lpstr>
      <vt:lpstr>PowerPoint Presentation</vt:lpstr>
      <vt:lpstr>PowerPoint Presentation</vt:lpstr>
      <vt:lpstr>Formal Definition</vt:lpstr>
      <vt:lpstr>Instantaneous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of PDA</vt:lpstr>
      <vt:lpstr>PowerPoint Presentation</vt:lpstr>
      <vt:lpstr>PDAs Accept  Context-Free Languages</vt:lpstr>
      <vt:lpstr>Properties of  Context-Free languages</vt:lpstr>
      <vt:lpstr>Positive Closure for CFL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Closure for CFL</vt:lpstr>
      <vt:lpstr>PowerPoint Presentation</vt:lpstr>
      <vt:lpstr>PowerPoint Presentation</vt:lpstr>
      <vt:lpstr>PowerPoint Presentation</vt:lpstr>
      <vt:lpstr>PowerPoint Presentation</vt:lpstr>
      <vt:lpstr>Intersection of  Context-free languages and  Regular Languages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Mussavir .</dc:creator>
  <cp:lastModifiedBy>Mussavir .</cp:lastModifiedBy>
  <cp:revision>1</cp:revision>
  <dcterms:created xsi:type="dcterms:W3CDTF">2021-05-06T05:15:36Z</dcterms:created>
  <dcterms:modified xsi:type="dcterms:W3CDTF">2021-05-06T05:16:32Z</dcterms:modified>
</cp:coreProperties>
</file>