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05-07T03:51:16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7343 14089 0,'24'0'63,"1"0"-48,0 0 1,0 0 0,0 0-1,-1 0 1,1 0-1,0 0-15,0 0 32,0 0-32,-1 0 31,1 0-15,0 0 15,0 0 0,0 0-15,-1 0 15,1 0 47</inkml:trace>
  <inkml:trace contextRef="#ctx0" brushRef="#br0" timeOffset="5580.0172">5457 9178 0,'25'0'78,"25"0"-78,-1 0 15,1 0 1,24 0-16,-24 0 16,0 0-1,-1 0-15,1 0 16,-1 0-16,-24-25 16,0 25-1,25 0-15,-26 0 16,1 0-1,25 0-15,-25 0 32,0 0-17,-1 0 17,1 0-1</inkml:trace>
  <inkml:trace contextRef="#ctx0" brushRef="#br0" timeOffset="19084.8338">8533 9351 0,'25'0'15,"25"0"1,-50-24 0,24 24-16,1 0 15,-25-25 1,25 25-16,0 0 16,0 0-16,24-25 15,1 25 1,-25 0-16,24 0 15,1 0 1,-1 0-16,-24 0 16,0 0-16,25 0 15,-26 0 1,1 0 0,0 0-1,0 0 1,0 0 15,-1 0 32,1 0-17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05-07T06:45:43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22920 6722 0,'0'-25'31,"-25"0"-15,50 25 30,24 0-14,-24 0-32,0 0 15,25 0 1,-1 0-16,-24 0 16,0 0-1,25 0-15,-26 0 16,1 0-16,25 0 15,-25 0 1,-1 0-16,1 0 16,25 0-1,-25 0 1,-1 0 0,1 0-16,25 0 15,-25 0 1,-1 0 15,1 0 47,0 0-31</inkml:trace>
  <inkml:trace contextRef="#ctx0" brushRef="#br0" timeOffset="7361.4595">18579 7441 0,'0'25'110,"25"-25"-95,-25 25 1,25 0 0,-25 0 15,24-1-31,1-24 15,-25 25 17,25-25-1,-25 25 0,25-25 0,-25 25-15,0 0 31,25-25-16,-1 0 16,1 0 0,0 0-31,0 0-1,0 0 1,0-25-16,-1 0 15,51 0-15,-1 0 16,-24-24 0,-1 24-16,1-25 15,0 26 1,-1-1 0,-49 0-16,25 25 15,0-25-15,0 25 47</inkml:trace>
  <inkml:trace contextRef="#ctx0" brushRef="#br0" timeOffset="13977.7198">23193 7417 0,'0'49'297,"0"-24"-281,0 25 0,0-26 15,0 1-31,0 0 15,0 0 1,0 0 0,0-1-1,0 1 1,0 0 0,0 0-1,0 0 1,0-1-1,0 1 17,0 0-32,0 0 47,0 0-47,0-1 31,0 1 0</inkml:trace>
  <inkml:trace contextRef="#ctx0" brushRef="#br0" timeOffset="16065.1064">18257 6424 0,'24'0'15,"-24"25"1,0 0 31,25-25-32,-25 25 1,0 0-16,25-1 31,0 26-15,-25-25 0,25-25-1,-25 25-15,0-1 31,24-24 1,1 0 46,0 0-16,0 0-46,0 0 0,24 0-1,-49-49 1,50 49-1,-25-50-15,24 50 16,-24-49-16,0 49 16,0-25-1,-1 0-15,1 0 16,0 0 0,25-24-16,-25-1 15,24 1 1,-24 24-16,0 0 15,0 0-15,-1 0 16,1 1 0,0 24-1,-25-25 1,25 25 0,-25-25-16,25 25 62</inkml:trace>
  <inkml:trace contextRef="#ctx0" brushRef="#br0" timeOffset="30872.8733">14958 9996 0</inkml:trace>
  <inkml:trace contextRef="#ctx0" brushRef="#br0" timeOffset="32129.8705">14784 9947 0,'0'-25'16,"25"25"-1,24 0-15,75 0 16,-99 0 0,0 0-1,25 0-15,-1 0 16,1 0 0,-25 0-1,-1-25-15,51 25 16,-50 0-16,24 0 15,26 0 1,-1 0-16,-24 0 16,-1 0-16,1 0 15,-25 0 1,0 0-16,49 0 16,-49 0-1,24 0-15,1 0 16,0 0-1,-1 0-15,1 0 16,-1 0-16,-24 0 16,0 0-1,0 0 1,24 0-16,1 0 31,0 0-31,-26 0 16,1 0-1,0 0 17,0 0 46</inkml:trace>
  <inkml:trace contextRef="#ctx0" brushRef="#br0" timeOffset="42735.8725">1737 14660 0,'0'-25'78,"0"50"-62,0-1 15,24-24-15,1 25-1,-25 0 17,25-25-32,0 25 15,-25 0 17,25-25-17,0 0 32,-1 0-31,1 0-1,0 0 1,0 0-16,0 0 16,-1 0-1,1-25-15,25-50 16,-1 26-1,1-1-15,24-24 16,-49 49 0,25 0-16,-50-24 15,25 49-15,-25-25 16,24 25 0,-24-25-16,25 25 31</inkml:trace>
  <inkml:trace contextRef="#ctx0" brushRef="#br0" timeOffset="45308.8713">18604 8458 0</inkml:trace>
  <inkml:trace contextRef="#ctx0" brushRef="#br0" timeOffset="46575.8702">18604 8359 0</inkml:trace>
  <inkml:trace contextRef="#ctx0" brushRef="#br0" timeOffset="51211.6326">16843 8310 0,'0'-25'47,"25"25"-1,-1 0-30,-24-25-16,25 25 16,25 0-1,-25 0-15,-1 0 16,1 0 0,25-25-1,-25 25-15,-1 0 16,1 0-1,25 0-15,-25 0 16,24 0-16,-24 0 31,49 0-31,-49 0 16,0 0-16,25 0 16,-1 0-1,26 0-15,-26 0 16,1 0-16,24 0 15,-49 0 1,25 0 0,-1 0-1,-24 0 1,0 0-16,25 0 16,-1 0-16,1 0 15,49 0 16,-74 0-31,0 0 16,24 0 0,-24 0-1,0 0 17,0 0-32,-1 0 15,1 0 1,0 0-1,0 0-15,0 0 63,-25 25-16,0 0-32,0 0-15,0-1 32,0 26-17,0-25-15,0 0 16,0-1-16,0 1 16,0 0-1,0 0 1,0 0-1,-25-1 32,0-24 0,25 25-47,0 0 16,-25-25-1,0 0 1,25 25 0,-24-25-1,-1 0-15,-25 0 16,1 25 0,-1-25-16,0 0 15,1 24-15,-1-24 16,-24 0-1,24 25-15,1-25 16,-75 0 0,74 0-1,25 0-15,-25 25 16,1-25 0,-1 25-16,1-25 15,-1 0 1,0 0-16,1 0 15,-1 0 1,25 0-16,-24 0 16,24 0-1,0 0-15,0 0 16,1 0-16,-1 0 31,0 0 0,0 0 1,0 0-17,1 0 1,-1 0 0,0 0 15,0 0-31,0 0 15,1-25 1,-1 0 0,0 25-1,0 0 1,25-25 0,-25 25-16,1-49 15,-1-75-15,25 99 31,0 0-31,-25 0 16,25 1 0</inkml:trace>
  <inkml:trace contextRef="#ctx0" brushRef="#br0" timeOffset="68699.5936">4143 13717 0,'0'-25'0,"0"0"47,0 1-16,0-1 16,0 0-47,-25 25 15,-25-25 1,26 0 15,-1 25 16,-25 0-31,25 0 15,0 0 0,1 0 1,-1 0 14,0 0-46,0 0 32,0 0-17,1 0 17,-1 25-1,25 0 31,-25-25-46,25 25-16,0 0 16,-25-25-1,25 24-15,0 1 16,0 0-1,-25-25-15,25 25 16,0 0 0,0-1-1,0 1 17,0 0-17,0 0 16,0 0-15,0-1-16,0 1 31,0 0-15,0 0 15,0 0-31,0-1 16,25 1-1,-25 0 1,25 0-16,0-25 16,0 25-1,-1-1-15,1-24 32,0 25-32,0-25 31,0 0-16,24 0 17,-24 0-17,0 0 1,25 0 0,-26 0-1,1 0-15,0 0 16,0 0 15,0 0-15,-25-25-1,0 1 1,24 24 0,-24-25-16,0 0 31,0 0 0,0 0-15,0 1 15,0-1-31,0 0 16,0 0-1,0 0-15,0 1 16,0-1-1,0 0 32,0 0-31,0 0 0,0 1-1,0-26-15,0 25 31,0 0-15,0 1 62</inkml:trace>
  <inkml:trace contextRef="#ctx0" brushRef="#br0" timeOffset="75540.0156">18455 7417 0,'0'24'203,"0"1"-188,25-25 1,-25 25 0,0 0-1,25-25 32,-25 25-31,24-25 31,-24 24-47,25-24 93,0 0 17,-25 25-95,25-25 1,0 0 0,-1 0-1,1 0 1,0 0-16,0 0 31,0 0-15,24 0 15,-24 0-15,0 0-1,25 0 1,-26 0 0,26 0-1,-25 0 16,0-25-31,-1 1 16,1-1 0,25 0-16,-25 0 15,-1 0 1,1 25-16,0-24 16,0 24 15,-25-25-31,25 25 15,-1 0 1,1-25 15</inkml:trace>
  <inkml:trace contextRef="#ctx0" brushRef="#br0" timeOffset="85889.1229">16570 7045 0</inkml:trace>
  <inkml:trace contextRef="#ctx0" brushRef="#br0" timeOffset="87160.5299">16570 7020 0,'0'-25'15,"0"75"79,0-1-78,0 1-1,0-1-15,0-24 16,0 0-16,0 0 31,0 0-31,0 24 32,0-24-32,0 25 31,0-26 0,0 26-31,0 0 16,0-1-16,0 1 15,0-25 1,0 24-16,0-24 16,0 0-1,0 0-15,0 24 16,0-24-1,0 0 1,0 0 0,0-1-1,0 26 1,0 0 0,0-25-16,0-1 15,0 1 1,0 0-1,0 0 1,0 0 0,0-1 15,0 1 16,0 0 15,0 0-46</inkml:trace>
  <inkml:trace contextRef="#ctx0" brushRef="#br0" timeOffset="100932.955">5730 12477 0</inkml:trace>
  <inkml:trace contextRef="#ctx0" brushRef="#br0" timeOffset="102228.9471">5557 12601 0</inkml:trace>
  <inkml:trace contextRef="#ctx0" brushRef="#br0" timeOffset="103251.7">5557 12576 0</inkml:trace>
  <inkml:trace contextRef="#ctx0" brushRef="#br0" timeOffset="104446.6459">5681 12254 0</inkml:trace>
  <inkml:trace contextRef="#ctx0" brushRef="#br0" timeOffset="106800.7472">16694 6176 0,'25'0'47,"24"0"-31,1 0-1,0 0-15,24 0 16,0 0 0,1 0-16,-26 0 15,26 0-15,-1 0 16,1 0 0,-1 0-16,0 0 15,1 0 1,-1 0-1,-24 0-15,24 0 0,-49 0 16,25 0 0,24 0-16,-24 0 15,-1 0 1,1 0 0,-25 0-16,0 0 15</inkml:trace>
  <inkml:trace contextRef="#ctx0" brushRef="#br0" timeOffset="109411.283">5879 12378 0,'-50'0'15,"1"-25"-15,-1 25 16,25 0 0</inkml:trace>
  <inkml:trace contextRef="#ctx0" brushRef="#br0" timeOffset="124081.0388">18455 6276 0,'0'-25'0,"0"0"93,0 50-30,0 0-47,25-1-16,0-24 15,-25 50 1,0-25-1,24 0 1,-24-1-16,25 1 16,-25 0 15,25 0 0,-25 0 0,25-25-31,-25 24 32,25-24-17,-1 0 95,26 0-79,-25 0-15,0 0-1,-1-24-15,26-26 16,-25-24-1,0 49-15,0 0 16,24-25-16,1 1 31,-25 49-31,-1-50 16,51 1 0,-26 24-1,1 0 1,-50 0-16,50 0 15,-26 1 1,26-26-16,0 50 16,-1-50-1,-49 26-15,50 24 16,-50-25 0,25 25-1</inkml:trace>
  <inkml:trace contextRef="#ctx0" brushRef="#br0" timeOffset="140099.4843">12105 15577 0,'0'-24'16,"0"48"30,0 1-30,0 0 0,0 25-1,25-50 1,-25 24 0,25-24-16,-25 25 15,24 50 1,1-26-1,-25 1 1,25-50-16,-25 25 16,0-1-16,0 1 15,0 0 17,25-25-17,0 25 16,-1-25 63,26 0-78,0-25-16,123-124 15,1 0 1,24 1-16,-49-1 16,0 49-1,-25 51-15,-50-26 16,1 51 0,-50-1-1,0 25-15,-1 0 31</inkml:trace>
  <inkml:trace contextRef="#ctx0" brushRef="#br0" timeOffset="142814.4783">16223 5879 0,'24'25'391,"-24"-1"-375,25-24-16,0 25 46,-25 0-30,25 0 0,0-25-16,-25 25 15,24-1 1,-24 1 0,25 0-1,-25 25 1,25-26-1,-25 1 1,25-25-16,-25 25 31,0 0 1,25-25 77,24 0-62,-24-25-32,25-25 1,-1 1-16,1 24 16,0-49-1,-26 49-15,26 0 16,-25 0 0,24 0-16,-49 1 15,25 24-15,0 0 31,-25-25-31,25 25 47,0-25-15,-1 25-32,1 0 31,0 0 47</inkml:trace>
  <inkml:trace contextRef="#ctx0" brushRef="#br0" timeOffset="146314.1104">14089 15553 0,'0'24'16,"0"1"31,0 0-47,0 0 31,25 0-31,-25-1 16,0 1-1,0 0 1,25-25 0,-25 25-1,0 0-15,0-1 31,0 1-15,25 25 0,-25-25-16,0 49 15,25-24 17,-25-26-17,24-24 141,26-24-124,99-100-32,99-25 15,0-25 1,-74 75-16,-50 0 16,-25 24-16,-25 50 15,-24 25 1,-50-24-1,25 24 1</inkml:trace>
  <inkml:trace contextRef="#ctx0" brushRef="#br0" timeOffset="148971.5155">16446 5383 0,'0'24'94,"25"-24"-94,-25 25 16,24 25-16,1-25 31,0-1-15,-25 1-1,0 0-15,25 0 31,-25 0-15,0-1-16,25-24 31,-25 25-15,24-25 31,1 0 0,0 0-16,0 0-31,0-25 16,24-24-1,1-1-15,-25 25 16,0-24-1,-1 49-15,26-50 16,-25 25 0,0 1-1,-1-1-15,26 0 16,-50-25 0,25 50-16,0-24 15,-1-1 1,-24 0 15,25 25 0,-25-25 110</inkml:trace>
  <inkml:trace contextRef="#ctx0" brushRef="#br0" timeOffset="151550.496">16942 9153 0</inkml:trace>
  <inkml:trace contextRef="#ctx0" brushRef="#br0" timeOffset="152841.5005">15925 5209 0,'0'25'421,"25"0"-405,0 24 15,-1-49-15,-24 25 0</inkml:trace>
  <inkml:trace contextRef="#ctx0" brushRef="#br0" timeOffset="154011.5017">15999 5333 0</inkml:trace>
  <inkml:trace contextRef="#ctx0" brushRef="#br0" timeOffset="155581.4927">15975 5259 0</inkml:trace>
  <inkml:trace contextRef="#ctx0" brushRef="#br0" timeOffset="160520.4949">15975 7987 0,'24'25'110,"1"0"-95,-25 0 1,25-1-16,0 1 16,0 25-16,-25-25 15,24-1 1,-24 26-16,25-50 16,-25 25-1,25 0-15,0-1 16,0 1 15,-25 0 16,24-25-31,-24 25-1,25-25-15,0 0 110,0 0-64,0 0-14,-1-25-32,1 0 15,0-24 1,25-1-16,-26 25 31,1 0-15,0 1-1,0-1 1,49 0 0,-74 0-1,25 25-15,0-25 16,0 1 0,0 24-16,-1 0 15,-24-25 1,25 25-1,0 0 1,-25-25 0,25 25 62</inkml:trace>
  <inkml:trace contextRef="#ctx0" brushRef="#br0" timeOffset="166456.4962">8111 16669 0,'25'0'63,"25"0"-48,-25 0 17,49 0-32,-24 0 15,24 0 1,1 0-16,-26 0 16,26 0-1,-1 0-15,0 0 16,1 0-1,24 0-15,-25 0 16,26 0-16,-1 0 16,25 0-1,50 0-15,-26 25 16,-48-25 0,-1 24-16,149 26 15,-124-50 1,50 25-1,-1 0-15,26-1 16,-26 1 0,26 0-16,49 0 15,-50 24 1,-49-24 0,25 0-16,-26-25 15,51 0-15,49 25 16,-50-25-1,1 0-15,24 0 16,25 25-16,-49-25 16,-26 24-1,-49-24-15,50 0 16,-25 0 0,49 0-16,125 25 15,-224-25 1,-25 0-1,1 0-15,-26 0 16,1 0 0,24 0-16,-24 0 15,49 0 1,-25 0-16,75 0 16,-74 0-1,-1 0 1,-24 0-16,-25 0 15,-1 0 1,1 0 0,0 0-16,0 0 15,0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FB164-8CE5-4CFB-82B7-9A09C4620F1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656E5-0A5D-4BFE-AA89-B3AE56D5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1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3295F-7DBF-4024-8BE2-90288FD16C4A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484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399998-9F1A-421D-855F-52341F7BB67B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526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FC3FD-AFCF-41E9-86E1-506D216B056B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845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A69E2F-C749-4287-9478-6C019C38F89C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0418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79164-15C5-4867-90C5-DC32E19B8CE2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3390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15AD0-BCD2-40EF-9FC4-266784FBB4BB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9754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DB2B382-30C0-4115-9D9A-65A113EBB147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62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F4D-3312-49DD-98FD-9D760C300A4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F127-9622-43A9-A35C-46EB301D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5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F4D-3312-49DD-98FD-9D760C300A4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F127-9622-43A9-A35C-46EB301D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F4D-3312-49DD-98FD-9D760C300A4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F127-9622-43A9-A35C-46EB301D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13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87350" y="2546351"/>
            <a:ext cx="948267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srgbClr val="000000"/>
                </a:solidFill>
                <a:ea typeface="ＭＳ Ｐゴシック" pitchFamily="28" charset="-128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srgbClr val="000000"/>
                </a:solidFill>
                <a:ea typeface="ＭＳ Ｐゴシック" pitchFamily="28" charset="-128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52451" y="2968626"/>
            <a:ext cx="984249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srgbClr val="000000"/>
                </a:solidFill>
                <a:ea typeface="ＭＳ Ｐゴシック" pitchFamily="28" charset="-128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srgbClr val="000000"/>
                </a:solidFill>
                <a:ea typeface="ＭＳ Ｐゴシック" pitchFamily="28" charset="-128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  <a:ea typeface="ＭＳ Ｐゴシック" pitchFamily="28" charset="-128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46667" y="24384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  <a:ea typeface="ＭＳ Ｐゴシック" pitchFamily="28" charset="-128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421218" y="3265489"/>
            <a:ext cx="11578167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ea typeface="ＭＳ Ｐゴシック" pitchFamily="28" charset="-128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AF0340-418E-414F-BAC0-35D69722AB8A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31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14AC7-722E-4DAA-B38C-7797E73DDF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73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455B9-BA7E-4902-ADEF-20B5FAB5A4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319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0E46-D08A-4878-AB30-3E010CEF2D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157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09D32-D536-46AF-B0BF-B5EFC04D58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894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AEFFD-B227-4F04-9E5B-E8CEDB74499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102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C6821-4D16-4903-BC8E-11CFAF26C5F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94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0D0ED-DCEA-4BD4-89D5-B75786A4180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86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F4D-3312-49DD-98FD-9D760C300A4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F127-9622-43A9-A35C-46EB301D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86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A285C-19F6-4EC9-9C38-84BB9B208DC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099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90EA1-CA86-49B3-9AEE-E0F9E744D8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17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733" y="617539"/>
            <a:ext cx="2601384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4" y="617539"/>
            <a:ext cx="7600949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CACA4-A11C-4D82-B585-9DDD245582D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5990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7802-9F94-4FAD-80A2-25832475303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336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23478-505F-4C0F-826B-4E5D9D2B7C2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50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33013-DA79-4B0E-B1A0-EADD369DD1F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06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8382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8A92F-9B4C-49CC-B2BA-317455D188D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6347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1D329-7AB8-4295-BF7E-2FCB4A4CA85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987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6672C-FEC0-4842-9C1F-77FA775B1F0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336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B6B82-39FA-426D-9A35-42296C1254F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F4D-3312-49DD-98FD-9D760C300A4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F127-9622-43A9-A35C-46EB301D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428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846E0-1074-4344-92D3-1582401823D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003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3A8B0-332B-451A-9560-E67981B3457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012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1937D-4AED-416D-938E-7D837F407A9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0508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52400"/>
            <a:ext cx="2946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152400"/>
            <a:ext cx="8636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678F0-05F4-4B51-9026-28E53B8F67B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91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03200" y="152400"/>
            <a:ext cx="11785600" cy="617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5C28B-65B0-4707-92F4-C26E04808F2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0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F4D-3312-49DD-98FD-9D760C300A4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F127-9622-43A9-A35C-46EB301D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F4D-3312-49DD-98FD-9D760C300A4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F127-9622-43A9-A35C-46EB301D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F4D-3312-49DD-98FD-9D760C300A4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F127-9622-43A9-A35C-46EB301D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3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F4D-3312-49DD-98FD-9D760C300A4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F127-9622-43A9-A35C-46EB301D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6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F4D-3312-49DD-98FD-9D760C300A4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F127-9622-43A9-A35C-46EB301D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6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F4D-3312-49DD-98FD-9D760C300A4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F127-9622-43A9-A35C-46EB301D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D3F4D-3312-49DD-98FD-9D760C300A4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9F127-9622-43A9-A35C-46EB301D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0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ea typeface="ＭＳ Ｐゴシック" pitchFamily="28" charset="-128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ea typeface="ＭＳ Ｐゴシック" pitchFamily="28" charset="-128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ea typeface="ＭＳ Ｐゴシック" pitchFamily="28" charset="-128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ea typeface="ＭＳ Ｐゴシック" pitchFamily="28" charset="-128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ea typeface="ＭＳ Ｐゴシック" pitchFamily="28" charset="-128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ea typeface="ＭＳ Ｐゴシック" pitchFamily="28" charset="-128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613834" y="1828800"/>
            <a:ext cx="11578167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ea typeface="ＭＳ Ｐゴシック" pitchFamily="28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617538"/>
            <a:ext cx="1039071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pitchFamily="28" charset="-128"/>
            </a:endParaRP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pitchFamily="28" charset="-128"/>
            </a:endParaRP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D8F6D1-8681-43CD-80DD-0DC0C737F639}" type="slidenum">
              <a:rPr lang="en-US">
                <a:solidFill>
                  <a:srgbClr val="000000"/>
                </a:solidFill>
                <a:ea typeface="ＭＳ Ｐゴシック" pitchFamily="2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729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178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838200"/>
            <a:ext cx="11785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200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3200"/>
            <a:ext cx="386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D5CD41A3-7C8F-405E-B91A-34D8E07A0C17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34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1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51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AD4696-3A26-43B9-BAE8-693241C838E8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56" name="Oval 2"/>
          <p:cNvSpPr>
            <a:spLocks noChangeArrowheads="1"/>
          </p:cNvSpPr>
          <p:nvPr/>
        </p:nvSpPr>
        <p:spPr bwMode="auto">
          <a:xfrm>
            <a:off x="60198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51557" name="Line 3"/>
          <p:cNvSpPr>
            <a:spLocks noChangeShapeType="1"/>
          </p:cNvSpPr>
          <p:nvPr/>
        </p:nvSpPr>
        <p:spPr bwMode="auto">
          <a:xfrm>
            <a:off x="3048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51558" name="Line 4"/>
          <p:cNvSpPr>
            <a:spLocks noChangeShapeType="1"/>
          </p:cNvSpPr>
          <p:nvPr/>
        </p:nvSpPr>
        <p:spPr bwMode="auto">
          <a:xfrm>
            <a:off x="6630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51559" name="Line 5"/>
          <p:cNvSpPr>
            <a:spLocks noChangeShapeType="1"/>
          </p:cNvSpPr>
          <p:nvPr/>
        </p:nvSpPr>
        <p:spPr bwMode="auto">
          <a:xfrm>
            <a:off x="1905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51560" name="Text Box 6"/>
          <p:cNvSpPr txBox="1">
            <a:spLocks noChangeArrowheads="1"/>
          </p:cNvSpPr>
          <p:nvPr/>
        </p:nvSpPr>
        <p:spPr bwMode="auto">
          <a:xfrm>
            <a:off x="4251325" y="5678489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51561" name="Oval 7"/>
          <p:cNvSpPr>
            <a:spLocks noChangeArrowheads="1"/>
          </p:cNvSpPr>
          <p:nvPr/>
        </p:nvSpPr>
        <p:spPr bwMode="auto">
          <a:xfrm>
            <a:off x="2436813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51562" name="Oval 8"/>
          <p:cNvSpPr>
            <a:spLocks noChangeArrowheads="1"/>
          </p:cNvSpPr>
          <p:nvPr/>
        </p:nvSpPr>
        <p:spPr bwMode="auto">
          <a:xfrm>
            <a:off x="93726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51563" name="Oval 9"/>
          <p:cNvSpPr>
            <a:spLocks noChangeArrowheads="1"/>
          </p:cNvSpPr>
          <p:nvPr/>
        </p:nvSpPr>
        <p:spPr bwMode="auto">
          <a:xfrm>
            <a:off x="9296400" y="5913449"/>
            <a:ext cx="762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graphicFrame>
        <p:nvGraphicFramePr>
          <p:cNvPr id="151564" name="Object 10"/>
          <p:cNvGraphicFramePr>
            <a:graphicFrameLocks noChangeAspect="1"/>
          </p:cNvGraphicFramePr>
          <p:nvPr/>
        </p:nvGraphicFramePr>
        <p:xfrm>
          <a:off x="2517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444500" imgH="469900" progId="Equation.3">
                  <p:embed/>
                </p:oleObj>
              </mc:Choice>
              <mc:Fallback>
                <p:oleObj name="Equation" r:id="rId4" imgW="444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5" name="Object 11"/>
          <p:cNvGraphicFramePr>
            <a:graphicFrameLocks noChangeAspect="1"/>
          </p:cNvGraphicFramePr>
          <p:nvPr/>
        </p:nvGraphicFramePr>
        <p:xfrm>
          <a:off x="6132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6" name="Object 12"/>
          <p:cNvGraphicFramePr>
            <a:graphicFrameLocks noChangeAspect="1"/>
          </p:cNvGraphicFramePr>
          <p:nvPr/>
        </p:nvGraphicFramePr>
        <p:xfrm>
          <a:off x="9423401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444307" imgH="520474" progId="Equation.3">
                  <p:embed/>
                </p:oleObj>
              </mc:Choice>
              <mc:Fallback>
                <p:oleObj name="Equation" r:id="rId8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3401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7" name="Object 13"/>
          <p:cNvGraphicFramePr>
            <a:graphicFrameLocks noChangeAspect="1"/>
          </p:cNvGraphicFramePr>
          <p:nvPr/>
        </p:nvGraphicFramePr>
        <p:xfrm>
          <a:off x="3346450" y="5861051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1714500" imgH="482600" progId="Equation.3">
                  <p:embed/>
                </p:oleObj>
              </mc:Choice>
              <mc:Fallback>
                <p:oleObj name="Equation" r:id="rId10" imgW="1714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5861051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8" name="Object 14"/>
          <p:cNvGraphicFramePr>
            <a:graphicFrameLocks noChangeAspect="1"/>
          </p:cNvGraphicFramePr>
          <p:nvPr/>
        </p:nvGraphicFramePr>
        <p:xfrm>
          <a:off x="7162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2" imgW="1574800" imgH="469900" progId="Equation.3">
                  <p:embed/>
                </p:oleObj>
              </mc:Choice>
              <mc:Fallback>
                <p:oleObj name="Equation" r:id="rId12" imgW="1574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9" name="Text Box 15"/>
          <p:cNvSpPr txBox="1">
            <a:spLocks noChangeArrowheads="1"/>
          </p:cNvSpPr>
          <p:nvPr/>
        </p:nvSpPr>
        <p:spPr bwMode="auto">
          <a:xfrm>
            <a:off x="1752600" y="457200"/>
            <a:ext cx="1898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u="sng">
                <a:solidFill>
                  <a:srgbClr val="3333CC"/>
                </a:solidFill>
              </a:rPr>
              <a:t>Grammar</a:t>
            </a: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51570" name="Text Box 16"/>
          <p:cNvSpPr txBox="1">
            <a:spLocks noChangeArrowheads="1"/>
          </p:cNvSpPr>
          <p:nvPr/>
        </p:nvSpPr>
        <p:spPr bwMode="auto">
          <a:xfrm>
            <a:off x="5867400" y="1524000"/>
            <a:ext cx="985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u="sng">
                <a:solidFill>
                  <a:srgbClr val="3333CC"/>
                </a:solidFill>
              </a:rPr>
              <a:t>PDA</a:t>
            </a:r>
            <a:endParaRPr lang="en-US" altLang="en-US">
              <a:solidFill>
                <a:srgbClr val="3333CC"/>
              </a:solidFill>
            </a:endParaRPr>
          </a:p>
        </p:txBody>
      </p:sp>
      <p:graphicFrame>
        <p:nvGraphicFramePr>
          <p:cNvPr id="151571" name="Object 17"/>
          <p:cNvGraphicFramePr>
            <a:graphicFrameLocks noChangeAspect="1"/>
          </p:cNvGraphicFramePr>
          <p:nvPr/>
        </p:nvGraphicFramePr>
        <p:xfrm>
          <a:off x="4152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4" imgW="2387600" imgH="2540000" progId="Equation.3">
                  <p:embed/>
                </p:oleObj>
              </mc:Choice>
              <mc:Fallback>
                <p:oleObj name="Equation" r:id="rId14" imgW="2387600" imgH="254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2" name="Object 18"/>
          <p:cNvGraphicFramePr>
            <a:graphicFrameLocks noChangeAspect="1"/>
          </p:cNvGraphicFramePr>
          <p:nvPr/>
        </p:nvGraphicFramePr>
        <p:xfrm>
          <a:off x="1866900" y="1143000"/>
          <a:ext cx="18923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6" imgW="1892300" imgH="2438400" progId="Equation.3">
                  <p:embed/>
                </p:oleObj>
              </mc:Choice>
              <mc:Fallback>
                <p:oleObj name="Equation" r:id="rId16" imgW="1892300" imgH="243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143000"/>
                        <a:ext cx="18923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3" name="Object 19"/>
          <p:cNvGraphicFramePr>
            <a:graphicFrameLocks noChangeAspect="1"/>
          </p:cNvGraphicFramePr>
          <p:nvPr/>
        </p:nvGraphicFramePr>
        <p:xfrm>
          <a:off x="6781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8" imgW="1638300" imgH="1168400" progId="Equation.3">
                  <p:embed/>
                </p:oleObj>
              </mc:Choice>
              <mc:Fallback>
                <p:oleObj name="Equation" r:id="rId18" imgW="16383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4" name="Freeform 20"/>
          <p:cNvSpPr>
            <a:spLocks/>
          </p:cNvSpPr>
          <p:nvPr/>
        </p:nvSpPr>
        <p:spPr bwMode="auto">
          <a:xfrm>
            <a:off x="5321301" y="5225763"/>
            <a:ext cx="184731" cy="584775"/>
          </a:xfrm>
          <a:custGeom>
            <a:avLst/>
            <a:gdLst>
              <a:gd name="T0" fmla="*/ 2147483646 w 1096"/>
              <a:gd name="T1" fmla="*/ 2147483646 h 728"/>
              <a:gd name="T2" fmla="*/ 2147483646 w 1096"/>
              <a:gd name="T3" fmla="*/ 2147483646 h 728"/>
              <a:gd name="T4" fmla="*/ 2147483646 w 1096"/>
              <a:gd name="T5" fmla="*/ 2147483646 h 728"/>
              <a:gd name="T6" fmla="*/ 2147483646 w 1096"/>
              <a:gd name="T7" fmla="*/ 2147483646 h 728"/>
              <a:gd name="T8" fmla="*/ 2147483646 w 1096"/>
              <a:gd name="T9" fmla="*/ 2147483646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6"/>
              <a:gd name="T16" fmla="*/ 0 h 728"/>
              <a:gd name="T17" fmla="*/ 1096 w 1096"/>
              <a:gd name="T18" fmla="*/ 728 h 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51575" name="Rectangle 21"/>
          <p:cNvSpPr>
            <a:spLocks noChangeArrowheads="1"/>
          </p:cNvSpPr>
          <p:nvPr/>
        </p:nvSpPr>
        <p:spPr bwMode="auto">
          <a:xfrm>
            <a:off x="1752600" y="1765013"/>
            <a:ext cx="20574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51576" name="Text Box 22"/>
          <p:cNvSpPr txBox="1">
            <a:spLocks noChangeArrowheads="1"/>
          </p:cNvSpPr>
          <p:nvPr/>
        </p:nvSpPr>
        <p:spPr bwMode="auto">
          <a:xfrm>
            <a:off x="5486400" y="152400"/>
            <a:ext cx="194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sz="3600">
                <a:solidFill>
                  <a:srgbClr val="339933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817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702FB3-D424-4BC4-8849-1E6E281CA0C3}" type="slidenum">
              <a:rPr lang="en-US" smtClean="0">
                <a:solidFill>
                  <a:srgbClr val="1C1C1C"/>
                </a:solidFill>
              </a:rPr>
              <a:pPr/>
              <a:t>2</a:t>
            </a:fld>
            <a:endParaRPr lang="en-US" smtClean="0">
              <a:solidFill>
                <a:srgbClr val="1C1C1C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Equivalence of PDAs and CFGs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36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281A90-E2CD-4871-A599-5FE9442CB428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CFGs == PDAs ==&gt; CFLs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4876800" y="50292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ＭＳ Ｐゴシック" pitchFamily="28" charset="-128"/>
              </a:rPr>
              <a:t>CFG</a:t>
            </a:r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3886200" y="28956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ＭＳ Ｐゴシック" pitchFamily="28" charset="-128"/>
              </a:rPr>
              <a:t>PDA by </a:t>
            </a:r>
            <a:br>
              <a:rPr lang="en-US" sz="2000">
                <a:solidFill>
                  <a:srgbClr val="000000"/>
                </a:solidFill>
                <a:ea typeface="ＭＳ Ｐゴシック" pitchFamily="28" charset="-128"/>
              </a:rPr>
            </a:br>
            <a:r>
              <a:rPr lang="en-US" sz="2000">
                <a:solidFill>
                  <a:srgbClr val="000000"/>
                </a:solidFill>
                <a:ea typeface="ＭＳ Ｐゴシック" pitchFamily="28" charset="-128"/>
              </a:rPr>
              <a:t>final state</a:t>
            </a:r>
          </a:p>
        </p:txBody>
      </p:sp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5943600" y="28956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ＭＳ Ｐゴシック" pitchFamily="28" charset="-128"/>
              </a:rPr>
              <a:t>PDA by</a:t>
            </a:r>
            <a:br>
              <a:rPr lang="en-US" sz="2000">
                <a:solidFill>
                  <a:srgbClr val="000000"/>
                </a:solidFill>
                <a:ea typeface="ＭＳ Ｐゴシック" pitchFamily="28" charset="-128"/>
              </a:rPr>
            </a:br>
            <a:r>
              <a:rPr lang="en-US" sz="2000">
                <a:solidFill>
                  <a:srgbClr val="000000"/>
                </a:solidFill>
                <a:ea typeface="ＭＳ Ｐゴシック" pitchFamily="28" charset="-128"/>
              </a:rPr>
              <a:t>empty stack</a:t>
            </a:r>
          </a:p>
        </p:txBody>
      </p:sp>
      <p:sp>
        <p:nvSpPr>
          <p:cNvPr id="24583" name="Freeform 8"/>
          <p:cNvSpPr>
            <a:spLocks/>
          </p:cNvSpPr>
          <p:nvPr/>
        </p:nvSpPr>
        <p:spPr bwMode="auto">
          <a:xfrm rot="-5400000">
            <a:off x="4921250" y="4603750"/>
            <a:ext cx="685800" cy="1651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a typeface="ＭＳ Ｐゴシック" pitchFamily="28" charset="-128"/>
            </a:endParaRPr>
          </a:p>
        </p:txBody>
      </p:sp>
      <p:sp>
        <p:nvSpPr>
          <p:cNvPr id="24584" name="Freeform 9"/>
          <p:cNvSpPr>
            <a:spLocks/>
          </p:cNvSpPr>
          <p:nvPr/>
        </p:nvSpPr>
        <p:spPr bwMode="auto">
          <a:xfrm>
            <a:off x="5257800" y="2895600"/>
            <a:ext cx="762000" cy="2413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a typeface="ＭＳ Ｐゴシック" pitchFamily="28" charset="-128"/>
            </a:endParaRPr>
          </a:p>
        </p:txBody>
      </p:sp>
      <p:sp>
        <p:nvSpPr>
          <p:cNvPr id="24585" name="Freeform 10"/>
          <p:cNvSpPr>
            <a:spLocks/>
          </p:cNvSpPr>
          <p:nvPr/>
        </p:nvSpPr>
        <p:spPr bwMode="auto">
          <a:xfrm flipV="1">
            <a:off x="5105400" y="3581400"/>
            <a:ext cx="914400" cy="2286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a typeface="ＭＳ Ｐゴシック" pitchFamily="28" charset="-128"/>
            </a:endParaRPr>
          </a:p>
        </p:txBody>
      </p:sp>
      <p:sp>
        <p:nvSpPr>
          <p:cNvPr id="24586" name="Freeform 11"/>
          <p:cNvSpPr>
            <a:spLocks/>
          </p:cNvSpPr>
          <p:nvPr/>
        </p:nvSpPr>
        <p:spPr bwMode="auto">
          <a:xfrm rot="16483634" flipV="1">
            <a:off x="5551488" y="4545013"/>
            <a:ext cx="685800" cy="3048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a typeface="ＭＳ Ｐゴシック" pitchFamily="28" charset="-128"/>
            </a:endParaRPr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5334000" y="4343401"/>
            <a:ext cx="469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solidFill>
                  <a:srgbClr val="FF0000"/>
                </a:solidFill>
                <a:ea typeface="ＭＳ Ｐゴシック" pitchFamily="28" charset="-128"/>
              </a:rPr>
              <a:t>?</a:t>
            </a:r>
          </a:p>
        </p:txBody>
      </p:sp>
      <p:sp>
        <p:nvSpPr>
          <p:cNvPr id="24588" name="TextBox 14"/>
          <p:cNvSpPr txBox="1">
            <a:spLocks noChangeArrowheads="1"/>
          </p:cNvSpPr>
          <p:nvPr/>
        </p:nvSpPr>
        <p:spPr bwMode="auto">
          <a:xfrm>
            <a:off x="5486401" y="312420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ＭＳ Ｐゴシック" pitchFamily="28" charset="-128"/>
                <a:cs typeface="Arial" charset="0"/>
              </a:rPr>
              <a:t>≡</a:t>
            </a:r>
            <a:endParaRPr lang="en-US" sz="2000">
              <a:solidFill>
                <a:srgbClr val="000000"/>
              </a:solidFill>
              <a:ea typeface="ＭＳ Ｐゴシック" pitchFamily="28" charset="-128"/>
            </a:endParaRPr>
          </a:p>
        </p:txBody>
      </p:sp>
      <p:sp>
        <p:nvSpPr>
          <p:cNvPr id="24589" name="Rectangle 15"/>
          <p:cNvSpPr>
            <a:spLocks noChangeArrowheads="1"/>
          </p:cNvSpPr>
          <p:nvPr/>
        </p:nvSpPr>
        <p:spPr bwMode="auto">
          <a:xfrm>
            <a:off x="3733800" y="2438400"/>
            <a:ext cx="4038600" cy="1905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55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BDE8F9-78DF-4C3A-A8D1-E91DF81943BF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CFG to PDA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772400" cy="1258887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400" u="sng"/>
              <a:t>Main idea:</a:t>
            </a:r>
            <a:r>
              <a:rPr lang="en-US" sz="2800" u="sng"/>
              <a:t> </a:t>
            </a:r>
            <a:r>
              <a:rPr lang="en-US" sz="2000"/>
              <a:t>The PDA simulates the leftmost derivation on a given w, and upon consuming it fully it either arrives at acceptance (by </a:t>
            </a:r>
            <a:r>
              <a:rPr lang="en-US" sz="2000" u="sng"/>
              <a:t>empty stack</a:t>
            </a:r>
            <a:r>
              <a:rPr lang="en-US" sz="2000"/>
              <a:t>) or non-acceptance.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1" y="152400"/>
            <a:ext cx="6132513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This is same as: “implementing a CFG using a PDA”</a:t>
            </a:r>
          </a:p>
        </p:txBody>
      </p:sp>
      <p:sp>
        <p:nvSpPr>
          <p:cNvPr id="25606" name="Rounded Rectangle 5"/>
          <p:cNvSpPr>
            <a:spLocks noChangeArrowheads="1"/>
          </p:cNvSpPr>
          <p:nvPr/>
        </p:nvSpPr>
        <p:spPr bwMode="auto">
          <a:xfrm>
            <a:off x="4724400" y="3429000"/>
            <a:ext cx="1905000" cy="144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ＭＳ Ｐゴシック" pitchFamily="28" charset="-128"/>
              </a:rPr>
              <a:t>PDA</a:t>
            </a:r>
            <a:br>
              <a:rPr lang="en-US" sz="2000">
                <a:solidFill>
                  <a:srgbClr val="000000"/>
                </a:solidFill>
                <a:ea typeface="ＭＳ Ｐゴシック" pitchFamily="28" charset="-128"/>
              </a:rPr>
            </a:br>
            <a:r>
              <a:rPr lang="en-US" sz="2000">
                <a:solidFill>
                  <a:srgbClr val="000000"/>
                </a:solidFill>
                <a:ea typeface="ＭＳ Ｐゴシック" pitchFamily="28" charset="-128"/>
              </a:rPr>
              <a:t>(acceptance by empty stack)</a:t>
            </a:r>
          </a:p>
        </p:txBody>
      </p:sp>
      <p:cxnSp>
        <p:nvCxnSpPr>
          <p:cNvPr id="25607" name="Straight Arrow Connector 7"/>
          <p:cNvCxnSpPr>
            <a:cxnSpLocks noChangeShapeType="1"/>
          </p:cNvCxnSpPr>
          <p:nvPr/>
        </p:nvCxnSpPr>
        <p:spPr bwMode="auto">
          <a:xfrm>
            <a:off x="4114800" y="3886200"/>
            <a:ext cx="609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5257801" y="5791200"/>
            <a:ext cx="727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ＭＳ Ｐゴシック" pitchFamily="28" charset="-128"/>
              </a:rPr>
              <a:t>CFG</a:t>
            </a:r>
          </a:p>
        </p:txBody>
      </p:sp>
      <p:sp>
        <p:nvSpPr>
          <p:cNvPr id="25609" name="TextBox 10"/>
          <p:cNvSpPr txBox="1">
            <a:spLocks noChangeArrowheads="1"/>
          </p:cNvSpPr>
          <p:nvPr/>
        </p:nvSpPr>
        <p:spPr bwMode="auto">
          <a:xfrm>
            <a:off x="3581400" y="3733800"/>
            <a:ext cx="369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ＭＳ Ｐゴシック" pitchFamily="28" charset="-128"/>
              </a:rPr>
              <a:t>w</a:t>
            </a:r>
          </a:p>
        </p:txBody>
      </p:sp>
      <p:cxnSp>
        <p:nvCxnSpPr>
          <p:cNvPr id="25610" name="Straight Arrow Connector 12"/>
          <p:cNvCxnSpPr>
            <a:cxnSpLocks noChangeShapeType="1"/>
          </p:cNvCxnSpPr>
          <p:nvPr/>
        </p:nvCxnSpPr>
        <p:spPr bwMode="auto">
          <a:xfrm flipV="1">
            <a:off x="6629400" y="35814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611" name="Straight Arrow Connector 14"/>
          <p:cNvCxnSpPr>
            <a:cxnSpLocks noChangeShapeType="1"/>
          </p:cNvCxnSpPr>
          <p:nvPr/>
        </p:nvCxnSpPr>
        <p:spPr bwMode="auto">
          <a:xfrm>
            <a:off x="6629400" y="4343400"/>
            <a:ext cx="762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2" name="TextBox 15"/>
          <p:cNvSpPr txBox="1">
            <a:spLocks noChangeArrowheads="1"/>
          </p:cNvSpPr>
          <p:nvPr/>
        </p:nvSpPr>
        <p:spPr bwMode="auto">
          <a:xfrm>
            <a:off x="7391400" y="3352800"/>
            <a:ext cx="93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ＭＳ Ｐゴシック" pitchFamily="28" charset="-128"/>
              </a:rPr>
              <a:t>accept</a:t>
            </a:r>
          </a:p>
        </p:txBody>
      </p:sp>
      <p:sp>
        <p:nvSpPr>
          <p:cNvPr id="25613" name="TextBox 16"/>
          <p:cNvSpPr txBox="1">
            <a:spLocks noChangeArrowheads="1"/>
          </p:cNvSpPr>
          <p:nvPr/>
        </p:nvSpPr>
        <p:spPr bwMode="auto">
          <a:xfrm>
            <a:off x="7467601" y="4419600"/>
            <a:ext cx="811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ＭＳ Ｐゴシック" pitchFamily="28" charset="-128"/>
              </a:rPr>
              <a:t>reject</a:t>
            </a:r>
          </a:p>
        </p:txBody>
      </p:sp>
      <p:sp>
        <p:nvSpPr>
          <p:cNvPr id="25614" name="Down Arrow 13"/>
          <p:cNvSpPr>
            <a:spLocks noChangeArrowheads="1"/>
          </p:cNvSpPr>
          <p:nvPr/>
        </p:nvSpPr>
        <p:spPr bwMode="auto">
          <a:xfrm>
            <a:off x="5486400" y="5029200"/>
            <a:ext cx="3810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a typeface="ＭＳ Ｐゴシック" pitchFamily="28" charset="-128"/>
            </a:endParaRPr>
          </a:p>
        </p:txBody>
      </p:sp>
      <p:sp>
        <p:nvSpPr>
          <p:cNvPr id="25615" name="TextBox 14"/>
          <p:cNvSpPr txBox="1">
            <a:spLocks noChangeArrowheads="1"/>
          </p:cNvSpPr>
          <p:nvPr/>
        </p:nvSpPr>
        <p:spPr bwMode="auto">
          <a:xfrm>
            <a:off x="5867401" y="5105400"/>
            <a:ext cx="1495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ＭＳ Ｐゴシック" pitchFamily="28" charset="-128"/>
              </a:rPr>
              <a:t>implements</a:t>
            </a:r>
          </a:p>
        </p:txBody>
      </p:sp>
      <p:cxnSp>
        <p:nvCxnSpPr>
          <p:cNvPr id="25616" name="Straight Connector 16"/>
          <p:cNvCxnSpPr>
            <a:cxnSpLocks noChangeShapeType="1"/>
          </p:cNvCxnSpPr>
          <p:nvPr/>
        </p:nvCxnSpPr>
        <p:spPr bwMode="auto">
          <a:xfrm>
            <a:off x="3352800" y="5029200"/>
            <a:ext cx="5486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617" name="TextBox 17"/>
          <p:cNvSpPr txBox="1">
            <a:spLocks noChangeArrowheads="1"/>
          </p:cNvSpPr>
          <p:nvPr/>
        </p:nvSpPr>
        <p:spPr bwMode="auto">
          <a:xfrm rot="-5400000">
            <a:off x="2743201" y="3810001"/>
            <a:ext cx="95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ＭＳ Ｐゴシック" pitchFamily="28" charset="-128"/>
              </a:rPr>
              <a:t>INPUT</a:t>
            </a:r>
          </a:p>
        </p:txBody>
      </p:sp>
      <p:sp>
        <p:nvSpPr>
          <p:cNvPr id="25618" name="TextBox 18"/>
          <p:cNvSpPr txBox="1">
            <a:spLocks noChangeArrowheads="1"/>
          </p:cNvSpPr>
          <p:nvPr/>
        </p:nvSpPr>
        <p:spPr bwMode="auto">
          <a:xfrm rot="-5400000">
            <a:off x="8342313" y="3859213"/>
            <a:ext cx="1241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ＭＳ Ｐゴシック" pitchFamily="28" charset="-128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16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9E904C-DB9D-4CF2-85A7-D97C8AEBA571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a CFG into a PDA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  <a:defRPr/>
            </a:pPr>
            <a:r>
              <a:rPr lang="en-US" sz="2000" u="sng" dirty="0"/>
              <a:t>Main idea: </a:t>
            </a:r>
            <a:r>
              <a:rPr lang="en-US" sz="2000" dirty="0"/>
              <a:t>The PDA simulates the leftmost derivation on a given w, and upon consuming it fully it either arrives at acceptance (by </a:t>
            </a:r>
            <a:r>
              <a:rPr lang="en-US" sz="2000" u="sng" dirty="0"/>
              <a:t>empty stack</a:t>
            </a:r>
            <a:r>
              <a:rPr lang="en-US" sz="2000" dirty="0"/>
              <a:t>) or non-acceptance.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400" u="sng" dirty="0"/>
              <a:t>Steps:</a:t>
            </a:r>
            <a:endParaRPr lang="en-US" sz="2400" dirty="0"/>
          </a:p>
          <a:p>
            <a:pPr marL="857250" lvl="1" indent="-342900" eaLnBrk="1" hangingPunct="1">
              <a:buFont typeface="Arial" charset="0"/>
              <a:buAutoNum type="arabicPeriod"/>
              <a:defRPr/>
            </a:pPr>
            <a:r>
              <a:rPr lang="en-US" sz="2000" dirty="0">
                <a:solidFill>
                  <a:schemeClr val="tx2"/>
                </a:solidFill>
              </a:rPr>
              <a:t>Push the right hand side of the production onto the stack, with leftmost symbol at the stack top</a:t>
            </a:r>
          </a:p>
          <a:p>
            <a:pPr marL="857250" lvl="1" indent="-342900" eaLnBrk="1" hangingPunct="1">
              <a:buFont typeface="Arial" charset="0"/>
              <a:buAutoNum type="arabicPeriod"/>
              <a:defRPr/>
            </a:pPr>
            <a:r>
              <a:rPr lang="en-US" sz="2000" dirty="0">
                <a:solidFill>
                  <a:srgbClr val="C00000"/>
                </a:solidFill>
              </a:rPr>
              <a:t>If stack top is the leftmost variable, then replace it by all its productions (each possible substitution will represent a </a:t>
            </a:r>
            <a:r>
              <a:rPr lang="en-US" sz="2000" i="1" u="sng" dirty="0">
                <a:solidFill>
                  <a:srgbClr val="C00000"/>
                </a:solidFill>
              </a:rPr>
              <a:t>distinct </a:t>
            </a:r>
            <a:r>
              <a:rPr lang="en-US" sz="2000" dirty="0">
                <a:solidFill>
                  <a:srgbClr val="C00000"/>
                </a:solidFill>
              </a:rPr>
              <a:t>path taken by the non-deterministic PDA)</a:t>
            </a:r>
          </a:p>
          <a:p>
            <a:pPr marL="857250" lvl="1" indent="-342900" eaLnBrk="1" hangingPunct="1">
              <a:buFont typeface="Arial" charset="0"/>
              <a:buAutoNum type="arabicPeriod"/>
              <a:defRPr/>
            </a:pPr>
            <a:r>
              <a:rPr lang="en-US" sz="2000" dirty="0">
                <a:solidFill>
                  <a:schemeClr val="tx2"/>
                </a:solidFill>
              </a:rPr>
              <a:t>If stack top has a terminal symbol, and if it matches with the next symbol in the input string, then pop it </a:t>
            </a:r>
          </a:p>
          <a:p>
            <a:pPr marL="457200" eaLnBrk="1" hangingPunct="1">
              <a:buNone/>
              <a:defRPr/>
            </a:pPr>
            <a:r>
              <a:rPr lang="en-US" sz="2200" dirty="0"/>
              <a:t>State is inconsequential (only one state is needed)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1" y="152400"/>
            <a:ext cx="6132513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This is same as: “implementing a CFG using a PDA”</a:t>
            </a:r>
          </a:p>
        </p:txBody>
      </p:sp>
      <p:sp>
        <p:nvSpPr>
          <p:cNvPr id="6" name="U-Turn Arrow 5"/>
          <p:cNvSpPr/>
          <p:nvPr/>
        </p:nvSpPr>
        <p:spPr bwMode="auto">
          <a:xfrm rot="16200000">
            <a:off x="2057400" y="4343400"/>
            <a:ext cx="1676400" cy="304800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97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EDFCE5-40AA-4570-96BD-1B7D5573A1F0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construction of PDA from CFG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Given:</a:t>
            </a:r>
            <a:r>
              <a:rPr lang="en-US" smtClean="0"/>
              <a:t> G= (V,T,P,S)</a:t>
            </a:r>
          </a:p>
          <a:p>
            <a:pPr eaLnBrk="1" hangingPunct="1"/>
            <a:r>
              <a:rPr lang="en-US" u="sng" smtClean="0"/>
              <a:t>Output:</a:t>
            </a:r>
            <a:r>
              <a:rPr lang="en-US" smtClean="0"/>
              <a:t> P</a:t>
            </a:r>
            <a:r>
              <a:rPr lang="en-US" baseline="-25000" smtClean="0"/>
              <a:t>N</a:t>
            </a:r>
            <a:r>
              <a:rPr lang="en-US" smtClean="0"/>
              <a:t> = ({q}, T, V U T, </a:t>
            </a:r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, q, S)</a:t>
            </a:r>
          </a:p>
          <a:p>
            <a:pPr eaLnBrk="1" hangingPunct="1"/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mtClean="0"/>
              <a:t>For all A </a:t>
            </a:r>
            <a:r>
              <a:rPr lang="en-US" smtClean="0">
                <a:sym typeface="Symbol" pitchFamily="28" charset="2"/>
              </a:rPr>
              <a:t></a:t>
            </a:r>
            <a:r>
              <a:rPr lang="en-US" smtClean="0"/>
              <a:t> V , add the following transition(s) in the PDA:</a:t>
            </a:r>
          </a:p>
          <a:p>
            <a:pPr lvl="2" eaLnBrk="1" hangingPunct="1"/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(q,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>
                <a:ea typeface="ＭＳ Ｐゴシック" pitchFamily="28" charset="-128"/>
              </a:rPr>
              <a:t> </a:t>
            </a:r>
            <a:r>
              <a:rPr lang="en-US" smtClean="0"/>
              <a:t>,A) = { (q, </a:t>
            </a:r>
            <a:r>
              <a:rPr lang="en-US" smtClean="0">
                <a:sym typeface="Symbol" pitchFamily="28" charset="2"/>
              </a:rPr>
              <a:t></a:t>
            </a:r>
            <a:r>
              <a:rPr lang="en-US" smtClean="0"/>
              <a:t>) | “A ==&gt;</a:t>
            </a:r>
            <a:r>
              <a:rPr lang="en-US" smtClean="0">
                <a:sym typeface="Symbol" pitchFamily="28" charset="2"/>
              </a:rPr>
              <a:t>”  P</a:t>
            </a:r>
            <a:r>
              <a:rPr lang="en-US" smtClean="0"/>
              <a:t>}</a:t>
            </a:r>
          </a:p>
          <a:p>
            <a:pPr lvl="1" eaLnBrk="1" hangingPunct="1"/>
            <a:r>
              <a:rPr lang="en-US" smtClean="0"/>
              <a:t>For all </a:t>
            </a:r>
            <a:r>
              <a:rPr lang="en-US" i="1" smtClean="0"/>
              <a:t>a</a:t>
            </a:r>
            <a:r>
              <a:rPr lang="en-US" smtClean="0"/>
              <a:t> </a:t>
            </a:r>
            <a:r>
              <a:rPr lang="en-US" smtClean="0">
                <a:sym typeface="Symbol" pitchFamily="28" charset="2"/>
              </a:rPr>
              <a:t></a:t>
            </a:r>
            <a:r>
              <a:rPr lang="en-US" smtClean="0"/>
              <a:t> T, add the following </a:t>
            </a:r>
            <a:br>
              <a:rPr lang="en-US" smtClean="0"/>
            </a:br>
            <a:r>
              <a:rPr lang="en-US" smtClean="0"/>
              <a:t>transition(s) in the PDA:</a:t>
            </a:r>
          </a:p>
          <a:p>
            <a:pPr lvl="2" eaLnBrk="1" hangingPunct="1"/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(q</a:t>
            </a:r>
            <a:r>
              <a:rPr lang="en-US" i="1" smtClean="0"/>
              <a:t>,</a:t>
            </a:r>
            <a:r>
              <a:rPr lang="en-US" i="1" smtClean="0">
                <a:solidFill>
                  <a:srgbClr val="7030A0"/>
                </a:solidFill>
              </a:rPr>
              <a:t>a</a:t>
            </a:r>
            <a:r>
              <a:rPr lang="en-US" i="1" smtClean="0"/>
              <a:t>,</a:t>
            </a:r>
            <a:r>
              <a:rPr lang="en-US" i="1" smtClean="0">
                <a:solidFill>
                  <a:srgbClr val="FF0000"/>
                </a:solidFill>
              </a:rPr>
              <a:t>a</a:t>
            </a:r>
            <a:r>
              <a:rPr lang="en-US" smtClean="0"/>
              <a:t>)= { (q,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>
                <a:ea typeface="ＭＳ Ｐゴシック" pitchFamily="28" charset="-128"/>
              </a:rPr>
              <a:t> </a:t>
            </a:r>
            <a:r>
              <a:rPr lang="en-US" smtClean="0"/>
              <a:t>) }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76400" y="3700464"/>
            <a:ext cx="914400" cy="1176337"/>
            <a:chOff x="152400" y="3700046"/>
            <a:chExt cx="914400" cy="1176754"/>
          </a:xfrm>
        </p:grpSpPr>
        <p:cxnSp>
          <p:nvCxnSpPr>
            <p:cNvPr id="27694" name="Straight Connector 5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5" name="Straight Connector 7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6" name="Straight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7" name="Straight Connector 11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98" name="TextBox 12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FF0000"/>
                  </a:solidFill>
                  <a:ea typeface="ＭＳ Ｐゴシック" pitchFamily="28" charset="-128"/>
                </a:rPr>
                <a:t>A</a:t>
              </a:r>
            </a:p>
          </p:txBody>
        </p:sp>
        <p:cxnSp>
          <p:nvCxnSpPr>
            <p:cNvPr id="27699" name="Straight Connector 15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00" name="Straight Arrow Connector 17"/>
            <p:cNvCxnSpPr>
              <a:cxnSpLocks noChangeShapeType="1"/>
              <a:endCxn id="27698" idx="1"/>
            </p:cNvCxnSpPr>
            <p:nvPr/>
          </p:nvCxnSpPr>
          <p:spPr bwMode="auto">
            <a:xfrm flipV="1">
              <a:off x="381000" y="43265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701" name="TextBox 18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8467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>
                  <a:solidFill>
                    <a:srgbClr val="FF0000"/>
                  </a:solidFill>
                  <a:ea typeface="ＭＳ Ｐゴシック" pitchFamily="28" charset="-128"/>
                </a:rPr>
                <a:t>Before:</a:t>
              </a:r>
            </a:p>
          </p:txBody>
        </p:sp>
        <p:sp>
          <p:nvSpPr>
            <p:cNvPr id="27702" name="TextBox 19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FF0000"/>
                  </a:solidFill>
                  <a:ea typeface="ＭＳ Ｐゴシック" pitchFamily="28" charset="-128"/>
                </a:rPr>
                <a:t>…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905000" y="5181600"/>
            <a:ext cx="914400" cy="1176338"/>
            <a:chOff x="152400" y="3700046"/>
            <a:chExt cx="914400" cy="1176754"/>
          </a:xfrm>
        </p:grpSpPr>
        <p:cxnSp>
          <p:nvCxnSpPr>
            <p:cNvPr id="27685" name="Straight Connector 22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6" name="Straight Connector 23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7" name="Straight Connector 24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8" name="Straight Connector 25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89" name="TextBox 26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FF0000"/>
                  </a:solidFill>
                  <a:ea typeface="ＭＳ Ｐゴシック" pitchFamily="28" charset="-128"/>
                </a:rPr>
                <a:t>a</a:t>
              </a:r>
            </a:p>
          </p:txBody>
        </p:sp>
        <p:cxnSp>
          <p:nvCxnSpPr>
            <p:cNvPr id="27690" name="Straight Connector 27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1" name="Straight Arrow Connector 28"/>
            <p:cNvCxnSpPr>
              <a:cxnSpLocks noChangeShapeType="1"/>
              <a:endCxn id="27689" idx="1"/>
            </p:cNvCxnSpPr>
            <p:nvPr/>
          </p:nvCxnSpPr>
          <p:spPr bwMode="auto">
            <a:xfrm flipV="1">
              <a:off x="381000" y="4326523"/>
              <a:ext cx="228600" cy="16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92" name="TextBox 29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8467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>
                  <a:solidFill>
                    <a:srgbClr val="FF0000"/>
                  </a:solidFill>
                  <a:ea typeface="ＭＳ Ｐゴシック" pitchFamily="28" charset="-128"/>
                </a:rPr>
                <a:t>Before:</a:t>
              </a:r>
            </a:p>
          </p:txBody>
        </p:sp>
        <p:sp>
          <p:nvSpPr>
            <p:cNvPr id="27693" name="TextBox 30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FF0000"/>
                  </a:solidFill>
                  <a:ea typeface="ＭＳ Ｐゴシック" pitchFamily="28" charset="-128"/>
                </a:rPr>
                <a:t>…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8915400" y="3776664"/>
            <a:ext cx="914400" cy="1176337"/>
            <a:chOff x="152400" y="3700046"/>
            <a:chExt cx="914400" cy="1176754"/>
          </a:xfrm>
        </p:grpSpPr>
        <p:cxnSp>
          <p:nvCxnSpPr>
            <p:cNvPr id="27676" name="Straight Connector 32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7" name="Straight Connector 33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8" name="Straight Connector 34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9" name="Straight Connector 35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80" name="TextBox 36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31451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FF0000"/>
                  </a:solidFill>
                  <a:ea typeface="ＭＳ Ｐゴシック" pitchFamily="28" charset="-128"/>
                  <a:sym typeface="Symbol" pitchFamily="28" charset="2"/>
                </a:rPr>
                <a:t></a:t>
              </a:r>
              <a:endParaRPr lang="en-US" sz="1600">
                <a:solidFill>
                  <a:srgbClr val="FF0000"/>
                </a:solidFill>
                <a:ea typeface="ＭＳ Ｐゴシック" pitchFamily="28" charset="-128"/>
              </a:endParaRPr>
            </a:p>
          </p:txBody>
        </p:sp>
        <p:cxnSp>
          <p:nvCxnSpPr>
            <p:cNvPr id="27681" name="Straight Connector 37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2" name="Straight Arrow Connector 38"/>
            <p:cNvCxnSpPr>
              <a:cxnSpLocks noChangeShapeType="1"/>
            </p:cNvCxnSpPr>
            <p:nvPr/>
          </p:nvCxnSpPr>
          <p:spPr bwMode="auto">
            <a:xfrm flipV="1">
              <a:off x="381000" y="4233446"/>
              <a:ext cx="228600" cy="16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83" name="TextBox 39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6767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>
                  <a:solidFill>
                    <a:srgbClr val="FF0000"/>
                  </a:solidFill>
                  <a:ea typeface="ＭＳ Ｐゴシック" pitchFamily="28" charset="-128"/>
                </a:rPr>
                <a:t>After:</a:t>
              </a:r>
            </a:p>
          </p:txBody>
        </p:sp>
        <p:sp>
          <p:nvSpPr>
            <p:cNvPr id="27684" name="TextBox 40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FF0000"/>
                  </a:solidFill>
                  <a:ea typeface="ＭＳ Ｐゴシック" pitchFamily="28" charset="-128"/>
                </a:rPr>
                <a:t>…</a:t>
              </a:r>
            </a:p>
          </p:txBody>
        </p:sp>
      </p:grpSp>
      <p:cxnSp>
        <p:nvCxnSpPr>
          <p:cNvPr id="27656" name="Straight Connector 42"/>
          <p:cNvCxnSpPr>
            <a:cxnSpLocks noChangeShapeType="1"/>
          </p:cNvCxnSpPr>
          <p:nvPr/>
        </p:nvCxnSpPr>
        <p:spPr bwMode="auto">
          <a:xfrm>
            <a:off x="1828800" y="5105400"/>
            <a:ext cx="8458200" cy="0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dash"/>
            <a:round/>
            <a:headEnd/>
            <a:tailEnd/>
          </a:ln>
        </p:spPr>
      </p:cxn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8915400" y="5300664"/>
            <a:ext cx="914400" cy="1176337"/>
            <a:chOff x="152400" y="3700046"/>
            <a:chExt cx="914400" cy="1176754"/>
          </a:xfrm>
        </p:grpSpPr>
        <p:cxnSp>
          <p:nvCxnSpPr>
            <p:cNvPr id="27667" name="Straight Connector 46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68" name="Straight Connector 47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69" name="Straight Connector 48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0" name="Straight Connector 49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71" name="TextBox 50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298480" cy="338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FF0000"/>
                  </a:solidFill>
                  <a:ea typeface="ＭＳ Ｐゴシック" pitchFamily="28" charset="-128"/>
                  <a:sym typeface="Symbol" pitchFamily="28" charset="2"/>
                </a:rPr>
                <a:t>a</a:t>
              </a:r>
              <a:endParaRPr lang="en-US" sz="1600">
                <a:solidFill>
                  <a:srgbClr val="FF0000"/>
                </a:solidFill>
                <a:ea typeface="ＭＳ Ｐゴシック" pitchFamily="28" charset="-128"/>
              </a:endParaRPr>
            </a:p>
          </p:txBody>
        </p:sp>
        <p:cxnSp>
          <p:nvCxnSpPr>
            <p:cNvPr id="27672" name="Straight Connector 51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3" name="Straight Arrow Connector 52"/>
            <p:cNvCxnSpPr>
              <a:cxnSpLocks noChangeShapeType="1"/>
            </p:cNvCxnSpPr>
            <p:nvPr/>
          </p:nvCxnSpPr>
          <p:spPr bwMode="auto">
            <a:xfrm flipV="1">
              <a:off x="381000" y="4521368"/>
              <a:ext cx="228600" cy="16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74" name="TextBox 53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6767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>
                  <a:solidFill>
                    <a:srgbClr val="FF0000"/>
                  </a:solidFill>
                  <a:ea typeface="ＭＳ Ｐゴシック" pitchFamily="28" charset="-128"/>
                </a:rPr>
                <a:t>After:</a:t>
              </a:r>
            </a:p>
          </p:txBody>
        </p:sp>
        <p:sp>
          <p:nvSpPr>
            <p:cNvPr id="27675" name="TextBox 54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FF0000"/>
                  </a:solidFill>
                  <a:ea typeface="ＭＳ Ｐゴシック" pitchFamily="28" charset="-128"/>
                </a:rPr>
                <a:t>…</a:t>
              </a:r>
            </a:p>
          </p:txBody>
        </p:sp>
      </p:grpSp>
      <p:cxnSp>
        <p:nvCxnSpPr>
          <p:cNvPr id="48" name="Straight Arrow Connector 47"/>
          <p:cNvCxnSpPr>
            <a:cxnSpLocks noChangeShapeType="1"/>
            <a:stCxn id="46" idx="1"/>
          </p:cNvCxnSpPr>
          <p:nvPr/>
        </p:nvCxnSpPr>
        <p:spPr bwMode="auto">
          <a:xfrm flipH="1">
            <a:off x="6705601" y="1757364"/>
            <a:ext cx="701675" cy="376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7407276" y="1295400"/>
            <a:ext cx="3108325" cy="1371600"/>
            <a:chOff x="5883057" y="1295400"/>
            <a:chExt cx="3108543" cy="1371600"/>
          </a:xfrm>
        </p:grpSpPr>
        <p:sp>
          <p:nvSpPr>
            <p:cNvPr id="46" name="TextBox 45"/>
            <p:cNvSpPr txBox="1"/>
            <p:nvPr/>
          </p:nvSpPr>
          <p:spPr>
            <a:xfrm>
              <a:off x="5883057" y="1295400"/>
              <a:ext cx="3108543" cy="9239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u="sng" dirty="0">
                  <a:solidFill>
                    <a:srgbClr val="7030A0"/>
                  </a:solidFill>
                </a:rPr>
                <a:t>Note:</a:t>
              </a:r>
              <a:r>
                <a:rPr lang="en-US" dirty="0">
                  <a:solidFill>
                    <a:srgbClr val="7030A0"/>
                  </a:solidFill>
                </a:rPr>
                <a:t> Initial stack symbol (S)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same as the start variable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in the grammar</a:t>
              </a:r>
            </a:p>
          </p:txBody>
        </p:sp>
        <p:cxnSp>
          <p:nvCxnSpPr>
            <p:cNvPr id="27666" name="Straight Arrow Connector 49"/>
            <p:cNvCxnSpPr>
              <a:cxnSpLocks noChangeShapeType="1"/>
            </p:cNvCxnSpPr>
            <p:nvPr/>
          </p:nvCxnSpPr>
          <p:spPr bwMode="auto">
            <a:xfrm>
              <a:off x="7620000" y="2133600"/>
              <a:ext cx="0" cy="533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54" name="Straight Connector 53"/>
          <p:cNvCxnSpPr>
            <a:cxnSpLocks noChangeShapeType="1"/>
          </p:cNvCxnSpPr>
          <p:nvPr/>
        </p:nvCxnSpPr>
        <p:spPr bwMode="auto">
          <a:xfrm flipH="1">
            <a:off x="9144000" y="5867400"/>
            <a:ext cx="609600" cy="1524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9677401" y="5757864"/>
            <a:ext cx="525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FF0000"/>
                </a:solidFill>
                <a:ea typeface="ＭＳ Ｐゴシック" pitchFamily="28" charset="-128"/>
              </a:rPr>
              <a:t>pop</a:t>
            </a:r>
          </a:p>
        </p:txBody>
      </p: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9829800" y="5257800"/>
            <a:ext cx="685800" cy="476250"/>
            <a:chOff x="8305800" y="5257800"/>
            <a:chExt cx="685800" cy="476310"/>
          </a:xfrm>
        </p:grpSpPr>
        <p:sp>
          <p:nvSpPr>
            <p:cNvPr id="27663" name="TextBox 55"/>
            <p:cNvSpPr txBox="1">
              <a:spLocks noChangeArrowheads="1"/>
            </p:cNvSpPr>
            <p:nvPr/>
          </p:nvSpPr>
          <p:spPr bwMode="auto">
            <a:xfrm>
              <a:off x="8305800" y="53340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7030A0"/>
                  </a:solidFill>
                  <a:ea typeface="ＭＳ Ｐゴシック" pitchFamily="28" charset="-128"/>
                </a:rPr>
                <a:t>a…</a:t>
              </a:r>
            </a:p>
          </p:txBody>
        </p:sp>
        <p:cxnSp>
          <p:nvCxnSpPr>
            <p:cNvPr id="27664" name="Straight Arrow Connector 57"/>
            <p:cNvCxnSpPr>
              <a:cxnSpLocks noChangeShapeType="1"/>
            </p:cNvCxnSpPr>
            <p:nvPr/>
          </p:nvCxnSpPr>
          <p:spPr bwMode="auto">
            <a:xfrm flipH="1">
              <a:off x="8534400" y="5257800"/>
              <a:ext cx="762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5491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03FAA2-E8B8-4D0D-B87C-4EF38FCB46FB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CFG to PDA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G = ( {S,A}, {0,1}, P, 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 ==&gt; AS | </a:t>
            </a:r>
            <a:r>
              <a:rPr lang="en-US" sz="2000" dirty="0">
                <a:sym typeface="Symbol" pitchFamily="28" charset="2"/>
              </a:rPr>
              <a:t></a:t>
            </a:r>
            <a:r>
              <a:rPr lang="en-US" sz="1200" dirty="0">
                <a:ea typeface="ＭＳ Ｐゴシック" pitchFamily="28" charset="-128"/>
              </a:rPr>
              <a:t> 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 ==&gt; 0A1 | A1 | 01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PDA = ({q}, {0,1}, {0,1,A,S}, </a:t>
            </a:r>
            <a:r>
              <a:rPr lang="el-GR" sz="2800" dirty="0">
                <a:cs typeface="Tahoma" pitchFamily="28" charset="0"/>
              </a:rPr>
              <a:t>δ, q, S</a:t>
            </a:r>
            <a:r>
              <a:rPr lang="en-US" sz="28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l-GR" sz="2800" dirty="0">
                <a:cs typeface="Tahoma" pitchFamily="28" charset="0"/>
              </a:rPr>
              <a:t>δ: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dirty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, S) = { (q, AS), (q, </a:t>
            </a:r>
            <a:r>
              <a:rPr lang="en-US" sz="20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dirty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)}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dirty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, A) = { (q,0A1), (q,A1), (q,01) 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 dirty="0">
                <a:solidFill>
                  <a:srgbClr val="FF0000"/>
                </a:solidFill>
              </a:rPr>
              <a:t> 0, 0) = { (q, </a:t>
            </a:r>
            <a:r>
              <a:rPr lang="en-US" sz="20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dirty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) 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 dirty="0">
                <a:solidFill>
                  <a:srgbClr val="FF0000"/>
                </a:solidFill>
              </a:rPr>
              <a:t> 1, 1) = { (q, </a:t>
            </a:r>
            <a:r>
              <a:rPr lang="en-US" sz="20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dirty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) 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00800" y="5791200"/>
            <a:ext cx="3481388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ＭＳ Ｐゴシック" pitchFamily="28" charset="-128"/>
              </a:rPr>
              <a:t>How will this new PDA work?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086601" y="6172200"/>
            <a:ext cx="3014663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ＭＳ Ｐゴシック" pitchFamily="28" charset="-128"/>
              </a:rPr>
              <a:t>Lets simulate string </a:t>
            </a:r>
            <a:r>
              <a:rPr lang="en-US" sz="2000" u="sng">
                <a:solidFill>
                  <a:srgbClr val="000000"/>
                </a:solidFill>
                <a:ea typeface="ＭＳ Ｐゴシック" pitchFamily="28" charset="-128"/>
              </a:rPr>
              <a:t>0011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686800" y="1752600"/>
            <a:ext cx="1752600" cy="2362200"/>
            <a:chOff x="7162800" y="1752600"/>
            <a:chExt cx="1752600" cy="2362200"/>
          </a:xfrm>
        </p:grpSpPr>
        <p:sp>
          <p:nvSpPr>
            <p:cNvPr id="28680" name="Oval 6"/>
            <p:cNvSpPr>
              <a:spLocks noChangeArrowheads="1"/>
            </p:cNvSpPr>
            <p:nvPr/>
          </p:nvSpPr>
          <p:spPr bwMode="auto">
            <a:xfrm>
              <a:off x="7978775" y="3581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</a:rPr>
                <a:t>q</a:t>
              </a:r>
            </a:p>
          </p:txBody>
        </p:sp>
        <p:sp>
          <p:nvSpPr>
            <p:cNvPr id="28681" name="Line 8"/>
            <p:cNvSpPr>
              <a:spLocks noChangeShapeType="1"/>
            </p:cNvSpPr>
            <p:nvPr/>
          </p:nvSpPr>
          <p:spPr bwMode="auto">
            <a:xfrm>
              <a:off x="7445375" y="3733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ea typeface="ＭＳ Ｐゴシック" pitchFamily="28" charset="-128"/>
              </a:endParaRPr>
            </a:p>
          </p:txBody>
        </p:sp>
        <p:sp>
          <p:nvSpPr>
            <p:cNvPr id="28682" name="Freeform 9"/>
            <p:cNvSpPr>
              <a:spLocks/>
            </p:cNvSpPr>
            <p:nvPr/>
          </p:nvSpPr>
          <p:spPr bwMode="auto">
            <a:xfrm>
              <a:off x="7800975" y="3200400"/>
              <a:ext cx="673100" cy="457200"/>
            </a:xfrm>
            <a:custGeom>
              <a:avLst/>
              <a:gdLst>
                <a:gd name="T0" fmla="*/ 2147483647 w 424"/>
                <a:gd name="T1" fmla="*/ 2147483647 h 288"/>
                <a:gd name="T2" fmla="*/ 2147483647 w 424"/>
                <a:gd name="T3" fmla="*/ 2147483647 h 288"/>
                <a:gd name="T4" fmla="*/ 2147483647 w 424"/>
                <a:gd name="T5" fmla="*/ 0 h 288"/>
                <a:gd name="T6" fmla="*/ 2147483647 w 424"/>
                <a:gd name="T7" fmla="*/ 2147483647 h 288"/>
                <a:gd name="T8" fmla="*/ 2147483647 w 424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4"/>
                <a:gd name="T16" fmla="*/ 0 h 288"/>
                <a:gd name="T17" fmla="*/ 424 w 42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4" h="288">
                  <a:moveTo>
                    <a:pt x="112" y="288"/>
                  </a:moveTo>
                  <a:cubicBezTo>
                    <a:pt x="56" y="240"/>
                    <a:pt x="0" y="192"/>
                    <a:pt x="16" y="144"/>
                  </a:cubicBezTo>
                  <a:cubicBezTo>
                    <a:pt x="32" y="96"/>
                    <a:pt x="144" y="0"/>
                    <a:pt x="208" y="0"/>
                  </a:cubicBezTo>
                  <a:cubicBezTo>
                    <a:pt x="272" y="0"/>
                    <a:pt x="376" y="96"/>
                    <a:pt x="400" y="144"/>
                  </a:cubicBezTo>
                  <a:cubicBezTo>
                    <a:pt x="424" y="192"/>
                    <a:pt x="388" y="240"/>
                    <a:pt x="352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ea typeface="ＭＳ Ｐゴシック" pitchFamily="28" charset="-128"/>
              </a:endParaRPr>
            </a:p>
          </p:txBody>
        </p:sp>
        <p:sp>
          <p:nvSpPr>
            <p:cNvPr id="28683" name="Text Box 10"/>
            <p:cNvSpPr txBox="1">
              <a:spLocks noChangeArrowheads="1"/>
            </p:cNvSpPr>
            <p:nvPr/>
          </p:nvSpPr>
          <p:spPr bwMode="auto">
            <a:xfrm>
              <a:off x="7162800" y="3390900"/>
              <a:ext cx="65915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  <a:sym typeface="Symbol" pitchFamily="28" charset="2"/>
                </a:rPr>
                <a:t></a:t>
              </a: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</a:rPr>
                <a:t>,S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28" charset="-128"/>
                </a:rPr>
                <a:t> </a:t>
              </a: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</a:rPr>
                <a:t>/ </a:t>
              </a: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  <a:sym typeface="Symbol" pitchFamily="28" charset="2"/>
                </a:rPr>
                <a:t>S</a:t>
              </a: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</a:rPr>
                <a:t> </a:t>
              </a:r>
              <a:endParaRPr lang="en-US" sz="1200">
                <a:solidFill>
                  <a:srgbClr val="000000"/>
                </a:solidFill>
                <a:latin typeface="ヒラギノ角ゴ Pro W3" pitchFamily="28" charset="-128"/>
                <a:ea typeface="ＭＳ Ｐゴシック" pitchFamily="28" charset="-128"/>
              </a:endParaRPr>
            </a:p>
          </p:txBody>
        </p:sp>
        <p:sp>
          <p:nvSpPr>
            <p:cNvPr id="28684" name="Text Box 11"/>
            <p:cNvSpPr txBox="1">
              <a:spLocks noChangeArrowheads="1"/>
            </p:cNvSpPr>
            <p:nvPr/>
          </p:nvSpPr>
          <p:spPr bwMode="auto">
            <a:xfrm>
              <a:off x="7848600" y="1905000"/>
              <a:ext cx="777329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</a:rPr>
                <a:t>1,1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28" charset="-128"/>
                </a:rPr>
                <a:t> </a:t>
              </a: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</a:rPr>
                <a:t>/ </a:t>
              </a: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  <a:sym typeface="Symbol" pitchFamily="28" charset="2"/>
                </a:rPr>
                <a:t>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</a:rPr>
                <a:t>0,0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28" charset="-128"/>
                </a:rPr>
                <a:t> </a:t>
              </a: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</a:rPr>
                <a:t>/ </a:t>
              </a: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  <a:sym typeface="Symbol" pitchFamily="28" charset="2"/>
                </a:rPr>
                <a:t>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  <a:sym typeface="Symbol" pitchFamily="28" charset="2"/>
                </a:rPr>
                <a:t></a:t>
              </a: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</a:rPr>
                <a:t>,A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28" charset="-128"/>
                </a:rPr>
                <a:t> </a:t>
              </a: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</a:rPr>
                <a:t>/ 01</a:t>
              </a:r>
              <a:endParaRPr lang="en-US" sz="1200">
                <a:solidFill>
                  <a:srgbClr val="000000"/>
                </a:solidFill>
                <a:latin typeface="ヒラギノ角ゴ Pro W3" pitchFamily="28" charset="-128"/>
                <a:ea typeface="ＭＳ Ｐゴシック" pitchFamily="28" charset="-128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  <a:sym typeface="Symbol" pitchFamily="28" charset="2"/>
                </a:rPr>
                <a:t></a:t>
              </a: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</a:rPr>
                <a:t>,A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28" charset="-128"/>
                </a:rPr>
                <a:t> </a:t>
              </a: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</a:rPr>
                <a:t>/ A1</a:t>
              </a:r>
              <a:endParaRPr lang="en-US" sz="1200">
                <a:solidFill>
                  <a:srgbClr val="000000"/>
                </a:solidFill>
                <a:latin typeface="ヒラギノ角ゴ Pro W3" pitchFamily="28" charset="-128"/>
                <a:ea typeface="ＭＳ Ｐゴシック" pitchFamily="28" charset="-128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  <a:sym typeface="Symbol" pitchFamily="28" charset="2"/>
                </a:rPr>
                <a:t></a:t>
              </a: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</a:rPr>
                <a:t>,A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28" charset="-128"/>
                </a:rPr>
                <a:t> </a:t>
              </a: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</a:rPr>
                <a:t>/ 0A1</a:t>
              </a:r>
              <a:endParaRPr lang="en-US" sz="1200">
                <a:solidFill>
                  <a:srgbClr val="000000"/>
                </a:solidFill>
                <a:latin typeface="ヒラギノ角ゴ Pro W3" pitchFamily="28" charset="-128"/>
                <a:ea typeface="ＭＳ Ｐゴシック" pitchFamily="28" charset="-128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  <a:sym typeface="Symbol" pitchFamily="28" charset="2"/>
                </a:rPr>
                <a:t></a:t>
              </a: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</a:rPr>
                <a:t>,S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28" charset="-128"/>
                </a:rPr>
                <a:t> </a:t>
              </a: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</a:rPr>
                <a:t>/ </a:t>
              </a: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  <a:sym typeface="Symbol" pitchFamily="28" charset="2"/>
                </a:rPr>
                <a:t></a:t>
              </a:r>
              <a:endParaRPr lang="en-US" sz="1200">
                <a:solidFill>
                  <a:srgbClr val="000000"/>
                </a:solidFill>
                <a:latin typeface="ヒラギノ角ゴ Pro W3" pitchFamily="28" charset="-128"/>
                <a:ea typeface="ＭＳ Ｐゴシック" pitchFamily="28" charset="-128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  <a:sym typeface="Symbol" pitchFamily="28" charset="2"/>
                </a:rPr>
                <a:t></a:t>
              </a: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</a:rPr>
                <a:t>,S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28" charset="-128"/>
                </a:rPr>
                <a:t> </a:t>
              </a: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</a:rPr>
                <a:t>/ </a:t>
              </a: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  <a:sym typeface="Symbol" pitchFamily="28" charset="2"/>
                </a:rPr>
                <a:t>AS</a:t>
              </a:r>
              <a:r>
                <a:rPr lang="en-US" sz="1200">
                  <a:solidFill>
                    <a:srgbClr val="000000"/>
                  </a:solidFill>
                  <a:ea typeface="ＭＳ Ｐゴシック" pitchFamily="28" charset="-128"/>
                </a:rPr>
                <a:t> </a:t>
              </a:r>
              <a:endParaRPr lang="en-US" sz="1200">
                <a:solidFill>
                  <a:srgbClr val="000000"/>
                </a:solidFill>
                <a:latin typeface="ヒラギノ角ゴ Pro W3" pitchFamily="28" charset="-128"/>
                <a:ea typeface="ＭＳ Ｐゴシック" pitchFamily="28" charset="-128"/>
              </a:endParaRPr>
            </a:p>
          </p:txBody>
        </p:sp>
        <p:sp>
          <p:nvSpPr>
            <p:cNvPr id="28685" name="Rounded Rectangle 11"/>
            <p:cNvSpPr>
              <a:spLocks noChangeArrowheads="1"/>
            </p:cNvSpPr>
            <p:nvPr/>
          </p:nvSpPr>
          <p:spPr bwMode="auto">
            <a:xfrm>
              <a:off x="7162800" y="1752600"/>
              <a:ext cx="1752600" cy="236220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9019"/>
              </a:srgbClr>
            </a:solidFill>
            <a:ln w="31750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ea typeface="ＭＳ Ｐゴシック" pitchFamily="28" charset="-128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2" y="7019"/>
            <a:ext cx="3448049" cy="18147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488520" y="3295080"/>
              <a:ext cx="1375560" cy="1777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9160" y="3285720"/>
                <a:ext cx="1394280" cy="17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27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Simulating string 0011 on the new PDA …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02108C-68F9-4B41-914C-4EA33D62A2A6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2209800"/>
            <a:ext cx="4572000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u="sng" dirty="0">
                <a:solidFill>
                  <a:srgbClr val="000000"/>
                </a:solidFill>
                <a:cs typeface="Tahoma" pitchFamily="28" charset="0"/>
              </a:rPr>
              <a:t>PDA (</a:t>
            </a:r>
            <a:r>
              <a:rPr lang="el-GR" sz="1600" u="sng" dirty="0">
                <a:solidFill>
                  <a:srgbClr val="000000"/>
                </a:solidFill>
                <a:cs typeface="Tahoma" pitchFamily="28" charset="0"/>
              </a:rPr>
              <a:t>δ</a:t>
            </a:r>
            <a:r>
              <a:rPr lang="en-US" sz="1600" u="sng" dirty="0">
                <a:solidFill>
                  <a:srgbClr val="000000"/>
                </a:solidFill>
                <a:cs typeface="Tahoma" pitchFamily="28" charset="0"/>
              </a:rPr>
              <a:t>)</a:t>
            </a:r>
            <a:r>
              <a:rPr lang="el-GR" sz="1600" u="sng" dirty="0">
                <a:solidFill>
                  <a:srgbClr val="000000"/>
                </a:solidFill>
                <a:cs typeface="Tahoma" pitchFamily="28" charset="0"/>
              </a:rPr>
              <a:t>: </a:t>
            </a:r>
          </a:p>
          <a:p>
            <a:pPr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, S) = { (q, AS), (q,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)}</a:t>
            </a:r>
          </a:p>
          <a:p>
            <a:pPr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, A) = { (q,0A1), (q,A1), (q,01) }</a:t>
            </a:r>
          </a:p>
          <a:p>
            <a:pPr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0, 0) = { (q,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) }</a:t>
            </a:r>
          </a:p>
          <a:p>
            <a:pPr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1, 1) = { (q,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) }</a:t>
            </a:r>
          </a:p>
        </p:txBody>
      </p:sp>
      <p:grpSp>
        <p:nvGrpSpPr>
          <p:cNvPr id="2" name="Group 142"/>
          <p:cNvGrpSpPr>
            <a:grpSpLocks/>
          </p:cNvGrpSpPr>
          <p:nvPr/>
        </p:nvGrpSpPr>
        <p:grpSpPr bwMode="auto">
          <a:xfrm>
            <a:off x="1676401" y="4267200"/>
            <a:ext cx="549275" cy="1143000"/>
            <a:chOff x="1097258" y="4038600"/>
            <a:chExt cx="549522" cy="1143000"/>
          </a:xfrm>
        </p:grpSpPr>
        <p:cxnSp>
          <p:nvCxnSpPr>
            <p:cNvPr id="29827" name="Straight Connector 6"/>
            <p:cNvCxnSpPr>
              <a:cxnSpLocks noChangeShapeType="1"/>
            </p:cNvCxnSpPr>
            <p:nvPr/>
          </p:nvCxnSpPr>
          <p:spPr bwMode="auto">
            <a:xfrm rot="5400000">
              <a:off x="7543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8" name="Straight Connector 7"/>
            <p:cNvCxnSpPr>
              <a:cxnSpLocks noChangeShapeType="1"/>
            </p:cNvCxnSpPr>
            <p:nvPr/>
          </p:nvCxnSpPr>
          <p:spPr bwMode="auto">
            <a:xfrm>
              <a:off x="1325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9" name="Straight Connector 8"/>
            <p:cNvCxnSpPr>
              <a:cxnSpLocks noChangeShapeType="1"/>
            </p:cNvCxnSpPr>
            <p:nvPr/>
          </p:nvCxnSpPr>
          <p:spPr bwMode="auto">
            <a:xfrm rot="5400000" flipH="1" flipV="1">
              <a:off x="10591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30" name="Straight Connector 9"/>
            <p:cNvCxnSpPr>
              <a:cxnSpLocks noChangeShapeType="1"/>
            </p:cNvCxnSpPr>
            <p:nvPr/>
          </p:nvCxnSpPr>
          <p:spPr bwMode="auto">
            <a:xfrm>
              <a:off x="1325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31" name="TextBox 10"/>
            <p:cNvSpPr txBox="1">
              <a:spLocks noChangeArrowheads="1"/>
            </p:cNvSpPr>
            <p:nvPr/>
          </p:nvSpPr>
          <p:spPr bwMode="auto">
            <a:xfrm>
              <a:off x="13258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FF0000"/>
                  </a:solidFill>
                  <a:ea typeface="ＭＳ Ｐゴシック" pitchFamily="28" charset="-128"/>
                </a:rPr>
                <a:t>S</a:t>
              </a:r>
            </a:p>
          </p:txBody>
        </p:sp>
        <p:cxnSp>
          <p:nvCxnSpPr>
            <p:cNvPr id="29832" name="Straight Connector 11"/>
            <p:cNvCxnSpPr>
              <a:cxnSpLocks noChangeShapeType="1"/>
            </p:cNvCxnSpPr>
            <p:nvPr/>
          </p:nvCxnSpPr>
          <p:spPr bwMode="auto">
            <a:xfrm>
              <a:off x="13258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33" name="Straight Arrow Connector 12"/>
            <p:cNvCxnSpPr>
              <a:cxnSpLocks noChangeShapeType="1"/>
              <a:endCxn id="29831" idx="1"/>
            </p:cNvCxnSpPr>
            <p:nvPr/>
          </p:nvCxnSpPr>
          <p:spPr bwMode="auto">
            <a:xfrm flipV="1">
              <a:off x="1097258" y="50123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29702" name="TextBox 13"/>
          <p:cNvSpPr txBox="1">
            <a:spLocks noChangeArrowheads="1"/>
          </p:cNvSpPr>
          <p:nvPr/>
        </p:nvSpPr>
        <p:spPr bwMode="auto">
          <a:xfrm>
            <a:off x="1676401" y="3548064"/>
            <a:ext cx="45434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>
                <a:solidFill>
                  <a:srgbClr val="00B050"/>
                </a:solidFill>
                <a:ea typeface="ＭＳ Ｐゴシック" pitchFamily="28" charset="-128"/>
              </a:rPr>
              <a:t>Stack moves (shows only the successful path):</a:t>
            </a:r>
          </a:p>
        </p:txBody>
      </p:sp>
      <p:grpSp>
        <p:nvGrpSpPr>
          <p:cNvPr id="3" name="Group 143"/>
          <p:cNvGrpSpPr>
            <a:grpSpLocks/>
          </p:cNvGrpSpPr>
          <p:nvPr/>
        </p:nvGrpSpPr>
        <p:grpSpPr bwMode="auto">
          <a:xfrm>
            <a:off x="2498725" y="4267200"/>
            <a:ext cx="565150" cy="1143000"/>
            <a:chOff x="1919336" y="4038600"/>
            <a:chExt cx="565644" cy="1143000"/>
          </a:xfrm>
        </p:grpSpPr>
        <p:cxnSp>
          <p:nvCxnSpPr>
            <p:cNvPr id="29818" name="Straight Connector 17"/>
            <p:cNvCxnSpPr>
              <a:cxnSpLocks noChangeShapeType="1"/>
            </p:cNvCxnSpPr>
            <p:nvPr/>
          </p:nvCxnSpPr>
          <p:spPr bwMode="auto">
            <a:xfrm rot="5400000">
              <a:off x="15764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9" name="Straight Connector 18"/>
            <p:cNvCxnSpPr>
              <a:cxnSpLocks noChangeShapeType="1"/>
            </p:cNvCxnSpPr>
            <p:nvPr/>
          </p:nvCxnSpPr>
          <p:spPr bwMode="auto">
            <a:xfrm>
              <a:off x="21479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0" name="Straight Connector 19"/>
            <p:cNvCxnSpPr>
              <a:cxnSpLocks noChangeShapeType="1"/>
            </p:cNvCxnSpPr>
            <p:nvPr/>
          </p:nvCxnSpPr>
          <p:spPr bwMode="auto">
            <a:xfrm rot="5400000" flipH="1" flipV="1">
              <a:off x="18812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1" name="Straight Connector 20"/>
            <p:cNvCxnSpPr>
              <a:cxnSpLocks noChangeShapeType="1"/>
            </p:cNvCxnSpPr>
            <p:nvPr/>
          </p:nvCxnSpPr>
          <p:spPr bwMode="auto">
            <a:xfrm>
              <a:off x="21479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22" name="TextBox 21"/>
            <p:cNvSpPr txBox="1">
              <a:spLocks noChangeArrowheads="1"/>
            </p:cNvSpPr>
            <p:nvPr/>
          </p:nvSpPr>
          <p:spPr bwMode="auto">
            <a:xfrm>
              <a:off x="2147936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FF0000"/>
                  </a:solidFill>
                  <a:ea typeface="ＭＳ Ｐゴシック" pitchFamily="28" charset="-128"/>
                </a:rPr>
                <a:t>S</a:t>
              </a:r>
            </a:p>
          </p:txBody>
        </p:sp>
        <p:cxnSp>
          <p:nvCxnSpPr>
            <p:cNvPr id="29823" name="Straight Connector 22"/>
            <p:cNvCxnSpPr>
              <a:cxnSpLocks noChangeShapeType="1"/>
            </p:cNvCxnSpPr>
            <p:nvPr/>
          </p:nvCxnSpPr>
          <p:spPr bwMode="auto">
            <a:xfrm>
              <a:off x="2147936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4" name="Straight Arrow Connector 23"/>
            <p:cNvCxnSpPr>
              <a:cxnSpLocks noChangeShapeType="1"/>
            </p:cNvCxnSpPr>
            <p:nvPr/>
          </p:nvCxnSpPr>
          <p:spPr bwMode="auto">
            <a:xfrm flipV="1">
              <a:off x="1919336" y="4724400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825" name="TextBox 25"/>
            <p:cNvSpPr txBox="1">
              <a:spLocks noChangeArrowheads="1"/>
            </p:cNvSpPr>
            <p:nvPr/>
          </p:nvSpPr>
          <p:spPr bwMode="auto">
            <a:xfrm>
              <a:off x="2164058" y="46144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FF0000"/>
                  </a:solidFill>
                  <a:ea typeface="ＭＳ Ｐゴシック" pitchFamily="28" charset="-128"/>
                </a:rPr>
                <a:t>A</a:t>
              </a:r>
            </a:p>
          </p:txBody>
        </p:sp>
        <p:cxnSp>
          <p:nvCxnSpPr>
            <p:cNvPr id="29826" name="Straight Connector 26"/>
            <p:cNvCxnSpPr>
              <a:cxnSpLocks noChangeShapeType="1"/>
            </p:cNvCxnSpPr>
            <p:nvPr/>
          </p:nvCxnSpPr>
          <p:spPr bwMode="auto">
            <a:xfrm>
              <a:off x="21640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144"/>
          <p:cNvGrpSpPr>
            <a:grpSpLocks/>
          </p:cNvGrpSpPr>
          <p:nvPr/>
        </p:nvGrpSpPr>
        <p:grpSpPr bwMode="auto">
          <a:xfrm>
            <a:off x="3200400" y="4267200"/>
            <a:ext cx="565150" cy="1143000"/>
            <a:chOff x="2621258" y="4038600"/>
            <a:chExt cx="565644" cy="1143000"/>
          </a:xfrm>
        </p:grpSpPr>
        <p:cxnSp>
          <p:nvCxnSpPr>
            <p:cNvPr id="29803" name="Straight Connector 27"/>
            <p:cNvCxnSpPr>
              <a:cxnSpLocks noChangeShapeType="1"/>
            </p:cNvCxnSpPr>
            <p:nvPr/>
          </p:nvCxnSpPr>
          <p:spPr bwMode="auto">
            <a:xfrm rot="5400000">
              <a:off x="22783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4" name="Straight Connector 28"/>
            <p:cNvCxnSpPr>
              <a:cxnSpLocks noChangeShapeType="1"/>
            </p:cNvCxnSpPr>
            <p:nvPr/>
          </p:nvCxnSpPr>
          <p:spPr bwMode="auto">
            <a:xfrm>
              <a:off x="2849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5" name="Straight Connector 29"/>
            <p:cNvCxnSpPr>
              <a:cxnSpLocks noChangeShapeType="1"/>
            </p:cNvCxnSpPr>
            <p:nvPr/>
          </p:nvCxnSpPr>
          <p:spPr bwMode="auto">
            <a:xfrm rot="5400000" flipH="1" flipV="1">
              <a:off x="25831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6" name="Straight Connector 30"/>
            <p:cNvCxnSpPr>
              <a:cxnSpLocks noChangeShapeType="1"/>
            </p:cNvCxnSpPr>
            <p:nvPr/>
          </p:nvCxnSpPr>
          <p:spPr bwMode="auto">
            <a:xfrm>
              <a:off x="2849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07" name="TextBox 31"/>
            <p:cNvSpPr txBox="1">
              <a:spLocks noChangeArrowheads="1"/>
            </p:cNvSpPr>
            <p:nvPr/>
          </p:nvSpPr>
          <p:spPr bwMode="auto">
            <a:xfrm>
              <a:off x="28498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ea typeface="ＭＳ Ｐゴシック" pitchFamily="28" charset="-128"/>
                </a:rPr>
                <a:t>S</a:t>
              </a:r>
            </a:p>
          </p:txBody>
        </p:sp>
        <p:cxnSp>
          <p:nvCxnSpPr>
            <p:cNvPr id="29808" name="Straight Connector 32"/>
            <p:cNvCxnSpPr>
              <a:cxnSpLocks noChangeShapeType="1"/>
            </p:cNvCxnSpPr>
            <p:nvPr/>
          </p:nvCxnSpPr>
          <p:spPr bwMode="auto">
            <a:xfrm>
              <a:off x="28498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09" name="TextBox 33"/>
            <p:cNvSpPr txBox="1">
              <a:spLocks noChangeArrowheads="1"/>
            </p:cNvSpPr>
            <p:nvPr/>
          </p:nvSpPr>
          <p:spPr bwMode="auto">
            <a:xfrm>
              <a:off x="2865980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FF0000"/>
                  </a:solidFill>
                  <a:ea typeface="ＭＳ Ｐゴシック" pitchFamily="28" charset="-128"/>
                </a:rPr>
                <a:t>1</a:t>
              </a:r>
            </a:p>
          </p:txBody>
        </p:sp>
        <p:cxnSp>
          <p:nvCxnSpPr>
            <p:cNvPr id="29810" name="Straight Connector 34"/>
            <p:cNvCxnSpPr>
              <a:cxnSpLocks noChangeShapeType="1"/>
            </p:cNvCxnSpPr>
            <p:nvPr/>
          </p:nvCxnSpPr>
          <p:spPr bwMode="auto">
            <a:xfrm>
              <a:off x="2865980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1" name="Straight Connector 36"/>
            <p:cNvCxnSpPr>
              <a:cxnSpLocks noChangeShapeType="1"/>
            </p:cNvCxnSpPr>
            <p:nvPr/>
          </p:nvCxnSpPr>
          <p:spPr bwMode="auto">
            <a:xfrm>
              <a:off x="28498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12" name="TextBox 37"/>
            <p:cNvSpPr txBox="1">
              <a:spLocks noChangeArrowheads="1"/>
            </p:cNvSpPr>
            <p:nvPr/>
          </p:nvSpPr>
          <p:spPr bwMode="auto">
            <a:xfrm>
              <a:off x="2865980" y="43858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FF0000"/>
                  </a:solidFill>
                  <a:ea typeface="ＭＳ Ｐゴシック" pitchFamily="28" charset="-128"/>
                </a:rPr>
                <a:t>A</a:t>
              </a:r>
            </a:p>
          </p:txBody>
        </p:sp>
        <p:cxnSp>
          <p:nvCxnSpPr>
            <p:cNvPr id="29813" name="Straight Connector 38"/>
            <p:cNvCxnSpPr>
              <a:cxnSpLocks noChangeShapeType="1"/>
            </p:cNvCxnSpPr>
            <p:nvPr/>
          </p:nvCxnSpPr>
          <p:spPr bwMode="auto">
            <a:xfrm>
              <a:off x="2865980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4" name="Straight Connector 39"/>
            <p:cNvCxnSpPr>
              <a:cxnSpLocks noChangeShapeType="1"/>
            </p:cNvCxnSpPr>
            <p:nvPr/>
          </p:nvCxnSpPr>
          <p:spPr bwMode="auto">
            <a:xfrm>
              <a:off x="2849858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15" name="TextBox 40"/>
            <p:cNvSpPr txBox="1">
              <a:spLocks noChangeArrowheads="1"/>
            </p:cNvSpPr>
            <p:nvPr/>
          </p:nvSpPr>
          <p:spPr bwMode="auto">
            <a:xfrm>
              <a:off x="2865980" y="41572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FF0000"/>
                  </a:solidFill>
                  <a:ea typeface="ＭＳ Ｐゴシック" pitchFamily="28" charset="-128"/>
                </a:rPr>
                <a:t>0</a:t>
              </a:r>
            </a:p>
          </p:txBody>
        </p:sp>
        <p:cxnSp>
          <p:nvCxnSpPr>
            <p:cNvPr id="29816" name="Straight Connector 41"/>
            <p:cNvCxnSpPr>
              <a:cxnSpLocks noChangeShapeType="1"/>
            </p:cNvCxnSpPr>
            <p:nvPr/>
          </p:nvCxnSpPr>
          <p:spPr bwMode="auto">
            <a:xfrm>
              <a:off x="286598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7" name="Straight Arrow Connector 42"/>
            <p:cNvCxnSpPr>
              <a:cxnSpLocks noChangeShapeType="1"/>
            </p:cNvCxnSpPr>
            <p:nvPr/>
          </p:nvCxnSpPr>
          <p:spPr bwMode="auto">
            <a:xfrm flipV="1">
              <a:off x="2621258" y="4343400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oup 145"/>
          <p:cNvGrpSpPr>
            <a:grpSpLocks/>
          </p:cNvGrpSpPr>
          <p:nvPr/>
        </p:nvGrpSpPr>
        <p:grpSpPr bwMode="auto">
          <a:xfrm>
            <a:off x="3962400" y="4267200"/>
            <a:ext cx="565150" cy="1619250"/>
            <a:chOff x="3383258" y="4038600"/>
            <a:chExt cx="565644" cy="1619310"/>
          </a:xfrm>
        </p:grpSpPr>
        <p:cxnSp>
          <p:nvCxnSpPr>
            <p:cNvPr id="29789" name="Straight Connector 43"/>
            <p:cNvCxnSpPr>
              <a:cxnSpLocks noChangeShapeType="1"/>
            </p:cNvCxnSpPr>
            <p:nvPr/>
          </p:nvCxnSpPr>
          <p:spPr bwMode="auto">
            <a:xfrm rot="5400000">
              <a:off x="30403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0" name="Straight Connector 44"/>
            <p:cNvCxnSpPr>
              <a:cxnSpLocks noChangeShapeType="1"/>
            </p:cNvCxnSpPr>
            <p:nvPr/>
          </p:nvCxnSpPr>
          <p:spPr bwMode="auto">
            <a:xfrm>
              <a:off x="3611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1" name="Straight Connector 45"/>
            <p:cNvCxnSpPr>
              <a:cxnSpLocks noChangeShapeType="1"/>
            </p:cNvCxnSpPr>
            <p:nvPr/>
          </p:nvCxnSpPr>
          <p:spPr bwMode="auto">
            <a:xfrm rot="5400000" flipH="1" flipV="1">
              <a:off x="33451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2" name="Straight Connector 46"/>
            <p:cNvCxnSpPr>
              <a:cxnSpLocks noChangeShapeType="1"/>
            </p:cNvCxnSpPr>
            <p:nvPr/>
          </p:nvCxnSpPr>
          <p:spPr bwMode="auto">
            <a:xfrm>
              <a:off x="3611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93" name="TextBox 47"/>
            <p:cNvSpPr txBox="1">
              <a:spLocks noChangeArrowheads="1"/>
            </p:cNvSpPr>
            <p:nvPr/>
          </p:nvSpPr>
          <p:spPr bwMode="auto">
            <a:xfrm>
              <a:off x="36118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ea typeface="ＭＳ Ｐゴシック" pitchFamily="28" charset="-128"/>
                </a:rPr>
                <a:t>S</a:t>
              </a:r>
            </a:p>
          </p:txBody>
        </p:sp>
        <p:cxnSp>
          <p:nvCxnSpPr>
            <p:cNvPr id="29794" name="Straight Connector 48"/>
            <p:cNvCxnSpPr>
              <a:cxnSpLocks noChangeShapeType="1"/>
            </p:cNvCxnSpPr>
            <p:nvPr/>
          </p:nvCxnSpPr>
          <p:spPr bwMode="auto">
            <a:xfrm>
              <a:off x="36118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95" name="TextBox 49"/>
            <p:cNvSpPr txBox="1">
              <a:spLocks noChangeArrowheads="1"/>
            </p:cNvSpPr>
            <p:nvPr/>
          </p:nvSpPr>
          <p:spPr bwMode="auto">
            <a:xfrm>
              <a:off x="3627980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ea typeface="ＭＳ Ｐゴシック" pitchFamily="28" charset="-128"/>
                </a:rPr>
                <a:t>1</a:t>
              </a:r>
            </a:p>
          </p:txBody>
        </p:sp>
        <p:cxnSp>
          <p:nvCxnSpPr>
            <p:cNvPr id="29796" name="Straight Connector 50"/>
            <p:cNvCxnSpPr>
              <a:cxnSpLocks noChangeShapeType="1"/>
            </p:cNvCxnSpPr>
            <p:nvPr/>
          </p:nvCxnSpPr>
          <p:spPr bwMode="auto">
            <a:xfrm>
              <a:off x="3627980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7" name="Straight Connector 51"/>
            <p:cNvCxnSpPr>
              <a:cxnSpLocks noChangeShapeType="1"/>
            </p:cNvCxnSpPr>
            <p:nvPr/>
          </p:nvCxnSpPr>
          <p:spPr bwMode="auto">
            <a:xfrm>
              <a:off x="36118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98" name="TextBox 52"/>
            <p:cNvSpPr txBox="1">
              <a:spLocks noChangeArrowheads="1"/>
            </p:cNvSpPr>
            <p:nvPr/>
          </p:nvSpPr>
          <p:spPr bwMode="auto">
            <a:xfrm>
              <a:off x="3627980" y="43858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ea typeface="ＭＳ Ｐゴシック" pitchFamily="28" charset="-128"/>
                </a:rPr>
                <a:t>A</a:t>
              </a:r>
            </a:p>
          </p:txBody>
        </p:sp>
        <p:cxnSp>
          <p:nvCxnSpPr>
            <p:cNvPr id="29799" name="Straight Connector 53"/>
            <p:cNvCxnSpPr>
              <a:cxnSpLocks noChangeShapeType="1"/>
            </p:cNvCxnSpPr>
            <p:nvPr/>
          </p:nvCxnSpPr>
          <p:spPr bwMode="auto">
            <a:xfrm>
              <a:off x="3627980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0" name="Straight Connector 54"/>
            <p:cNvCxnSpPr>
              <a:cxnSpLocks noChangeShapeType="1"/>
            </p:cNvCxnSpPr>
            <p:nvPr/>
          </p:nvCxnSpPr>
          <p:spPr bwMode="auto">
            <a:xfrm>
              <a:off x="3611858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1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3383258" y="45551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802" name="TextBox 58"/>
            <p:cNvSpPr txBox="1">
              <a:spLocks noChangeArrowheads="1"/>
            </p:cNvSpPr>
            <p:nvPr/>
          </p:nvSpPr>
          <p:spPr bwMode="auto">
            <a:xfrm>
              <a:off x="3611858" y="52578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ea typeface="ＭＳ Ｐゴシック" pitchFamily="28" charset="-128"/>
                </a:rPr>
                <a:t>0</a:t>
              </a:r>
            </a:p>
          </p:txBody>
        </p:sp>
      </p:grpSp>
      <p:grpSp>
        <p:nvGrpSpPr>
          <p:cNvPr id="7" name="Group 146"/>
          <p:cNvGrpSpPr>
            <a:grpSpLocks/>
          </p:cNvGrpSpPr>
          <p:nvPr/>
        </p:nvGrpSpPr>
        <p:grpSpPr bwMode="auto">
          <a:xfrm>
            <a:off x="4692651" y="4267200"/>
            <a:ext cx="549275" cy="1143000"/>
            <a:chOff x="4113014" y="4038600"/>
            <a:chExt cx="549522" cy="1143000"/>
          </a:xfrm>
        </p:grpSpPr>
        <p:cxnSp>
          <p:nvCxnSpPr>
            <p:cNvPr id="29770" name="Straight Connector 59"/>
            <p:cNvCxnSpPr>
              <a:cxnSpLocks noChangeShapeType="1"/>
            </p:cNvCxnSpPr>
            <p:nvPr/>
          </p:nvCxnSpPr>
          <p:spPr bwMode="auto">
            <a:xfrm rot="5400000">
              <a:off x="37701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1" name="Straight Connector 60"/>
            <p:cNvCxnSpPr>
              <a:cxnSpLocks noChangeShapeType="1"/>
            </p:cNvCxnSpPr>
            <p:nvPr/>
          </p:nvCxnSpPr>
          <p:spPr bwMode="auto">
            <a:xfrm>
              <a:off x="43416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2" name="Straight Connector 61"/>
            <p:cNvCxnSpPr>
              <a:cxnSpLocks noChangeShapeType="1"/>
            </p:cNvCxnSpPr>
            <p:nvPr/>
          </p:nvCxnSpPr>
          <p:spPr bwMode="auto">
            <a:xfrm rot="5400000" flipH="1" flipV="1">
              <a:off x="40749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3" name="Straight Connector 62"/>
            <p:cNvCxnSpPr>
              <a:cxnSpLocks noChangeShapeType="1"/>
            </p:cNvCxnSpPr>
            <p:nvPr/>
          </p:nvCxnSpPr>
          <p:spPr bwMode="auto">
            <a:xfrm>
              <a:off x="43416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74" name="TextBox 63"/>
            <p:cNvSpPr txBox="1">
              <a:spLocks noChangeArrowheads="1"/>
            </p:cNvSpPr>
            <p:nvPr/>
          </p:nvSpPr>
          <p:spPr bwMode="auto">
            <a:xfrm>
              <a:off x="4341614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ea typeface="ＭＳ Ｐゴシック" pitchFamily="28" charset="-128"/>
                </a:rPr>
                <a:t>S</a:t>
              </a:r>
            </a:p>
          </p:txBody>
        </p:sp>
        <p:cxnSp>
          <p:nvCxnSpPr>
            <p:cNvPr id="29775" name="Straight Connector 64"/>
            <p:cNvCxnSpPr>
              <a:cxnSpLocks noChangeShapeType="1"/>
            </p:cNvCxnSpPr>
            <p:nvPr/>
          </p:nvCxnSpPr>
          <p:spPr bwMode="auto">
            <a:xfrm>
              <a:off x="4341614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76" name="TextBox 65"/>
            <p:cNvSpPr txBox="1">
              <a:spLocks noChangeArrowheads="1"/>
            </p:cNvSpPr>
            <p:nvPr/>
          </p:nvSpPr>
          <p:spPr bwMode="auto">
            <a:xfrm>
              <a:off x="4357736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ea typeface="ＭＳ Ｐゴシック" pitchFamily="28" charset="-128"/>
                </a:rPr>
                <a:t>1</a:t>
              </a:r>
            </a:p>
          </p:txBody>
        </p:sp>
        <p:cxnSp>
          <p:nvCxnSpPr>
            <p:cNvPr id="29777" name="Straight Connector 66"/>
            <p:cNvCxnSpPr>
              <a:cxnSpLocks noChangeShapeType="1"/>
            </p:cNvCxnSpPr>
            <p:nvPr/>
          </p:nvCxnSpPr>
          <p:spPr bwMode="auto">
            <a:xfrm>
              <a:off x="4357736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8" name="Straight Connector 67"/>
            <p:cNvCxnSpPr>
              <a:cxnSpLocks noChangeShapeType="1"/>
            </p:cNvCxnSpPr>
            <p:nvPr/>
          </p:nvCxnSpPr>
          <p:spPr bwMode="auto">
            <a:xfrm>
              <a:off x="4341614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79" name="TextBox 68"/>
            <p:cNvSpPr txBox="1">
              <a:spLocks noChangeArrowheads="1"/>
            </p:cNvSpPr>
            <p:nvPr/>
          </p:nvSpPr>
          <p:spPr bwMode="auto">
            <a:xfrm>
              <a:off x="4357736" y="43858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FF0000"/>
                  </a:solidFill>
                  <a:ea typeface="ＭＳ Ｐゴシック" pitchFamily="28" charset="-128"/>
                </a:rPr>
                <a:t>1</a:t>
              </a:r>
            </a:p>
          </p:txBody>
        </p:sp>
        <p:cxnSp>
          <p:nvCxnSpPr>
            <p:cNvPr id="29780" name="Straight Connector 69"/>
            <p:cNvCxnSpPr>
              <a:cxnSpLocks noChangeShapeType="1"/>
            </p:cNvCxnSpPr>
            <p:nvPr/>
          </p:nvCxnSpPr>
          <p:spPr bwMode="auto">
            <a:xfrm>
              <a:off x="43577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1" name="Straight Connector 70"/>
            <p:cNvCxnSpPr>
              <a:cxnSpLocks noChangeShapeType="1"/>
            </p:cNvCxnSpPr>
            <p:nvPr/>
          </p:nvCxnSpPr>
          <p:spPr bwMode="auto">
            <a:xfrm>
              <a:off x="43416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2" name="Straight Arrow Connector 71"/>
            <p:cNvCxnSpPr>
              <a:cxnSpLocks noChangeShapeType="1"/>
            </p:cNvCxnSpPr>
            <p:nvPr/>
          </p:nvCxnSpPr>
          <p:spPr bwMode="auto">
            <a:xfrm flipV="1">
              <a:off x="4113014" y="43265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83" name="Straight Connector 73"/>
            <p:cNvCxnSpPr>
              <a:cxnSpLocks noChangeShapeType="1"/>
            </p:cNvCxnSpPr>
            <p:nvPr/>
          </p:nvCxnSpPr>
          <p:spPr bwMode="auto">
            <a:xfrm>
              <a:off x="43577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4" name="Straight Connector 74"/>
            <p:cNvCxnSpPr>
              <a:cxnSpLocks noChangeShapeType="1"/>
            </p:cNvCxnSpPr>
            <p:nvPr/>
          </p:nvCxnSpPr>
          <p:spPr bwMode="auto">
            <a:xfrm>
              <a:off x="43416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85" name="TextBox 75"/>
            <p:cNvSpPr txBox="1">
              <a:spLocks noChangeArrowheads="1"/>
            </p:cNvSpPr>
            <p:nvPr/>
          </p:nvSpPr>
          <p:spPr bwMode="auto">
            <a:xfrm>
              <a:off x="4357736" y="41572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FF0000"/>
                  </a:solidFill>
                  <a:ea typeface="ＭＳ Ｐゴシック" pitchFamily="28" charset="-128"/>
                </a:rPr>
                <a:t>0</a:t>
              </a:r>
            </a:p>
          </p:txBody>
        </p:sp>
        <p:cxnSp>
          <p:nvCxnSpPr>
            <p:cNvPr id="29786" name="Straight Connector 76"/>
            <p:cNvCxnSpPr>
              <a:cxnSpLocks noChangeShapeType="1"/>
            </p:cNvCxnSpPr>
            <p:nvPr/>
          </p:nvCxnSpPr>
          <p:spPr bwMode="auto">
            <a:xfrm>
              <a:off x="4357736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7" name="Straight Connector 77"/>
            <p:cNvCxnSpPr>
              <a:cxnSpLocks noChangeShapeType="1"/>
            </p:cNvCxnSpPr>
            <p:nvPr/>
          </p:nvCxnSpPr>
          <p:spPr bwMode="auto">
            <a:xfrm>
              <a:off x="4341614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8" name="Straight Connector 78"/>
            <p:cNvCxnSpPr>
              <a:cxnSpLocks noChangeShapeType="1"/>
            </p:cNvCxnSpPr>
            <p:nvPr/>
          </p:nvCxnSpPr>
          <p:spPr bwMode="auto">
            <a:xfrm>
              <a:off x="431378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8" name="Group 147"/>
          <p:cNvGrpSpPr>
            <a:grpSpLocks/>
          </p:cNvGrpSpPr>
          <p:nvPr/>
        </p:nvGrpSpPr>
        <p:grpSpPr bwMode="auto">
          <a:xfrm>
            <a:off x="5378450" y="4267200"/>
            <a:ext cx="565150" cy="1600200"/>
            <a:chOff x="4798814" y="4038600"/>
            <a:chExt cx="565644" cy="1600200"/>
          </a:xfrm>
        </p:grpSpPr>
        <p:cxnSp>
          <p:nvCxnSpPr>
            <p:cNvPr id="29754" name="Straight Connector 83"/>
            <p:cNvCxnSpPr>
              <a:cxnSpLocks noChangeShapeType="1"/>
            </p:cNvCxnSpPr>
            <p:nvPr/>
          </p:nvCxnSpPr>
          <p:spPr bwMode="auto">
            <a:xfrm rot="5400000">
              <a:off x="44559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5" name="Straight Connector 84"/>
            <p:cNvCxnSpPr>
              <a:cxnSpLocks noChangeShapeType="1"/>
            </p:cNvCxnSpPr>
            <p:nvPr/>
          </p:nvCxnSpPr>
          <p:spPr bwMode="auto">
            <a:xfrm>
              <a:off x="50274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6" name="Straight Connector 85"/>
            <p:cNvCxnSpPr>
              <a:cxnSpLocks noChangeShapeType="1"/>
            </p:cNvCxnSpPr>
            <p:nvPr/>
          </p:nvCxnSpPr>
          <p:spPr bwMode="auto">
            <a:xfrm rot="5400000" flipH="1" flipV="1">
              <a:off x="47607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7" name="Straight Connector 86"/>
            <p:cNvCxnSpPr>
              <a:cxnSpLocks noChangeShapeType="1"/>
            </p:cNvCxnSpPr>
            <p:nvPr/>
          </p:nvCxnSpPr>
          <p:spPr bwMode="auto">
            <a:xfrm>
              <a:off x="50274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58" name="TextBox 87"/>
            <p:cNvSpPr txBox="1">
              <a:spLocks noChangeArrowheads="1"/>
            </p:cNvSpPr>
            <p:nvPr/>
          </p:nvSpPr>
          <p:spPr bwMode="auto">
            <a:xfrm>
              <a:off x="5027414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ea typeface="ＭＳ Ｐゴシック" pitchFamily="28" charset="-128"/>
                </a:rPr>
                <a:t>S</a:t>
              </a:r>
            </a:p>
          </p:txBody>
        </p:sp>
        <p:cxnSp>
          <p:nvCxnSpPr>
            <p:cNvPr id="29759" name="Straight Connector 88"/>
            <p:cNvCxnSpPr>
              <a:cxnSpLocks noChangeShapeType="1"/>
            </p:cNvCxnSpPr>
            <p:nvPr/>
          </p:nvCxnSpPr>
          <p:spPr bwMode="auto">
            <a:xfrm>
              <a:off x="5027414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60" name="TextBox 89"/>
            <p:cNvSpPr txBox="1">
              <a:spLocks noChangeArrowheads="1"/>
            </p:cNvSpPr>
            <p:nvPr/>
          </p:nvSpPr>
          <p:spPr bwMode="auto">
            <a:xfrm>
              <a:off x="5043536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ea typeface="ＭＳ Ｐゴシック" pitchFamily="28" charset="-128"/>
                </a:rPr>
                <a:t>1</a:t>
              </a:r>
            </a:p>
          </p:txBody>
        </p:sp>
        <p:cxnSp>
          <p:nvCxnSpPr>
            <p:cNvPr id="29761" name="Straight Connector 90"/>
            <p:cNvCxnSpPr>
              <a:cxnSpLocks noChangeShapeType="1"/>
            </p:cNvCxnSpPr>
            <p:nvPr/>
          </p:nvCxnSpPr>
          <p:spPr bwMode="auto">
            <a:xfrm>
              <a:off x="5043536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2" name="Straight Connector 91"/>
            <p:cNvCxnSpPr>
              <a:cxnSpLocks noChangeShapeType="1"/>
            </p:cNvCxnSpPr>
            <p:nvPr/>
          </p:nvCxnSpPr>
          <p:spPr bwMode="auto">
            <a:xfrm>
              <a:off x="5027414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63" name="TextBox 92"/>
            <p:cNvSpPr txBox="1">
              <a:spLocks noChangeArrowheads="1"/>
            </p:cNvSpPr>
            <p:nvPr/>
          </p:nvSpPr>
          <p:spPr bwMode="auto">
            <a:xfrm>
              <a:off x="5043536" y="43858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ea typeface="ＭＳ Ｐゴシック" pitchFamily="28" charset="-128"/>
                </a:rPr>
                <a:t>1</a:t>
              </a:r>
            </a:p>
          </p:txBody>
        </p:sp>
        <p:cxnSp>
          <p:nvCxnSpPr>
            <p:cNvPr id="29764" name="Straight Connector 93"/>
            <p:cNvCxnSpPr>
              <a:cxnSpLocks noChangeShapeType="1"/>
            </p:cNvCxnSpPr>
            <p:nvPr/>
          </p:nvCxnSpPr>
          <p:spPr bwMode="auto">
            <a:xfrm>
              <a:off x="50435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5" name="Straight Connector 94"/>
            <p:cNvCxnSpPr>
              <a:cxnSpLocks noChangeShapeType="1"/>
            </p:cNvCxnSpPr>
            <p:nvPr/>
          </p:nvCxnSpPr>
          <p:spPr bwMode="auto">
            <a:xfrm>
              <a:off x="50274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6" name="Straight Arrow Connector 95"/>
            <p:cNvCxnSpPr>
              <a:cxnSpLocks noChangeShapeType="1"/>
            </p:cNvCxnSpPr>
            <p:nvPr/>
          </p:nvCxnSpPr>
          <p:spPr bwMode="auto">
            <a:xfrm flipV="1">
              <a:off x="4798814" y="45551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67" name="Straight Connector 96"/>
            <p:cNvCxnSpPr>
              <a:cxnSpLocks noChangeShapeType="1"/>
            </p:cNvCxnSpPr>
            <p:nvPr/>
          </p:nvCxnSpPr>
          <p:spPr bwMode="auto">
            <a:xfrm>
              <a:off x="50435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8" name="Straight Connector 97"/>
            <p:cNvCxnSpPr>
              <a:cxnSpLocks noChangeShapeType="1"/>
            </p:cNvCxnSpPr>
            <p:nvPr/>
          </p:nvCxnSpPr>
          <p:spPr bwMode="auto">
            <a:xfrm>
              <a:off x="50274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69" name="TextBox 106"/>
            <p:cNvSpPr txBox="1">
              <a:spLocks noChangeArrowheads="1"/>
            </p:cNvSpPr>
            <p:nvPr/>
          </p:nvSpPr>
          <p:spPr bwMode="auto">
            <a:xfrm>
              <a:off x="5037124" y="523869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ea typeface="ＭＳ Ｐゴシック" pitchFamily="28" charset="-128"/>
                </a:rPr>
                <a:t>0</a:t>
              </a:r>
            </a:p>
          </p:txBody>
        </p:sp>
      </p:grpSp>
      <p:grpSp>
        <p:nvGrpSpPr>
          <p:cNvPr id="9" name="Group 148"/>
          <p:cNvGrpSpPr>
            <a:grpSpLocks/>
          </p:cNvGrpSpPr>
          <p:nvPr/>
        </p:nvGrpSpPr>
        <p:grpSpPr bwMode="auto">
          <a:xfrm>
            <a:off x="6080125" y="4267200"/>
            <a:ext cx="571500" cy="1600200"/>
            <a:chOff x="5500736" y="4038600"/>
            <a:chExt cx="572056" cy="1600200"/>
          </a:xfrm>
        </p:grpSpPr>
        <p:cxnSp>
          <p:nvCxnSpPr>
            <p:cNvPr id="29743" name="Straight Connector 107"/>
            <p:cNvCxnSpPr>
              <a:cxnSpLocks noChangeShapeType="1"/>
            </p:cNvCxnSpPr>
            <p:nvPr/>
          </p:nvCxnSpPr>
          <p:spPr bwMode="auto">
            <a:xfrm rot="5400000">
              <a:off x="51578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4" name="Straight Connector 108"/>
            <p:cNvCxnSpPr>
              <a:cxnSpLocks noChangeShapeType="1"/>
            </p:cNvCxnSpPr>
            <p:nvPr/>
          </p:nvCxnSpPr>
          <p:spPr bwMode="auto">
            <a:xfrm>
              <a:off x="57293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5" name="Straight Connector 109"/>
            <p:cNvCxnSpPr>
              <a:cxnSpLocks noChangeShapeType="1"/>
            </p:cNvCxnSpPr>
            <p:nvPr/>
          </p:nvCxnSpPr>
          <p:spPr bwMode="auto">
            <a:xfrm rot="5400000" flipH="1" flipV="1">
              <a:off x="54626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6" name="Straight Connector 110"/>
            <p:cNvCxnSpPr>
              <a:cxnSpLocks noChangeShapeType="1"/>
            </p:cNvCxnSpPr>
            <p:nvPr/>
          </p:nvCxnSpPr>
          <p:spPr bwMode="auto">
            <a:xfrm>
              <a:off x="57293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47" name="TextBox 111"/>
            <p:cNvSpPr txBox="1">
              <a:spLocks noChangeArrowheads="1"/>
            </p:cNvSpPr>
            <p:nvPr/>
          </p:nvSpPr>
          <p:spPr bwMode="auto">
            <a:xfrm>
              <a:off x="5729336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ea typeface="ＭＳ Ｐゴシック" pitchFamily="28" charset="-128"/>
                </a:rPr>
                <a:t>S</a:t>
              </a:r>
            </a:p>
          </p:txBody>
        </p:sp>
        <p:cxnSp>
          <p:nvCxnSpPr>
            <p:cNvPr id="29748" name="Straight Connector 112"/>
            <p:cNvCxnSpPr>
              <a:cxnSpLocks noChangeShapeType="1"/>
            </p:cNvCxnSpPr>
            <p:nvPr/>
          </p:nvCxnSpPr>
          <p:spPr bwMode="auto">
            <a:xfrm>
              <a:off x="5729336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49" name="TextBox 113"/>
            <p:cNvSpPr txBox="1">
              <a:spLocks noChangeArrowheads="1"/>
            </p:cNvSpPr>
            <p:nvPr/>
          </p:nvSpPr>
          <p:spPr bwMode="auto">
            <a:xfrm>
              <a:off x="5745458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ea typeface="ＭＳ Ｐゴシック" pitchFamily="28" charset="-128"/>
                </a:rPr>
                <a:t>1</a:t>
              </a:r>
            </a:p>
          </p:txBody>
        </p:sp>
        <p:cxnSp>
          <p:nvCxnSpPr>
            <p:cNvPr id="29750" name="Straight Connector 114"/>
            <p:cNvCxnSpPr>
              <a:cxnSpLocks noChangeShapeType="1"/>
            </p:cNvCxnSpPr>
            <p:nvPr/>
          </p:nvCxnSpPr>
          <p:spPr bwMode="auto">
            <a:xfrm>
              <a:off x="57454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1" name="Straight Connector 115"/>
            <p:cNvCxnSpPr>
              <a:cxnSpLocks noChangeShapeType="1"/>
            </p:cNvCxnSpPr>
            <p:nvPr/>
          </p:nvCxnSpPr>
          <p:spPr bwMode="auto">
            <a:xfrm>
              <a:off x="5729336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2" name="Straight Arrow Connector 119"/>
            <p:cNvCxnSpPr>
              <a:cxnSpLocks noChangeShapeType="1"/>
            </p:cNvCxnSpPr>
            <p:nvPr/>
          </p:nvCxnSpPr>
          <p:spPr bwMode="auto">
            <a:xfrm flipV="1">
              <a:off x="5500736" y="47837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53" name="TextBox 122"/>
            <p:cNvSpPr txBox="1">
              <a:spLocks noChangeArrowheads="1"/>
            </p:cNvSpPr>
            <p:nvPr/>
          </p:nvSpPr>
          <p:spPr bwMode="auto">
            <a:xfrm>
              <a:off x="5745458" y="523869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ea typeface="ＭＳ Ｐゴシック" pitchFamily="28" charset="-128"/>
                </a:rPr>
                <a:t>1</a:t>
              </a:r>
            </a:p>
          </p:txBody>
        </p:sp>
      </p:grpSp>
      <p:grpSp>
        <p:nvGrpSpPr>
          <p:cNvPr id="10" name="Group 149"/>
          <p:cNvGrpSpPr>
            <a:grpSpLocks/>
          </p:cNvGrpSpPr>
          <p:nvPr/>
        </p:nvGrpSpPr>
        <p:grpSpPr bwMode="auto">
          <a:xfrm>
            <a:off x="6858000" y="4267200"/>
            <a:ext cx="573088" cy="1600200"/>
            <a:chOff x="6278858" y="4038600"/>
            <a:chExt cx="572056" cy="1600200"/>
          </a:xfrm>
        </p:grpSpPr>
        <p:cxnSp>
          <p:nvCxnSpPr>
            <p:cNvPr id="29735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59359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6" name="Straight Connector 124"/>
            <p:cNvCxnSpPr>
              <a:cxnSpLocks noChangeShapeType="1"/>
            </p:cNvCxnSpPr>
            <p:nvPr/>
          </p:nvCxnSpPr>
          <p:spPr bwMode="auto">
            <a:xfrm>
              <a:off x="65074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7" name="Straight Connector 125"/>
            <p:cNvCxnSpPr>
              <a:cxnSpLocks noChangeShapeType="1"/>
            </p:cNvCxnSpPr>
            <p:nvPr/>
          </p:nvCxnSpPr>
          <p:spPr bwMode="auto">
            <a:xfrm rot="5400000" flipH="1" flipV="1">
              <a:off x="62407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8" name="Straight Connector 126"/>
            <p:cNvCxnSpPr>
              <a:cxnSpLocks noChangeShapeType="1"/>
            </p:cNvCxnSpPr>
            <p:nvPr/>
          </p:nvCxnSpPr>
          <p:spPr bwMode="auto">
            <a:xfrm>
              <a:off x="65074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39" name="TextBox 127"/>
            <p:cNvSpPr txBox="1">
              <a:spLocks noChangeArrowheads="1"/>
            </p:cNvSpPr>
            <p:nvPr/>
          </p:nvSpPr>
          <p:spPr bwMode="auto">
            <a:xfrm>
              <a:off x="65074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ea typeface="ＭＳ Ｐゴシック" pitchFamily="28" charset="-128"/>
                </a:rPr>
                <a:t>S</a:t>
              </a:r>
            </a:p>
          </p:txBody>
        </p:sp>
        <p:cxnSp>
          <p:nvCxnSpPr>
            <p:cNvPr id="29740" name="Straight Connector 128"/>
            <p:cNvCxnSpPr>
              <a:cxnSpLocks noChangeShapeType="1"/>
            </p:cNvCxnSpPr>
            <p:nvPr/>
          </p:nvCxnSpPr>
          <p:spPr bwMode="auto">
            <a:xfrm>
              <a:off x="65074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1" name="Straight Arrow Connector 132"/>
            <p:cNvCxnSpPr>
              <a:cxnSpLocks noChangeShapeType="1"/>
            </p:cNvCxnSpPr>
            <p:nvPr/>
          </p:nvCxnSpPr>
          <p:spPr bwMode="auto">
            <a:xfrm flipV="1">
              <a:off x="6278858" y="50123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42" name="TextBox 133"/>
            <p:cNvSpPr txBox="1">
              <a:spLocks noChangeArrowheads="1"/>
            </p:cNvSpPr>
            <p:nvPr/>
          </p:nvSpPr>
          <p:spPr bwMode="auto">
            <a:xfrm>
              <a:off x="6523580" y="523869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ea typeface="ＭＳ Ｐゴシック" pitchFamily="28" charset="-128"/>
                </a:rPr>
                <a:t>1</a:t>
              </a:r>
            </a:p>
          </p:txBody>
        </p:sp>
      </p:grpSp>
      <p:grpSp>
        <p:nvGrpSpPr>
          <p:cNvPr id="11" name="Group 150"/>
          <p:cNvGrpSpPr>
            <a:grpSpLocks/>
          </p:cNvGrpSpPr>
          <p:nvPr/>
        </p:nvGrpSpPr>
        <p:grpSpPr bwMode="auto">
          <a:xfrm>
            <a:off x="7620000" y="4267200"/>
            <a:ext cx="579438" cy="1600200"/>
            <a:chOff x="7040858" y="4038600"/>
            <a:chExt cx="579142" cy="1600200"/>
          </a:xfrm>
        </p:grpSpPr>
        <p:cxnSp>
          <p:nvCxnSpPr>
            <p:cNvPr id="29729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6735502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0" name="Straight Connector 135"/>
            <p:cNvCxnSpPr>
              <a:cxnSpLocks noChangeShapeType="1"/>
            </p:cNvCxnSpPr>
            <p:nvPr/>
          </p:nvCxnSpPr>
          <p:spPr bwMode="auto">
            <a:xfrm>
              <a:off x="7307002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1" name="Straight Connector 136"/>
            <p:cNvCxnSpPr>
              <a:cxnSpLocks noChangeShapeType="1"/>
            </p:cNvCxnSpPr>
            <p:nvPr/>
          </p:nvCxnSpPr>
          <p:spPr bwMode="auto">
            <a:xfrm rot="5400000" flipH="1" flipV="1">
              <a:off x="7040302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2" name="Straight Connector 137"/>
            <p:cNvCxnSpPr>
              <a:cxnSpLocks noChangeShapeType="1"/>
            </p:cNvCxnSpPr>
            <p:nvPr/>
          </p:nvCxnSpPr>
          <p:spPr bwMode="auto">
            <a:xfrm>
              <a:off x="7307002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3" name="Straight Arrow Connector 140"/>
            <p:cNvCxnSpPr>
              <a:cxnSpLocks noChangeShapeType="1"/>
            </p:cNvCxnSpPr>
            <p:nvPr/>
          </p:nvCxnSpPr>
          <p:spPr bwMode="auto">
            <a:xfrm flipV="1">
              <a:off x="7040858" y="51647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34" name="TextBox 141"/>
            <p:cNvSpPr txBox="1">
              <a:spLocks noChangeArrowheads="1"/>
            </p:cNvSpPr>
            <p:nvPr/>
          </p:nvSpPr>
          <p:spPr bwMode="auto">
            <a:xfrm>
              <a:off x="7323124" y="5238690"/>
              <a:ext cx="2968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ea typeface="ＭＳ Ｐゴシック" pitchFamily="28" charset="-128"/>
                  <a:sym typeface="Symbol" pitchFamily="28" charset="2"/>
                </a:rPr>
                <a:t></a:t>
              </a:r>
              <a:endParaRPr lang="en-US" sz="2000">
                <a:solidFill>
                  <a:srgbClr val="000000"/>
                </a:solidFill>
                <a:ea typeface="ＭＳ Ｐゴシック" pitchFamily="28" charset="-128"/>
              </a:endParaRPr>
            </a:p>
          </p:txBody>
        </p:sp>
      </p:grpSp>
      <p:sp>
        <p:nvSpPr>
          <p:cNvPr id="152" name="TextBox 151"/>
          <p:cNvSpPr txBox="1">
            <a:spLocks noChangeArrowheads="1"/>
          </p:cNvSpPr>
          <p:nvPr/>
        </p:nvSpPr>
        <p:spPr bwMode="auto">
          <a:xfrm>
            <a:off x="8610600" y="4876801"/>
            <a:ext cx="1620838" cy="708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Accept by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 empty stack</a:t>
            </a:r>
          </a:p>
        </p:txBody>
      </p:sp>
      <p:sp>
        <p:nvSpPr>
          <p:cNvPr id="29712" name="Oval 6"/>
          <p:cNvSpPr>
            <a:spLocks noChangeArrowheads="1"/>
          </p:cNvSpPr>
          <p:nvPr/>
        </p:nvSpPr>
        <p:spPr bwMode="auto">
          <a:xfrm>
            <a:off x="7597775" y="3505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ea typeface="ＭＳ Ｐゴシック" pitchFamily="28" charset="-128"/>
              </a:rPr>
              <a:t>q</a:t>
            </a:r>
          </a:p>
        </p:txBody>
      </p:sp>
      <p:sp>
        <p:nvSpPr>
          <p:cNvPr id="29713" name="Line 8"/>
          <p:cNvSpPr>
            <a:spLocks noChangeShapeType="1"/>
          </p:cNvSpPr>
          <p:nvPr/>
        </p:nvSpPr>
        <p:spPr bwMode="auto">
          <a:xfrm>
            <a:off x="7064375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a typeface="ＭＳ Ｐゴシック" pitchFamily="28" charset="-128"/>
            </a:endParaRPr>
          </a:p>
        </p:txBody>
      </p:sp>
      <p:sp>
        <p:nvSpPr>
          <p:cNvPr id="29714" name="Freeform 9"/>
          <p:cNvSpPr>
            <a:spLocks/>
          </p:cNvSpPr>
          <p:nvPr/>
        </p:nvSpPr>
        <p:spPr bwMode="auto">
          <a:xfrm>
            <a:off x="7419975" y="3124200"/>
            <a:ext cx="673100" cy="457200"/>
          </a:xfrm>
          <a:custGeom>
            <a:avLst/>
            <a:gdLst>
              <a:gd name="T0" fmla="*/ 2147483647 w 424"/>
              <a:gd name="T1" fmla="*/ 2147483647 h 288"/>
              <a:gd name="T2" fmla="*/ 2147483647 w 424"/>
              <a:gd name="T3" fmla="*/ 2147483647 h 288"/>
              <a:gd name="T4" fmla="*/ 2147483647 w 424"/>
              <a:gd name="T5" fmla="*/ 0 h 288"/>
              <a:gd name="T6" fmla="*/ 2147483647 w 424"/>
              <a:gd name="T7" fmla="*/ 2147483647 h 288"/>
              <a:gd name="T8" fmla="*/ 2147483647 w 424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"/>
              <a:gd name="T16" fmla="*/ 0 h 288"/>
              <a:gd name="T17" fmla="*/ 424 w 42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" h="288">
                <a:moveTo>
                  <a:pt x="112" y="288"/>
                </a:moveTo>
                <a:cubicBezTo>
                  <a:pt x="56" y="240"/>
                  <a:pt x="0" y="192"/>
                  <a:pt x="16" y="144"/>
                </a:cubicBezTo>
                <a:cubicBezTo>
                  <a:pt x="32" y="96"/>
                  <a:pt x="144" y="0"/>
                  <a:pt x="208" y="0"/>
                </a:cubicBezTo>
                <a:cubicBezTo>
                  <a:pt x="272" y="0"/>
                  <a:pt x="376" y="96"/>
                  <a:pt x="400" y="144"/>
                </a:cubicBezTo>
                <a:cubicBezTo>
                  <a:pt x="424" y="192"/>
                  <a:pt x="388" y="240"/>
                  <a:pt x="35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a typeface="ＭＳ Ｐゴシック" pitchFamily="28" charset="-128"/>
            </a:endParaRPr>
          </a:p>
        </p:txBody>
      </p:sp>
      <p:sp>
        <p:nvSpPr>
          <p:cNvPr id="29715" name="Text Box 10"/>
          <p:cNvSpPr txBox="1">
            <a:spLocks noChangeArrowheads="1"/>
          </p:cNvSpPr>
          <p:nvPr/>
        </p:nvSpPr>
        <p:spPr bwMode="auto">
          <a:xfrm>
            <a:off x="6781801" y="3314701"/>
            <a:ext cx="658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1200">
                <a:solidFill>
                  <a:srgbClr val="000000"/>
                </a:solidFill>
                <a:ea typeface="ＭＳ Ｐゴシック" pitchFamily="28" charset="-128"/>
              </a:rPr>
              <a:t>,S</a:t>
            </a:r>
            <a:r>
              <a:rPr lang="en-US" sz="1200" baseline="-25000">
                <a:solidFill>
                  <a:srgbClr val="000000"/>
                </a:solidFill>
                <a:ea typeface="ＭＳ Ｐゴシック" pitchFamily="28" charset="-128"/>
              </a:rPr>
              <a:t> </a:t>
            </a:r>
            <a:r>
              <a:rPr lang="en-US" sz="1200">
                <a:solidFill>
                  <a:srgbClr val="000000"/>
                </a:solidFill>
                <a:ea typeface="ＭＳ Ｐゴシック" pitchFamily="28" charset="-128"/>
              </a:rPr>
              <a:t>/ </a:t>
            </a:r>
            <a:r>
              <a:rPr lang="en-US" sz="1200">
                <a:solidFill>
                  <a:srgbClr val="000000"/>
                </a:solidFill>
                <a:ea typeface="ＭＳ Ｐゴシック" pitchFamily="28" charset="-128"/>
                <a:sym typeface="Symbol" pitchFamily="28" charset="2"/>
              </a:rPr>
              <a:t>S</a:t>
            </a:r>
            <a:r>
              <a:rPr lang="en-US" sz="1200">
                <a:solidFill>
                  <a:srgbClr val="000000"/>
                </a:solidFill>
                <a:ea typeface="ＭＳ Ｐゴシック" pitchFamily="28" charset="-128"/>
              </a:rPr>
              <a:t> </a:t>
            </a:r>
            <a:endParaRPr lang="en-US" sz="1200">
              <a:solidFill>
                <a:srgbClr val="000000"/>
              </a:solidFill>
              <a:latin typeface="ヒラギノ角ゴ Pro W3" pitchFamily="28" charset="-128"/>
              <a:ea typeface="ＭＳ Ｐゴシック" pitchFamily="28" charset="-128"/>
            </a:endParaRPr>
          </a:p>
        </p:txBody>
      </p:sp>
      <p:sp>
        <p:nvSpPr>
          <p:cNvPr id="29716" name="Text Box 11"/>
          <p:cNvSpPr txBox="1">
            <a:spLocks noChangeArrowheads="1"/>
          </p:cNvSpPr>
          <p:nvPr/>
        </p:nvSpPr>
        <p:spPr bwMode="auto">
          <a:xfrm>
            <a:off x="7467601" y="1828800"/>
            <a:ext cx="7778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ea typeface="ＭＳ Ｐゴシック" pitchFamily="28" charset="-128"/>
              </a:rPr>
              <a:t>1,1</a:t>
            </a:r>
            <a:r>
              <a:rPr lang="en-US" sz="1200" baseline="-25000">
                <a:solidFill>
                  <a:srgbClr val="000000"/>
                </a:solidFill>
                <a:ea typeface="ＭＳ Ｐゴシック" pitchFamily="28" charset="-128"/>
              </a:rPr>
              <a:t> </a:t>
            </a:r>
            <a:r>
              <a:rPr lang="en-US" sz="1200">
                <a:solidFill>
                  <a:srgbClr val="000000"/>
                </a:solidFill>
                <a:ea typeface="ＭＳ Ｐゴシック" pitchFamily="28" charset="-128"/>
              </a:rPr>
              <a:t>/ </a:t>
            </a:r>
            <a:r>
              <a:rPr lang="en-US" sz="1200">
                <a:solidFill>
                  <a:srgbClr val="000000"/>
                </a:solidFill>
                <a:ea typeface="ＭＳ Ｐゴシック" pitchFamily="28" charset="-128"/>
                <a:sym typeface="Symbol" pitchFamily="28" charset="2"/>
              </a:rPr>
              <a:t>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ea typeface="ＭＳ Ｐゴシック" pitchFamily="28" charset="-128"/>
              </a:rPr>
              <a:t>0,0</a:t>
            </a:r>
            <a:r>
              <a:rPr lang="en-US" sz="1200" baseline="-25000">
                <a:solidFill>
                  <a:srgbClr val="000000"/>
                </a:solidFill>
                <a:ea typeface="ＭＳ Ｐゴシック" pitchFamily="28" charset="-128"/>
              </a:rPr>
              <a:t> </a:t>
            </a:r>
            <a:r>
              <a:rPr lang="en-US" sz="1200">
                <a:solidFill>
                  <a:srgbClr val="000000"/>
                </a:solidFill>
                <a:ea typeface="ＭＳ Ｐゴシック" pitchFamily="28" charset="-128"/>
              </a:rPr>
              <a:t>/ </a:t>
            </a:r>
            <a:r>
              <a:rPr lang="en-US" sz="1200">
                <a:solidFill>
                  <a:srgbClr val="000000"/>
                </a:solidFill>
                <a:ea typeface="ＭＳ Ｐゴシック" pitchFamily="28" charset="-128"/>
                <a:sym typeface="Symbol" pitchFamily="28" charset="2"/>
              </a:rPr>
              <a:t>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1200">
                <a:solidFill>
                  <a:srgbClr val="000000"/>
                </a:solidFill>
                <a:ea typeface="ＭＳ Ｐゴシック" pitchFamily="28" charset="-128"/>
              </a:rPr>
              <a:t>,A</a:t>
            </a:r>
            <a:r>
              <a:rPr lang="en-US" sz="1200" baseline="-25000">
                <a:solidFill>
                  <a:srgbClr val="000000"/>
                </a:solidFill>
                <a:ea typeface="ＭＳ Ｐゴシック" pitchFamily="28" charset="-128"/>
              </a:rPr>
              <a:t> </a:t>
            </a:r>
            <a:r>
              <a:rPr lang="en-US" sz="1200">
                <a:solidFill>
                  <a:srgbClr val="000000"/>
                </a:solidFill>
                <a:ea typeface="ＭＳ Ｐゴシック" pitchFamily="28" charset="-128"/>
              </a:rPr>
              <a:t>/ 01</a:t>
            </a:r>
            <a:endParaRPr lang="en-US" sz="1200">
              <a:solidFill>
                <a:srgbClr val="000000"/>
              </a:solidFill>
              <a:latin typeface="ヒラギノ角ゴ Pro W3" pitchFamily="28" charset="-128"/>
              <a:ea typeface="ＭＳ Ｐゴシック" pitchFamily="28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1200">
                <a:solidFill>
                  <a:srgbClr val="000000"/>
                </a:solidFill>
                <a:ea typeface="ＭＳ Ｐゴシック" pitchFamily="28" charset="-128"/>
              </a:rPr>
              <a:t>,A</a:t>
            </a:r>
            <a:r>
              <a:rPr lang="en-US" sz="1200" baseline="-25000">
                <a:solidFill>
                  <a:srgbClr val="000000"/>
                </a:solidFill>
                <a:ea typeface="ＭＳ Ｐゴシック" pitchFamily="28" charset="-128"/>
              </a:rPr>
              <a:t> </a:t>
            </a:r>
            <a:r>
              <a:rPr lang="en-US" sz="1200">
                <a:solidFill>
                  <a:srgbClr val="000000"/>
                </a:solidFill>
                <a:ea typeface="ＭＳ Ｐゴシック" pitchFamily="28" charset="-128"/>
              </a:rPr>
              <a:t>/ A1</a:t>
            </a:r>
            <a:endParaRPr lang="en-US" sz="1200">
              <a:solidFill>
                <a:srgbClr val="000000"/>
              </a:solidFill>
              <a:latin typeface="ヒラギノ角ゴ Pro W3" pitchFamily="28" charset="-128"/>
              <a:ea typeface="ＭＳ Ｐゴシック" pitchFamily="28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1200">
                <a:solidFill>
                  <a:srgbClr val="000000"/>
                </a:solidFill>
                <a:ea typeface="ＭＳ Ｐゴシック" pitchFamily="28" charset="-128"/>
              </a:rPr>
              <a:t>,A</a:t>
            </a:r>
            <a:r>
              <a:rPr lang="en-US" sz="1200" baseline="-25000">
                <a:solidFill>
                  <a:srgbClr val="000000"/>
                </a:solidFill>
                <a:ea typeface="ＭＳ Ｐゴシック" pitchFamily="28" charset="-128"/>
              </a:rPr>
              <a:t> </a:t>
            </a:r>
            <a:r>
              <a:rPr lang="en-US" sz="1200">
                <a:solidFill>
                  <a:srgbClr val="000000"/>
                </a:solidFill>
                <a:ea typeface="ＭＳ Ｐゴシック" pitchFamily="28" charset="-128"/>
              </a:rPr>
              <a:t>/ 0A1</a:t>
            </a:r>
            <a:endParaRPr lang="en-US" sz="1200">
              <a:solidFill>
                <a:srgbClr val="000000"/>
              </a:solidFill>
              <a:latin typeface="ヒラギノ角ゴ Pro W3" pitchFamily="28" charset="-128"/>
              <a:ea typeface="ＭＳ Ｐゴシック" pitchFamily="28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1200">
                <a:solidFill>
                  <a:srgbClr val="000000"/>
                </a:solidFill>
                <a:ea typeface="ＭＳ Ｐゴシック" pitchFamily="28" charset="-128"/>
              </a:rPr>
              <a:t>,S</a:t>
            </a:r>
            <a:r>
              <a:rPr lang="en-US" sz="1200" baseline="-25000">
                <a:solidFill>
                  <a:srgbClr val="000000"/>
                </a:solidFill>
                <a:ea typeface="ＭＳ Ｐゴシック" pitchFamily="28" charset="-128"/>
              </a:rPr>
              <a:t> </a:t>
            </a:r>
            <a:r>
              <a:rPr lang="en-US" sz="1200">
                <a:solidFill>
                  <a:srgbClr val="000000"/>
                </a:solidFill>
                <a:ea typeface="ＭＳ Ｐゴシック" pitchFamily="28" charset="-128"/>
              </a:rPr>
              <a:t>/ </a:t>
            </a:r>
            <a:r>
              <a:rPr lang="en-US" sz="1200">
                <a:solidFill>
                  <a:srgbClr val="000000"/>
                </a:solidFill>
                <a:ea typeface="ＭＳ Ｐゴシック" pitchFamily="28" charset="-128"/>
                <a:sym typeface="Symbol" pitchFamily="28" charset="2"/>
              </a:rPr>
              <a:t></a:t>
            </a:r>
            <a:endParaRPr lang="en-US" sz="1200">
              <a:solidFill>
                <a:srgbClr val="000000"/>
              </a:solidFill>
              <a:latin typeface="ヒラギノ角ゴ Pro W3" pitchFamily="28" charset="-128"/>
              <a:ea typeface="ＭＳ Ｐゴシック" pitchFamily="28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1200">
                <a:solidFill>
                  <a:srgbClr val="000000"/>
                </a:solidFill>
                <a:ea typeface="ＭＳ Ｐゴシック" pitchFamily="28" charset="-128"/>
              </a:rPr>
              <a:t>,S</a:t>
            </a:r>
            <a:r>
              <a:rPr lang="en-US" sz="1200" baseline="-25000">
                <a:solidFill>
                  <a:srgbClr val="000000"/>
                </a:solidFill>
                <a:ea typeface="ＭＳ Ｐゴシック" pitchFamily="28" charset="-128"/>
              </a:rPr>
              <a:t> </a:t>
            </a:r>
            <a:r>
              <a:rPr lang="en-US" sz="1200">
                <a:solidFill>
                  <a:srgbClr val="000000"/>
                </a:solidFill>
                <a:ea typeface="ＭＳ Ｐゴシック" pitchFamily="28" charset="-128"/>
              </a:rPr>
              <a:t>/ </a:t>
            </a:r>
            <a:r>
              <a:rPr lang="en-US" sz="1200">
                <a:solidFill>
                  <a:srgbClr val="000000"/>
                </a:solidFill>
                <a:ea typeface="ＭＳ Ｐゴシック" pitchFamily="28" charset="-128"/>
                <a:sym typeface="Symbol" pitchFamily="28" charset="2"/>
              </a:rPr>
              <a:t>AS</a:t>
            </a:r>
            <a:r>
              <a:rPr lang="en-US" sz="1200">
                <a:solidFill>
                  <a:srgbClr val="000000"/>
                </a:solidFill>
                <a:ea typeface="ＭＳ Ｐゴシック" pitchFamily="28" charset="-128"/>
              </a:rPr>
              <a:t> </a:t>
            </a:r>
            <a:endParaRPr lang="en-US" sz="1200">
              <a:solidFill>
                <a:srgbClr val="000000"/>
              </a:solidFill>
              <a:latin typeface="ヒラギノ角ゴ Pro W3" pitchFamily="28" charset="-128"/>
              <a:ea typeface="ＭＳ Ｐゴシック" pitchFamily="28" charset="-128"/>
            </a:endParaRPr>
          </a:p>
        </p:txBody>
      </p: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8458200" y="1371600"/>
            <a:ext cx="2209800" cy="2438400"/>
            <a:chOff x="6934200" y="1371600"/>
            <a:chExt cx="2209800" cy="2438400"/>
          </a:xfrm>
        </p:grpSpPr>
        <p:sp>
          <p:nvSpPr>
            <p:cNvPr id="29725" name="TextBox 126"/>
            <p:cNvSpPr txBox="1">
              <a:spLocks noChangeArrowheads="1"/>
            </p:cNvSpPr>
            <p:nvPr/>
          </p:nvSpPr>
          <p:spPr bwMode="auto">
            <a:xfrm>
              <a:off x="7467600" y="2057400"/>
              <a:ext cx="1488100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ea typeface="ＭＳ Ｐゴシック" pitchFamily="28" charset="-128"/>
                </a:rPr>
                <a:t>S =&gt; AS</a:t>
              </a:r>
              <a:br>
                <a:rPr lang="en-US" sz="2000">
                  <a:solidFill>
                    <a:srgbClr val="000000"/>
                  </a:solidFill>
                  <a:ea typeface="ＭＳ Ｐゴシック" pitchFamily="28" charset="-128"/>
                </a:rPr>
              </a:br>
              <a:r>
                <a:rPr lang="en-US" sz="2000">
                  <a:solidFill>
                    <a:srgbClr val="000000"/>
                  </a:solidFill>
                  <a:ea typeface="ＭＳ Ｐゴシック" pitchFamily="28" charset="-128"/>
                </a:rPr>
                <a:t>   =&gt; 0A1S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ea typeface="ＭＳ Ｐゴシック" pitchFamily="28" charset="-128"/>
                </a:rPr>
                <a:t>   =&gt; 0011S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ea typeface="ＭＳ Ｐゴシック" pitchFamily="28" charset="-128"/>
                </a:rPr>
                <a:t>   =&gt; 0011</a:t>
              </a:r>
            </a:p>
          </p:txBody>
        </p:sp>
        <p:cxnSp>
          <p:nvCxnSpPr>
            <p:cNvPr id="29726" name="Straight Connector 128"/>
            <p:cNvCxnSpPr>
              <a:cxnSpLocks noChangeShapeType="1"/>
            </p:cNvCxnSpPr>
            <p:nvPr/>
          </p:nvCxnSpPr>
          <p:spPr bwMode="auto">
            <a:xfrm>
              <a:off x="7086600" y="1371600"/>
              <a:ext cx="0" cy="2438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27" name="Straight Connector 130"/>
            <p:cNvCxnSpPr>
              <a:cxnSpLocks noChangeShapeType="1"/>
            </p:cNvCxnSpPr>
            <p:nvPr/>
          </p:nvCxnSpPr>
          <p:spPr bwMode="auto">
            <a:xfrm>
              <a:off x="6934200" y="3429000"/>
              <a:ext cx="2209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28" name="TextBox 131"/>
            <p:cNvSpPr txBox="1">
              <a:spLocks noChangeArrowheads="1"/>
            </p:cNvSpPr>
            <p:nvPr/>
          </p:nvSpPr>
          <p:spPr bwMode="auto">
            <a:xfrm>
              <a:off x="7086600" y="1447800"/>
              <a:ext cx="19144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ea typeface="ＭＳ Ｐゴシック" pitchFamily="28" charset="-128"/>
                </a:rPr>
                <a:t>Leftmost deriv.:</a:t>
              </a:r>
            </a:p>
          </p:txBody>
        </p:sp>
      </p:grpSp>
      <p:grpSp>
        <p:nvGrpSpPr>
          <p:cNvPr id="13" name="Group 141"/>
          <p:cNvGrpSpPr>
            <a:grpSpLocks/>
          </p:cNvGrpSpPr>
          <p:nvPr/>
        </p:nvGrpSpPr>
        <p:grpSpPr bwMode="auto">
          <a:xfrm>
            <a:off x="1524001" y="5943600"/>
            <a:ext cx="7038975" cy="552450"/>
            <a:chOff x="0" y="5943600"/>
            <a:chExt cx="7039491" cy="552510"/>
          </a:xfrm>
        </p:grpSpPr>
        <p:sp>
          <p:nvSpPr>
            <p:cNvPr id="29719" name="TextBox 132"/>
            <p:cNvSpPr txBox="1">
              <a:spLocks noChangeArrowheads="1"/>
            </p:cNvSpPr>
            <p:nvPr/>
          </p:nvSpPr>
          <p:spPr bwMode="auto">
            <a:xfrm>
              <a:off x="0" y="6096000"/>
              <a:ext cx="70394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ea typeface="ＭＳ Ｐゴシック" pitchFamily="28" charset="-128"/>
                </a:rPr>
                <a:t>S          =&gt;AS  =&gt;0A1S     =&gt;0011S                            =&gt; 0011</a:t>
              </a:r>
            </a:p>
          </p:txBody>
        </p:sp>
        <p:cxnSp>
          <p:nvCxnSpPr>
            <p:cNvPr id="29720" name="Straight Connector 134"/>
            <p:cNvCxnSpPr>
              <a:cxnSpLocks noChangeShapeType="1"/>
            </p:cNvCxnSpPr>
            <p:nvPr/>
          </p:nvCxnSpPr>
          <p:spPr bwMode="auto">
            <a:xfrm>
              <a:off x="0" y="5943600"/>
              <a:ext cx="6934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9721" name="Down Arrow 137"/>
            <p:cNvSpPr>
              <a:spLocks noChangeArrowheads="1"/>
            </p:cNvSpPr>
            <p:nvPr/>
          </p:nvSpPr>
          <p:spPr bwMode="auto">
            <a:xfrm>
              <a:off x="12954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ea typeface="ＭＳ Ｐゴシック" pitchFamily="28" charset="-128"/>
              </a:endParaRPr>
            </a:p>
          </p:txBody>
        </p:sp>
        <p:sp>
          <p:nvSpPr>
            <p:cNvPr id="29722" name="Down Arrow 138"/>
            <p:cNvSpPr>
              <a:spLocks noChangeArrowheads="1"/>
            </p:cNvSpPr>
            <p:nvPr/>
          </p:nvSpPr>
          <p:spPr bwMode="auto">
            <a:xfrm>
              <a:off x="19812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ea typeface="ＭＳ Ｐゴシック" pitchFamily="28" charset="-128"/>
              </a:endParaRPr>
            </a:p>
          </p:txBody>
        </p:sp>
        <p:sp>
          <p:nvSpPr>
            <p:cNvPr id="29723" name="Down Arrow 139"/>
            <p:cNvSpPr>
              <a:spLocks noChangeArrowheads="1"/>
            </p:cNvSpPr>
            <p:nvPr/>
          </p:nvSpPr>
          <p:spPr bwMode="auto">
            <a:xfrm>
              <a:off x="35052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ea typeface="ＭＳ Ｐゴシック" pitchFamily="28" charset="-128"/>
              </a:endParaRPr>
            </a:p>
          </p:txBody>
        </p:sp>
        <p:sp>
          <p:nvSpPr>
            <p:cNvPr id="29724" name="Down Arrow 140"/>
            <p:cNvSpPr>
              <a:spLocks noChangeArrowheads="1"/>
            </p:cNvSpPr>
            <p:nvPr/>
          </p:nvSpPr>
          <p:spPr bwMode="auto">
            <a:xfrm>
              <a:off x="64770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ea typeface="ＭＳ Ｐゴシック" pitchFamily="28" charset="-128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/>
              <p14:cNvContentPartPr/>
              <p14:nvPr/>
            </p14:nvContentPartPr>
            <p14:xfrm>
              <a:off x="2149320" y="1866240"/>
              <a:ext cx="7894080" cy="429552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9960" y="1856880"/>
                <a:ext cx="7912800" cy="431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377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14AC7-722E-4DAA-B38C-7797E73DDF3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3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Widescreen</PresentationFormat>
  <Paragraphs>150</Paragraphs>
  <Slides>10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Comic Sans MS</vt:lpstr>
      <vt:lpstr>Symbol</vt:lpstr>
      <vt:lpstr>Tahoma</vt:lpstr>
      <vt:lpstr>Times New Roman</vt:lpstr>
      <vt:lpstr>Wingdings</vt:lpstr>
      <vt:lpstr>ヒラギノ角ゴ Pro W3</vt:lpstr>
      <vt:lpstr>Office Theme</vt:lpstr>
      <vt:lpstr>Blends</vt:lpstr>
      <vt:lpstr>class</vt:lpstr>
      <vt:lpstr>Microsoft Equation 3.0</vt:lpstr>
      <vt:lpstr>PowerPoint Presentation</vt:lpstr>
      <vt:lpstr>Equivalence of PDAs and CFGs</vt:lpstr>
      <vt:lpstr>CFGs == PDAs ==&gt; CFLs</vt:lpstr>
      <vt:lpstr>Converting CFG to PDA</vt:lpstr>
      <vt:lpstr>Converting a CFG into a PDA</vt:lpstr>
      <vt:lpstr>Formal construction of PDA from CFG</vt:lpstr>
      <vt:lpstr>Example: CFG to PDA</vt:lpstr>
      <vt:lpstr>Simulating string 0011 on the new PDA 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Mussavir .</dc:creator>
  <cp:lastModifiedBy>Mussavir .</cp:lastModifiedBy>
  <cp:revision>1</cp:revision>
  <dcterms:created xsi:type="dcterms:W3CDTF">2021-05-07T07:28:03Z</dcterms:created>
  <dcterms:modified xsi:type="dcterms:W3CDTF">2021-05-07T07:28:57Z</dcterms:modified>
</cp:coreProperties>
</file>