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8"/>
  </p:notesMasterIdLst>
  <p:sldIdLst>
    <p:sldId id="256" r:id="rId2"/>
    <p:sldId id="422" r:id="rId3"/>
    <p:sldId id="423" r:id="rId4"/>
    <p:sldId id="431" r:id="rId5"/>
    <p:sldId id="424" r:id="rId6"/>
    <p:sldId id="425" r:id="rId7"/>
    <p:sldId id="426" r:id="rId8"/>
    <p:sldId id="433" r:id="rId9"/>
    <p:sldId id="434" r:id="rId10"/>
    <p:sldId id="435" r:id="rId11"/>
    <p:sldId id="436" r:id="rId12"/>
    <p:sldId id="437" r:id="rId13"/>
    <p:sldId id="427" r:id="rId14"/>
    <p:sldId id="438" r:id="rId15"/>
    <p:sldId id="428" r:id="rId16"/>
    <p:sldId id="429" r:id="rId17"/>
    <p:sldId id="442" r:id="rId18"/>
    <p:sldId id="439" r:id="rId19"/>
    <p:sldId id="440" r:id="rId20"/>
    <p:sldId id="444" r:id="rId21"/>
    <p:sldId id="441" r:id="rId22"/>
    <p:sldId id="430" r:id="rId23"/>
    <p:sldId id="445" r:id="rId24"/>
    <p:sldId id="443" r:id="rId25"/>
    <p:sldId id="446" r:id="rId26"/>
    <p:sldId id="447" r:id="rId27"/>
    <p:sldId id="450" r:id="rId28"/>
    <p:sldId id="448" r:id="rId29"/>
    <p:sldId id="451" r:id="rId30"/>
    <p:sldId id="449" r:id="rId31"/>
    <p:sldId id="452" r:id="rId32"/>
    <p:sldId id="453" r:id="rId33"/>
    <p:sldId id="454" r:id="rId34"/>
    <p:sldId id="455" r:id="rId35"/>
    <p:sldId id="456" r:id="rId36"/>
    <p:sldId id="45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Remote Procedure Call</a:t>
            </a:r>
            <a:r>
              <a:rPr lang="en-US" sz="1200" b="0" i="0" kern="1200" dirty="0" smtClean="0">
                <a:solidFill>
                  <a:schemeClr val="tx1"/>
                </a:solidFill>
                <a:effectLst/>
                <a:latin typeface="+mn-lt"/>
                <a:ea typeface="+mn-ea"/>
                <a:cs typeface="+mn-cs"/>
              </a:rPr>
              <a:t> is a software communication protocol that one program can use to request a service from a program located in another computer </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8</a:t>
            </a:fld>
            <a:endParaRPr lang="en-US"/>
          </a:p>
        </p:txBody>
      </p:sp>
    </p:spTree>
    <p:extLst>
      <p:ext uri="{BB962C8B-B14F-4D97-AF65-F5344CB8AC3E}">
        <p14:creationId xmlns:p14="http://schemas.microsoft.com/office/powerpoint/2010/main" val="301123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1When there is a need for a new block, the </a:t>
            </a:r>
            <a:r>
              <a:rPr lang="en-US" sz="1200" dirty="0" err="1">
                <a:solidFill>
                  <a:srgbClr val="333C8D"/>
                </a:solidFill>
              </a:rPr>
              <a:t>NameNode</a:t>
            </a:r>
            <a:r>
              <a:rPr lang="en-US" sz="1200" dirty="0">
                <a:solidFill>
                  <a:srgbClr val="333C8D"/>
                </a:solidFill>
              </a:rPr>
              <a:t> allocates a block with a unique block ID and determines a list of </a:t>
            </a:r>
            <a:r>
              <a:rPr lang="en-US" sz="1200" dirty="0" err="1">
                <a:solidFill>
                  <a:srgbClr val="333C8D"/>
                </a:solidFill>
              </a:rPr>
              <a:t>DataNodes</a:t>
            </a:r>
            <a:r>
              <a:rPr lang="en-US" sz="1200" dirty="0">
                <a:solidFill>
                  <a:srgbClr val="333C8D"/>
                </a:solidFill>
              </a:rPr>
              <a:t> to host replicas of the block. </a:t>
            </a:r>
          </a:p>
          <a:p>
            <a:r>
              <a:rPr lang="en-US" sz="1200" dirty="0">
                <a:solidFill>
                  <a:srgbClr val="333C8D"/>
                </a:solidFill>
              </a:rPr>
              <a:t>2The </a:t>
            </a:r>
            <a:r>
              <a:rPr lang="en-US" sz="1200" dirty="0" err="1">
                <a:solidFill>
                  <a:srgbClr val="333C8D"/>
                </a:solidFill>
              </a:rPr>
              <a:t>DataNodes</a:t>
            </a:r>
            <a:r>
              <a:rPr lang="en-US" sz="1200" dirty="0">
                <a:solidFill>
                  <a:srgbClr val="333C8D"/>
                </a:solidFill>
              </a:rPr>
              <a:t> form a pipeline, the order of which minimizes the total network distance from the client to the last </a:t>
            </a:r>
            <a:r>
              <a:rPr lang="en-US" sz="1200" dirty="0" err="1">
                <a:solidFill>
                  <a:srgbClr val="333C8D"/>
                </a:solidFill>
              </a:rPr>
              <a:t>DataNode</a:t>
            </a:r>
            <a:r>
              <a:rPr lang="en-US" sz="1200" dirty="0">
                <a:solidFill>
                  <a:srgbClr val="333C8D"/>
                </a:solidFill>
              </a:rPr>
              <a:t>. </a:t>
            </a:r>
          </a:p>
        </p:txBody>
      </p:sp>
      <p:sp>
        <p:nvSpPr>
          <p:cNvPr id="4" name="Slide Number Placeholder 3"/>
          <p:cNvSpPr>
            <a:spLocks noGrp="1"/>
          </p:cNvSpPr>
          <p:nvPr>
            <p:ph type="sldNum" sz="quarter" idx="10"/>
          </p:nvPr>
        </p:nvSpPr>
        <p:spPr/>
        <p:txBody>
          <a:bodyPr/>
          <a:lstStyle/>
          <a:p>
            <a:fld id="{A24C50A6-5BFD-4317-88B0-499F8B224625}" type="slidenum">
              <a:rPr lang="en-US" smtClean="0"/>
              <a:t>27</a:t>
            </a:fld>
            <a:endParaRPr lang="en-US" dirty="0"/>
          </a:p>
        </p:txBody>
      </p:sp>
    </p:spTree>
    <p:extLst>
      <p:ext uri="{BB962C8B-B14F-4D97-AF65-F5344CB8AC3E}">
        <p14:creationId xmlns:p14="http://schemas.microsoft.com/office/powerpoint/2010/main" val="398893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Client just fetches the first of the block choices </a:t>
            </a:r>
            <a:r>
              <a:rPr lang="en-US" baseline="0" dirty="0" err="1" smtClean="0"/>
              <a:t>NameNode</a:t>
            </a:r>
            <a:r>
              <a:rPr lang="en-US" baseline="0" dirty="0" smtClean="0"/>
              <a:t> provided,(1,8,5) actually fetched in the order of the distance from the client</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32</a:t>
            </a:fld>
            <a:endParaRPr lang="en-US"/>
          </a:p>
        </p:txBody>
      </p:sp>
    </p:spTree>
    <p:extLst>
      <p:ext uri="{BB962C8B-B14F-4D97-AF65-F5344CB8AC3E}">
        <p14:creationId xmlns:p14="http://schemas.microsoft.com/office/powerpoint/2010/main" val="39654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11/11/2021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11/11/2021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11/11/2021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CS326 Parallel and Distributed Computing</a:t>
            </a:r>
            <a:endParaRPr lang="en-US" dirty="0"/>
          </a:p>
        </p:txBody>
      </p:sp>
      <p:sp>
        <p:nvSpPr>
          <p:cNvPr id="3" name="Subtitle 2"/>
          <p:cNvSpPr>
            <a:spLocks noGrp="1"/>
          </p:cNvSpPr>
          <p:nvPr>
            <p:ph type="subTitle" idx="1"/>
          </p:nvPr>
        </p:nvSpPr>
        <p:spPr/>
        <p:txBody>
          <a:bodyPr/>
          <a:lstStyle/>
          <a:p>
            <a:r>
              <a:rPr lang="en-US" dirty="0" smtClean="0"/>
              <a:t>Fall 2021</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endParaRPr lang="en-US" dirty="0"/>
          </a:p>
        </p:txBody>
      </p:sp>
      <p:sp>
        <p:nvSpPr>
          <p:cNvPr id="3" name="Content Placeholder 2"/>
          <p:cNvSpPr>
            <a:spLocks noGrp="1"/>
          </p:cNvSpPr>
          <p:nvPr>
            <p:ph idx="1"/>
          </p:nvPr>
        </p:nvSpPr>
        <p:spPr/>
        <p:txBody>
          <a:bodyPr/>
          <a:lstStyle/>
          <a:p>
            <a:r>
              <a:rPr lang="en-US" dirty="0"/>
              <a:t>The </a:t>
            </a:r>
            <a:r>
              <a:rPr lang="en-US" dirty="0" err="1"/>
              <a:t>DataNodes</a:t>
            </a:r>
            <a:r>
              <a:rPr lang="en-US" dirty="0"/>
              <a:t> are responsible for serving read and write requests from the file system’s clients. </a:t>
            </a:r>
          </a:p>
          <a:p>
            <a:endParaRPr lang="en-US" dirty="0"/>
          </a:p>
          <a:p>
            <a:r>
              <a:rPr lang="en-US" dirty="0"/>
              <a:t>The </a:t>
            </a:r>
            <a:r>
              <a:rPr lang="en-US" dirty="0" err="1"/>
              <a:t>DataNodes</a:t>
            </a:r>
            <a:r>
              <a:rPr lang="en-US" dirty="0"/>
              <a:t> also perform block creation, deletion, and replication upon instruction from the </a:t>
            </a:r>
            <a:r>
              <a:rPr lang="en-US" dirty="0" err="1"/>
              <a:t>NameNode</a:t>
            </a:r>
            <a:r>
              <a:rPr lang="en-US" dirty="0"/>
              <a:t>.</a:t>
            </a:r>
          </a:p>
          <a:p>
            <a:endParaRPr lang="en-US" dirty="0"/>
          </a:p>
          <a:p>
            <a:r>
              <a:rPr lang="en-US" dirty="0"/>
              <a:t>Data nodes periodically send block reports to </a:t>
            </a:r>
            <a:r>
              <a:rPr lang="en-US" dirty="0" err="1"/>
              <a:t>Namenode</a:t>
            </a:r>
            <a:r>
              <a:rPr lang="en-US" dirty="0"/>
              <a:t>.</a:t>
            </a:r>
          </a:p>
          <a:p>
            <a:endParaRPr lang="en-US" dirty="0"/>
          </a:p>
        </p:txBody>
      </p:sp>
    </p:spTree>
    <p:extLst>
      <p:ext uri="{BB962C8B-B14F-4D97-AF65-F5344CB8AC3E}">
        <p14:creationId xmlns:p14="http://schemas.microsoft.com/office/powerpoint/2010/main" val="252107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bunny\AppData\Roaming\Tencent\Users\501239855\QQ\WinTemp\RichOle\G8_8B{A59EVM6(HSYJOP)4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07" y="418454"/>
            <a:ext cx="9179204" cy="51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2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NameNode</a:t>
            </a:r>
            <a:r>
              <a:rPr lang="en-US" dirty="0"/>
              <a:t> and </a:t>
            </a:r>
            <a:r>
              <a:rPr lang="en-US" dirty="0" err="1"/>
              <a:t>DataNode</a:t>
            </a:r>
            <a:r>
              <a:rPr lang="en-US" dirty="0"/>
              <a:t> communication: </a:t>
            </a:r>
            <a:r>
              <a:rPr lang="en-US" b="1" dirty="0"/>
              <a:t>Heartbeats</a:t>
            </a:r>
            <a:r>
              <a:rPr lang="en-US" dirty="0"/>
              <a:t>.</a:t>
            </a:r>
          </a:p>
          <a:p>
            <a:endParaRPr lang="en-US" dirty="0" smtClean="0"/>
          </a:p>
          <a:p>
            <a:r>
              <a:rPr lang="en-US" dirty="0" err="1" smtClean="0"/>
              <a:t>DataNodes</a:t>
            </a:r>
            <a:r>
              <a:rPr lang="en-US" dirty="0" smtClean="0"/>
              <a:t> </a:t>
            </a:r>
            <a:r>
              <a:rPr lang="en-US" dirty="0"/>
              <a:t>send heartbeats to the </a:t>
            </a:r>
            <a:r>
              <a:rPr lang="en-US" dirty="0" err="1"/>
              <a:t>NameNode</a:t>
            </a:r>
            <a:r>
              <a:rPr lang="en-US" dirty="0"/>
              <a:t> to confirm that the </a:t>
            </a:r>
            <a:r>
              <a:rPr lang="en-US" dirty="0" err="1"/>
              <a:t>DataNode</a:t>
            </a:r>
            <a:r>
              <a:rPr lang="en-US" dirty="0"/>
              <a:t> is operating and the block replicas it hosts are </a:t>
            </a:r>
            <a:r>
              <a:rPr lang="en-US" dirty="0" smtClean="0"/>
              <a:t>available</a:t>
            </a:r>
            <a:endParaRPr lang="en-US" dirty="0"/>
          </a:p>
          <a:p>
            <a:endParaRPr lang="en-US" dirty="0"/>
          </a:p>
        </p:txBody>
      </p:sp>
    </p:spTree>
    <p:extLst>
      <p:ext uri="{BB962C8B-B14F-4D97-AF65-F5344CB8AC3E}">
        <p14:creationId xmlns:p14="http://schemas.microsoft.com/office/powerpoint/2010/main" val="199243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53" y="388836"/>
            <a:ext cx="9053939" cy="5643860"/>
          </a:xfrm>
          <a:prstGeom prst="rect">
            <a:avLst/>
          </a:prstGeom>
        </p:spPr>
      </p:pic>
    </p:spTree>
    <p:extLst>
      <p:ext uri="{BB962C8B-B14F-4D97-AF65-F5344CB8AC3E}">
        <p14:creationId xmlns:p14="http://schemas.microsoft.com/office/powerpoint/2010/main" val="42561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Reports</a:t>
            </a:r>
            <a:endParaRPr lang="en-US" dirty="0"/>
          </a:p>
        </p:txBody>
      </p:sp>
      <p:sp>
        <p:nvSpPr>
          <p:cNvPr id="3" name="Content Placeholder 2"/>
          <p:cNvSpPr>
            <a:spLocks noGrp="1"/>
          </p:cNvSpPr>
          <p:nvPr>
            <p:ph idx="1"/>
          </p:nvPr>
        </p:nvSpPr>
        <p:spPr/>
        <p:txBody>
          <a:bodyPr/>
          <a:lstStyle/>
          <a:p>
            <a:r>
              <a:rPr lang="en-US" dirty="0"/>
              <a:t>A </a:t>
            </a:r>
            <a:r>
              <a:rPr lang="en-US" dirty="0" err="1"/>
              <a:t>DataNode</a:t>
            </a:r>
            <a:r>
              <a:rPr lang="en-US" dirty="0"/>
              <a:t> identifies block replicas in its possession to the </a:t>
            </a:r>
            <a:r>
              <a:rPr lang="en-US" dirty="0" err="1"/>
              <a:t>NameNode</a:t>
            </a:r>
            <a:r>
              <a:rPr lang="en-US" dirty="0"/>
              <a:t> by sending a block report. </a:t>
            </a:r>
            <a:endParaRPr lang="en-US" dirty="0" smtClean="0"/>
          </a:p>
          <a:p>
            <a:pPr lvl="1"/>
            <a:r>
              <a:rPr lang="en-US" dirty="0" smtClean="0"/>
              <a:t>A </a:t>
            </a:r>
            <a:r>
              <a:rPr lang="en-US" dirty="0"/>
              <a:t>block report contains the</a:t>
            </a:r>
            <a:r>
              <a:rPr lang="en-US" b="1" dirty="0"/>
              <a:t> </a:t>
            </a:r>
            <a:r>
              <a:rPr lang="en-US" b="1" i="1" dirty="0"/>
              <a:t>block id</a:t>
            </a:r>
            <a:r>
              <a:rPr lang="en-US" dirty="0"/>
              <a:t>, the </a:t>
            </a:r>
            <a:r>
              <a:rPr lang="en-US" b="1" i="1" dirty="0"/>
              <a:t>generation stamp</a:t>
            </a:r>
            <a:r>
              <a:rPr lang="en-US" dirty="0"/>
              <a:t> and the </a:t>
            </a:r>
            <a:r>
              <a:rPr lang="en-US" b="1" dirty="0"/>
              <a:t>length for each block replica</a:t>
            </a:r>
            <a:r>
              <a:rPr lang="en-US" dirty="0"/>
              <a:t> the server hosts. </a:t>
            </a:r>
          </a:p>
          <a:p>
            <a:r>
              <a:rPr lang="en-US" dirty="0" err="1"/>
              <a:t>Blockreports</a:t>
            </a:r>
            <a:r>
              <a:rPr lang="en-US" dirty="0"/>
              <a:t> provide the </a:t>
            </a:r>
            <a:r>
              <a:rPr lang="en-US" dirty="0" err="1"/>
              <a:t>NameNode</a:t>
            </a:r>
            <a:r>
              <a:rPr lang="en-US" dirty="0"/>
              <a:t> with an </a:t>
            </a:r>
            <a:r>
              <a:rPr lang="en-US" i="1" dirty="0"/>
              <a:t>up-to-date view</a:t>
            </a:r>
            <a:r>
              <a:rPr lang="en-US" dirty="0"/>
              <a:t> of where block replicas are located on the cluster and </a:t>
            </a:r>
            <a:r>
              <a:rPr lang="en-US" dirty="0" err="1" smtClean="0"/>
              <a:t>nameNode</a:t>
            </a:r>
            <a:r>
              <a:rPr lang="en-US" dirty="0" smtClean="0"/>
              <a:t> constructs </a:t>
            </a:r>
            <a:r>
              <a:rPr lang="en-US" dirty="0"/>
              <a:t>and maintains latest metadata from </a:t>
            </a:r>
            <a:r>
              <a:rPr lang="en-US" dirty="0" err="1"/>
              <a:t>blockreports</a:t>
            </a:r>
            <a:r>
              <a:rPr lang="en-US" dirty="0" smtClean="0"/>
              <a:t>.</a:t>
            </a:r>
          </a:p>
          <a:p>
            <a:endParaRPr lang="en-US" dirty="0"/>
          </a:p>
        </p:txBody>
      </p:sp>
    </p:spTree>
    <p:extLst>
      <p:ext uri="{BB962C8B-B14F-4D97-AF65-F5344CB8AC3E}">
        <p14:creationId xmlns:p14="http://schemas.microsoft.com/office/powerpoint/2010/main" val="400823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ChangeAspect="1"/>
          </p:cNvPicPr>
          <p:nvPr/>
        </p:nvPicPr>
        <p:blipFill rotWithShape="1">
          <a:blip r:embed="rId2">
            <a:extLst>
              <a:ext uri="{28A0092B-C50C-407E-A947-70E740481C1C}">
                <a14:useLocalDpi xmlns:a14="http://schemas.microsoft.com/office/drawing/2010/main" val="0"/>
              </a:ext>
            </a:extLst>
          </a:blip>
          <a:srcRect b="35846"/>
          <a:stretch/>
        </p:blipFill>
        <p:spPr>
          <a:xfrm>
            <a:off x="1848858" y="584802"/>
            <a:ext cx="9356415" cy="3336269"/>
          </a:xfrm>
          <a:prstGeom prst="rect">
            <a:avLst/>
          </a:prstGeom>
        </p:spPr>
      </p:pic>
    </p:spTree>
    <p:extLst>
      <p:ext uri="{BB962C8B-B14F-4D97-AF65-F5344CB8AC3E}">
        <p14:creationId xmlns:p14="http://schemas.microsoft.com/office/powerpoint/2010/main" val="149449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does not directly call </a:t>
            </a:r>
            <a:r>
              <a:rPr lang="en-US" dirty="0" err="1"/>
              <a:t>DataNodes</a:t>
            </a:r>
            <a:r>
              <a:rPr lang="en-US" dirty="0"/>
              <a:t>. It uses replies to heartbeats to send instructions to the </a:t>
            </a:r>
            <a:r>
              <a:rPr lang="en-US" dirty="0" err="1"/>
              <a:t>DataNodes</a:t>
            </a:r>
            <a:r>
              <a:rPr lang="en-US" dirty="0"/>
              <a:t>. </a:t>
            </a:r>
            <a:endParaRPr lang="en-US" dirty="0" smtClean="0"/>
          </a:p>
          <a:p>
            <a:r>
              <a:rPr lang="en-US" dirty="0" smtClean="0"/>
              <a:t>The </a:t>
            </a:r>
            <a:r>
              <a:rPr lang="en-US" dirty="0"/>
              <a:t>instructions include commands </a:t>
            </a:r>
            <a:r>
              <a:rPr lang="en-US" dirty="0" smtClean="0"/>
              <a:t>to:</a:t>
            </a:r>
          </a:p>
          <a:p>
            <a:pPr lvl="1"/>
            <a:r>
              <a:rPr lang="en-US" dirty="0">
                <a:solidFill>
                  <a:srgbClr val="333C8D"/>
                </a:solidFill>
              </a:rPr>
              <a:t>replicate blocks to other </a:t>
            </a:r>
            <a:r>
              <a:rPr lang="en-US" dirty="0" smtClean="0">
                <a:solidFill>
                  <a:srgbClr val="333C8D"/>
                </a:solidFill>
              </a:rPr>
              <a:t>nodes</a:t>
            </a:r>
          </a:p>
          <a:p>
            <a:pPr lvl="1"/>
            <a:r>
              <a:rPr lang="en-US" dirty="0">
                <a:solidFill>
                  <a:srgbClr val="333C8D"/>
                </a:solidFill>
              </a:rPr>
              <a:t>remove local block </a:t>
            </a:r>
            <a:r>
              <a:rPr lang="en-US" dirty="0" smtClean="0">
                <a:solidFill>
                  <a:srgbClr val="333C8D"/>
                </a:solidFill>
              </a:rPr>
              <a:t>replicas</a:t>
            </a:r>
          </a:p>
          <a:p>
            <a:pPr lvl="1"/>
            <a:r>
              <a:rPr lang="en-US" dirty="0">
                <a:solidFill>
                  <a:srgbClr val="333C8D"/>
                </a:solidFill>
              </a:rPr>
              <a:t>re-register or to shut down the </a:t>
            </a:r>
            <a:r>
              <a:rPr lang="en-US" dirty="0" smtClean="0">
                <a:solidFill>
                  <a:srgbClr val="333C8D"/>
                </a:solidFill>
              </a:rPr>
              <a:t>node</a:t>
            </a:r>
          </a:p>
          <a:p>
            <a:pPr lvl="1"/>
            <a:endParaRPr lang="en-US" dirty="0">
              <a:solidFill>
                <a:srgbClr val="333C8D"/>
              </a:solidFill>
            </a:endParaRPr>
          </a:p>
          <a:p>
            <a:r>
              <a:rPr lang="en-US" dirty="0"/>
              <a:t>So when </a:t>
            </a:r>
            <a:r>
              <a:rPr lang="en-US" dirty="0" err="1"/>
              <a:t>dataNode</a:t>
            </a:r>
            <a:r>
              <a:rPr lang="en-US" dirty="0"/>
              <a:t> </a:t>
            </a:r>
            <a:r>
              <a:rPr lang="en-US" dirty="0" smtClean="0"/>
              <a:t>dies, </a:t>
            </a:r>
            <a:r>
              <a:rPr lang="en-US" dirty="0" err="1"/>
              <a:t>NameNode</a:t>
            </a:r>
            <a:r>
              <a:rPr lang="en-US" dirty="0"/>
              <a:t> will notice and instruct other </a:t>
            </a:r>
            <a:r>
              <a:rPr lang="en-US" dirty="0" err="1"/>
              <a:t>dataNode</a:t>
            </a:r>
            <a:r>
              <a:rPr lang="en-US" dirty="0"/>
              <a:t> to replicate </a:t>
            </a:r>
            <a:r>
              <a:rPr lang="en-US" dirty="0" smtClean="0"/>
              <a:t>data.</a:t>
            </a:r>
            <a:endParaRPr lang="en-US" dirty="0"/>
          </a:p>
          <a:p>
            <a:endParaRPr lang="en-US" dirty="0"/>
          </a:p>
        </p:txBody>
      </p:sp>
    </p:spTree>
    <p:extLst>
      <p:ext uri="{BB962C8B-B14F-4D97-AF65-F5344CB8AC3E}">
        <p14:creationId xmlns:p14="http://schemas.microsoft.com/office/powerpoint/2010/main" val="233207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unny\AppData\Roaming\Tencent\Users\501239855\QQ\WinTemp\RichOle\~DZ{2C)AS82TI~N0BGSU4YC.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77249" y="108490"/>
            <a:ext cx="9056065" cy="5966846"/>
          </a:xfrm>
          <a:prstGeom prst="rect">
            <a:avLst/>
          </a:prstGeom>
          <a:noFill/>
          <a:ln>
            <a:noFill/>
          </a:ln>
        </p:spPr>
      </p:pic>
    </p:spTree>
    <p:extLst>
      <p:ext uri="{BB962C8B-B14F-4D97-AF65-F5344CB8AC3E}">
        <p14:creationId xmlns:p14="http://schemas.microsoft.com/office/powerpoint/2010/main" val="52477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b="1" dirty="0" smtClean="0"/>
              <a:t>What </a:t>
            </a:r>
            <a:r>
              <a:rPr lang="en-US" b="1" dirty="0"/>
              <a:t>if </a:t>
            </a:r>
            <a:r>
              <a:rPr lang="en-US" b="1" dirty="0" err="1"/>
              <a:t>NameNode</a:t>
            </a:r>
            <a:r>
              <a:rPr lang="en-US" b="1" dirty="0"/>
              <a:t> </a:t>
            </a:r>
            <a:r>
              <a:rPr lang="en-US" b="1" dirty="0" smtClean="0"/>
              <a:t>dies</a:t>
            </a:r>
            <a:r>
              <a:rPr lang="en-US" dirty="0" smtClean="0"/>
              <a:t>?</a:t>
            </a:r>
          </a:p>
          <a:p>
            <a:pPr lvl="1"/>
            <a:r>
              <a:rPr lang="en-US" dirty="0"/>
              <a:t>Keep journal (the </a:t>
            </a:r>
            <a:r>
              <a:rPr lang="en-US" b="1" dirty="0"/>
              <a:t>modification log</a:t>
            </a:r>
            <a:r>
              <a:rPr lang="en-US" dirty="0"/>
              <a:t> of metadata).</a:t>
            </a:r>
          </a:p>
          <a:p>
            <a:pPr lvl="1"/>
            <a:r>
              <a:rPr lang="en-US" b="1" dirty="0"/>
              <a:t>Checkpoint</a:t>
            </a:r>
            <a:r>
              <a:rPr lang="en-US" dirty="0"/>
              <a:t>: The persistent record of the metadata stored in the local host’s native files system.</a:t>
            </a:r>
          </a:p>
          <a:p>
            <a:r>
              <a:rPr lang="en-US" dirty="0"/>
              <a:t>For example:</a:t>
            </a:r>
          </a:p>
          <a:p>
            <a:pPr lvl="1"/>
            <a:r>
              <a:rPr lang="en-US" dirty="0"/>
              <a:t>During restart, the </a:t>
            </a:r>
            <a:r>
              <a:rPr lang="en-US" dirty="0" err="1"/>
              <a:t>NameNode</a:t>
            </a:r>
            <a:r>
              <a:rPr lang="en-US" dirty="0"/>
              <a:t> initializes the namespace image from the checkpoint, and then replays changes from the journal until the image is up-to-date with the last state of the file system.</a:t>
            </a:r>
          </a:p>
          <a:p>
            <a:pPr lvl="1"/>
            <a:endParaRPr lang="en-US" dirty="0"/>
          </a:p>
        </p:txBody>
      </p:sp>
    </p:spTree>
    <p:extLst>
      <p:ext uri="{BB962C8B-B14F-4D97-AF65-F5344CB8AC3E}">
        <p14:creationId xmlns:p14="http://schemas.microsoft.com/office/powerpoint/2010/main" val="160013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lnSpcReduction="10000"/>
          </a:bodyPr>
          <a:lstStyle/>
          <a:p>
            <a:r>
              <a:rPr lang="en-US" b="1" dirty="0" err="1"/>
              <a:t>CheckpointNode</a:t>
            </a:r>
            <a:r>
              <a:rPr lang="en-US" dirty="0"/>
              <a:t> and </a:t>
            </a:r>
            <a:r>
              <a:rPr lang="en-US" b="1" dirty="0" err="1" smtClean="0"/>
              <a:t>BackupNode</a:t>
            </a:r>
            <a:r>
              <a:rPr lang="en-US" b="1" dirty="0" smtClean="0"/>
              <a:t>: </a:t>
            </a:r>
            <a:r>
              <a:rPr lang="en-US" dirty="0" smtClean="0"/>
              <a:t>two </a:t>
            </a:r>
            <a:r>
              <a:rPr lang="en-US" dirty="0"/>
              <a:t>other roles of </a:t>
            </a:r>
            <a:r>
              <a:rPr lang="en-US" dirty="0" err="1"/>
              <a:t>NameNode</a:t>
            </a:r>
            <a:endParaRPr lang="en-US" dirty="0"/>
          </a:p>
          <a:p>
            <a:endParaRPr lang="en-US" dirty="0" smtClean="0"/>
          </a:p>
          <a:p>
            <a:r>
              <a:rPr lang="en-US" dirty="0" err="1" smtClean="0"/>
              <a:t>CheckpointNode</a:t>
            </a:r>
            <a:r>
              <a:rPr lang="en-US" dirty="0"/>
              <a:t>:</a:t>
            </a:r>
          </a:p>
          <a:p>
            <a:pPr lvl="1"/>
            <a:r>
              <a:rPr lang="en-US" dirty="0"/>
              <a:t>When journal becomes too long, </a:t>
            </a:r>
            <a:r>
              <a:rPr lang="en-US" dirty="0" err="1"/>
              <a:t>checkpointNode</a:t>
            </a:r>
            <a:r>
              <a:rPr lang="en-US" dirty="0"/>
              <a:t> combines the existing checkpoint and journal to create a new checkpoint and an empty journal</a:t>
            </a:r>
            <a:r>
              <a:rPr lang="en-US" dirty="0" smtClean="0"/>
              <a:t>.</a:t>
            </a:r>
          </a:p>
          <a:p>
            <a:pPr lvl="1"/>
            <a:endParaRPr lang="en-US" dirty="0" smtClean="0"/>
          </a:p>
          <a:p>
            <a:pPr lvl="1"/>
            <a:r>
              <a:rPr lang="en-US" dirty="0" smtClean="0"/>
              <a:t>The </a:t>
            </a:r>
            <a:r>
              <a:rPr lang="en-US" dirty="0" err="1"/>
              <a:t>CheckpointNode</a:t>
            </a:r>
            <a:r>
              <a:rPr lang="en-US" dirty="0"/>
              <a:t> usually runs on a different host from the </a:t>
            </a:r>
            <a:r>
              <a:rPr lang="en-US" dirty="0" err="1"/>
              <a:t>NameNode</a:t>
            </a:r>
            <a:r>
              <a:rPr lang="en-US" dirty="0"/>
              <a:t> since it has the same memory requirements as the </a:t>
            </a:r>
            <a:r>
              <a:rPr lang="en-US" dirty="0" err="1"/>
              <a:t>NameNode</a:t>
            </a:r>
            <a:r>
              <a:rPr lang="en-US" dirty="0"/>
              <a:t>. It downloads the current checkpoint and journal files from the </a:t>
            </a:r>
            <a:r>
              <a:rPr lang="en-US" dirty="0" err="1"/>
              <a:t>NameNode</a:t>
            </a:r>
            <a:r>
              <a:rPr lang="en-US" dirty="0"/>
              <a:t>, merges them locally, and returns the new checkpoint back to the </a:t>
            </a:r>
            <a:r>
              <a:rPr lang="en-US" dirty="0" err="1" smtClean="0"/>
              <a:t>NameNode</a:t>
            </a:r>
            <a:endParaRPr lang="en-US" dirty="0" smtClean="0"/>
          </a:p>
        </p:txBody>
      </p:sp>
    </p:spTree>
    <p:extLst>
      <p:ext uri="{BB962C8B-B14F-4D97-AF65-F5344CB8AC3E}">
        <p14:creationId xmlns:p14="http://schemas.microsoft.com/office/powerpoint/2010/main" val="530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ctr"/>
            <a:r>
              <a:rPr lang="en-US" sz="3200" b="1" dirty="0" smtClean="0"/>
              <a:t>The Hadoop Distributed File System</a:t>
            </a:r>
            <a:endParaRPr lang="en-US" sz="3200" b="1" dirty="0"/>
          </a:p>
        </p:txBody>
      </p:sp>
    </p:spTree>
    <p:extLst>
      <p:ext uri="{BB962C8B-B14F-4D97-AF65-F5344CB8AC3E}">
        <p14:creationId xmlns:p14="http://schemas.microsoft.com/office/powerpoint/2010/main" val="1660701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b="1" dirty="0" err="1" smtClean="0"/>
              <a:t>BackupNode</a:t>
            </a:r>
            <a:r>
              <a:rPr lang="en-US" dirty="0"/>
              <a:t>: A read-only </a:t>
            </a:r>
            <a:r>
              <a:rPr lang="en-US" dirty="0" err="1"/>
              <a:t>NameNode</a:t>
            </a:r>
            <a:endParaRPr lang="en-US" dirty="0"/>
          </a:p>
          <a:p>
            <a:pPr lvl="1"/>
            <a:r>
              <a:rPr lang="en-US" dirty="0"/>
              <a:t>it maintains an in-memory, up-to-date image of the file system namespace that is always synchronized with the state of the </a:t>
            </a:r>
            <a:r>
              <a:rPr lang="en-US" dirty="0" err="1"/>
              <a:t>NameNode</a:t>
            </a:r>
            <a:r>
              <a:rPr lang="en-US" dirty="0"/>
              <a:t>.</a:t>
            </a:r>
          </a:p>
          <a:p>
            <a:pPr lvl="1"/>
            <a:r>
              <a:rPr lang="en-US" dirty="0"/>
              <a:t>If the </a:t>
            </a:r>
            <a:r>
              <a:rPr lang="en-US" dirty="0" err="1"/>
              <a:t>NameNode</a:t>
            </a:r>
            <a:r>
              <a:rPr lang="en-US" dirty="0"/>
              <a:t> fails, the </a:t>
            </a:r>
            <a:r>
              <a:rPr lang="en-US" dirty="0" err="1"/>
              <a:t>BackupNode’s</a:t>
            </a:r>
            <a:r>
              <a:rPr lang="en-US" dirty="0"/>
              <a:t> image in memory and the checkpoint on disk is a record of the latest namespace </a:t>
            </a:r>
            <a:r>
              <a:rPr lang="en-US" dirty="0" smtClean="0"/>
              <a:t>state</a:t>
            </a:r>
            <a:endParaRPr lang="en-US" dirty="0"/>
          </a:p>
        </p:txBody>
      </p:sp>
    </p:spTree>
    <p:extLst>
      <p:ext uri="{BB962C8B-B14F-4D97-AF65-F5344CB8AC3E}">
        <p14:creationId xmlns:p14="http://schemas.microsoft.com/office/powerpoint/2010/main" val="59582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lnSpcReduction="10000"/>
          </a:bodyPr>
          <a:lstStyle/>
          <a:p>
            <a:r>
              <a:rPr lang="en-US" dirty="0" smtClean="0"/>
              <a:t>Upgrades and </a:t>
            </a:r>
            <a:r>
              <a:rPr lang="en-US" dirty="0"/>
              <a:t>File System Snapshots</a:t>
            </a:r>
          </a:p>
          <a:p>
            <a:pPr lvl="1"/>
            <a:r>
              <a:rPr lang="en-US" dirty="0"/>
              <a:t>The purpose of creating snapshots in HDFS is to minimize potential damage to the data stored in the system during upgrades. </a:t>
            </a:r>
            <a:endParaRPr lang="en-US" dirty="0" smtClean="0"/>
          </a:p>
          <a:p>
            <a:pPr lvl="1"/>
            <a:r>
              <a:rPr lang="en-US" dirty="0" smtClean="0"/>
              <a:t>During </a:t>
            </a:r>
            <a:r>
              <a:rPr lang="en-US" dirty="0"/>
              <a:t>software upgrades the possibility of corrupting the system due to software bugs or human mistakes increases. </a:t>
            </a:r>
          </a:p>
          <a:p>
            <a:r>
              <a:rPr lang="en-US" dirty="0"/>
              <a:t>The snapshot mechanism lets administrators </a:t>
            </a:r>
            <a:r>
              <a:rPr lang="en-US" dirty="0" smtClean="0"/>
              <a:t>persistently save </a:t>
            </a:r>
            <a:r>
              <a:rPr lang="en-US" dirty="0"/>
              <a:t>the current state of the file system(both data and metadata), so that if the upgrade results in data loss or corruption, it is possible to rollback the upgrade and return HDFS to the namespace and storage state as they were at the time of the snapshot</a:t>
            </a:r>
          </a:p>
        </p:txBody>
      </p:sp>
    </p:spTree>
    <p:extLst>
      <p:ext uri="{BB962C8B-B14F-4D97-AF65-F5344CB8AC3E}">
        <p14:creationId xmlns:p14="http://schemas.microsoft.com/office/powerpoint/2010/main" val="2365791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pic>
        <p:nvPicPr>
          <p:cNvPr id="6"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526" y="1876021"/>
            <a:ext cx="7925907" cy="4439270"/>
          </a:xfrm>
        </p:spPr>
      </p:pic>
    </p:spTree>
    <p:extLst>
      <p:ext uri="{BB962C8B-B14F-4D97-AF65-F5344CB8AC3E}">
        <p14:creationId xmlns:p14="http://schemas.microsoft.com/office/powerpoint/2010/main" val="27165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sp>
        <p:nvSpPr>
          <p:cNvPr id="3" name="Content Placeholder 2"/>
          <p:cNvSpPr>
            <a:spLocks noGrp="1"/>
          </p:cNvSpPr>
          <p:nvPr>
            <p:ph idx="1"/>
          </p:nvPr>
        </p:nvSpPr>
        <p:spPr>
          <a:xfrm>
            <a:off x="1097280" y="1845734"/>
            <a:ext cx="6403900" cy="4023360"/>
          </a:xfrm>
        </p:spPr>
        <p:txBody>
          <a:bodyPr>
            <a:normAutofit lnSpcReduction="10000"/>
          </a:bodyPr>
          <a:lstStyle/>
          <a:p>
            <a:r>
              <a:rPr lang="en-US" dirty="0" smtClean="0"/>
              <a:t>Hadoop has the concept of “Rack Awareness”</a:t>
            </a:r>
          </a:p>
          <a:p>
            <a:pPr lvl="1"/>
            <a:r>
              <a:rPr lang="en-US" dirty="0"/>
              <a:t>For a large cluster, it may not be practical to connect all nodes in a flat </a:t>
            </a:r>
            <a:r>
              <a:rPr lang="en-US" dirty="0" smtClean="0"/>
              <a:t>topology</a:t>
            </a:r>
          </a:p>
          <a:p>
            <a:pPr lvl="1"/>
            <a:r>
              <a:rPr lang="en-US" dirty="0" smtClean="0"/>
              <a:t>A </a:t>
            </a:r>
            <a:r>
              <a:rPr lang="en-US" dirty="0"/>
              <a:t>common practice is to spread the nodes across multiple </a:t>
            </a:r>
            <a:r>
              <a:rPr lang="en-US" dirty="0" smtClean="0"/>
              <a:t>racks</a:t>
            </a:r>
          </a:p>
          <a:p>
            <a:pPr lvl="1"/>
            <a:r>
              <a:rPr lang="en-US" dirty="0" smtClean="0"/>
              <a:t>Nodes </a:t>
            </a:r>
            <a:r>
              <a:rPr lang="en-US" dirty="0"/>
              <a:t>of a rack share a switch, and rack switches are connected by one or more core switches. </a:t>
            </a:r>
            <a:endParaRPr lang="en-US" dirty="0" smtClean="0"/>
          </a:p>
          <a:p>
            <a:pPr lvl="1"/>
            <a:r>
              <a:rPr lang="en-US" dirty="0" smtClean="0"/>
              <a:t>Communication </a:t>
            </a:r>
            <a:r>
              <a:rPr lang="en-US" dirty="0"/>
              <a:t>between two nodes in different racks has to go through multiple switches.</a:t>
            </a:r>
          </a:p>
          <a:p>
            <a:endParaRPr lang="en-US" dirty="0" smtClean="0"/>
          </a:p>
          <a:p>
            <a:pPr lvl="1"/>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4765" r="5141" b="24174"/>
          <a:stretch/>
        </p:blipFill>
        <p:spPr bwMode="auto">
          <a:xfrm>
            <a:off x="7780148" y="2433234"/>
            <a:ext cx="4277533" cy="199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7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r>
              <a:rPr lang="en-US" dirty="0"/>
              <a:t>The default HDFS replica placement policy can be summarized as follows:  </a:t>
            </a:r>
          </a:p>
          <a:p>
            <a:pPr marL="514350" indent="-514350">
              <a:buFont typeface="+mj-lt"/>
              <a:buAutoNum type="arabicPeriod"/>
            </a:pPr>
            <a:r>
              <a:rPr lang="en-US" dirty="0" smtClean="0"/>
              <a:t>No </a:t>
            </a:r>
            <a:r>
              <a:rPr lang="en-US" dirty="0" err="1"/>
              <a:t>Datanode</a:t>
            </a:r>
            <a:r>
              <a:rPr lang="en-US" dirty="0"/>
              <a:t> contains more than one replica of any block.</a:t>
            </a:r>
          </a:p>
          <a:p>
            <a:pPr marL="514350" indent="-514350">
              <a:buFont typeface="+mj-lt"/>
              <a:buAutoNum type="arabicPeriod"/>
            </a:pPr>
            <a:r>
              <a:rPr lang="en-US" dirty="0" smtClean="0"/>
              <a:t>No </a:t>
            </a:r>
            <a:r>
              <a:rPr lang="en-US" dirty="0"/>
              <a:t>rack contains more than two replicas of the same block, provided there are sufficient racks on the </a:t>
            </a:r>
            <a:r>
              <a:rPr lang="en-US" dirty="0" smtClean="0"/>
              <a:t>cluster</a:t>
            </a:r>
          </a:p>
          <a:p>
            <a:endParaRPr lang="en-US" dirty="0"/>
          </a:p>
        </p:txBody>
      </p:sp>
    </p:spTree>
    <p:extLst>
      <p:ext uri="{BB962C8B-B14F-4D97-AF65-F5344CB8AC3E}">
        <p14:creationId xmlns:p14="http://schemas.microsoft.com/office/powerpoint/2010/main" val="3246230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99" y="652407"/>
            <a:ext cx="9224949" cy="508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850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t>
            </a:r>
            <a:r>
              <a:rPr lang="en-US" dirty="0"/>
              <a:t>there is a need for a new block, the </a:t>
            </a:r>
            <a:r>
              <a:rPr lang="en-US" dirty="0" err="1"/>
              <a:t>NameNode</a:t>
            </a:r>
            <a:r>
              <a:rPr lang="en-US" dirty="0"/>
              <a:t> allocates a block with a unique block ID and determines a list of </a:t>
            </a:r>
            <a:r>
              <a:rPr lang="en-US" dirty="0" err="1"/>
              <a:t>DataNodes</a:t>
            </a:r>
            <a:r>
              <a:rPr lang="en-US" dirty="0"/>
              <a:t> to host replicas of the block. </a:t>
            </a:r>
          </a:p>
          <a:p>
            <a:endParaRPr lang="en-US" dirty="0" smtClean="0"/>
          </a:p>
          <a:p>
            <a:r>
              <a:rPr lang="en-US" dirty="0" smtClean="0"/>
              <a:t>The </a:t>
            </a:r>
            <a:r>
              <a:rPr lang="en-US" dirty="0" err="1"/>
              <a:t>DataNodes</a:t>
            </a:r>
            <a:r>
              <a:rPr lang="en-US" dirty="0"/>
              <a:t> form a pipeline, the order of which minimizes the total network distance from the client to the last </a:t>
            </a:r>
            <a:r>
              <a:rPr lang="en-US" dirty="0" err="1"/>
              <a:t>DataNode</a:t>
            </a:r>
            <a:endParaRPr lang="en-US" dirty="0"/>
          </a:p>
        </p:txBody>
      </p:sp>
    </p:spTree>
    <p:extLst>
      <p:ext uri="{BB962C8B-B14F-4D97-AF65-F5344CB8AC3E}">
        <p14:creationId xmlns:p14="http://schemas.microsoft.com/office/powerpoint/2010/main" val="3188500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7178" y="1699339"/>
            <a:ext cx="8206716" cy="4525963"/>
          </a:xfrm>
        </p:spPr>
      </p:pic>
      <p:sp>
        <p:nvSpPr>
          <p:cNvPr id="9" name="Flowchart: Sequential Access Storage 8"/>
          <p:cNvSpPr/>
          <p:nvPr/>
        </p:nvSpPr>
        <p:spPr>
          <a:xfrm>
            <a:off x="5951984" y="1940848"/>
            <a:ext cx="2088232" cy="984096"/>
          </a:xfrm>
          <a:prstGeom prst="flowChartMagneticTape">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 Write to </a:t>
            </a:r>
            <a:r>
              <a:rPr lang="en-US" dirty="0" err="1">
                <a:solidFill>
                  <a:schemeClr val="tx1"/>
                </a:solidFill>
              </a:rPr>
              <a:t>dataNode</a:t>
            </a:r>
            <a:r>
              <a:rPr lang="en-US" dirty="0">
                <a:solidFill>
                  <a:schemeClr val="tx1"/>
                </a:solidFill>
              </a:rPr>
              <a:t> 1.</a:t>
            </a:r>
          </a:p>
        </p:txBody>
      </p:sp>
      <p:sp>
        <p:nvSpPr>
          <p:cNvPr id="10" name="Heart 9"/>
          <p:cNvSpPr/>
          <p:nvPr/>
        </p:nvSpPr>
        <p:spPr>
          <a:xfrm>
            <a:off x="8172069" y="1803952"/>
            <a:ext cx="2483768" cy="1257888"/>
          </a:xfrm>
          <a:prstGeom prst="hear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r>
              <a:rPr lang="en-US" dirty="0">
                <a:solidFill>
                  <a:schemeClr val="tx1"/>
                </a:solidFill>
              </a:rPr>
              <a:t>Hey,DN1, duplicate Block A to DN5 and DN6.</a:t>
            </a:r>
            <a:endParaRPr lang="en-US" dirty="0"/>
          </a:p>
        </p:txBody>
      </p:sp>
    </p:spTree>
    <p:extLst>
      <p:ext uri="{BB962C8B-B14F-4D97-AF65-F5344CB8AC3E}">
        <p14:creationId xmlns:p14="http://schemas.microsoft.com/office/powerpoint/2010/main" val="2717027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bunny\AppData\Roaming\Tencent\Users\501239855\QQ\WinTemp\RichOle\%6(Z]]S$$ZWG24ED0TG)~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315" y="604434"/>
            <a:ext cx="9625608" cy="54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149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bunny\AppData\Roaming\Tencent\Users\501239855\QQ\WinTemp\RichOle\0)$[61KEQGFA])M1[N15M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46" y="728420"/>
            <a:ext cx="9458457" cy="529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3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fontScale="92500"/>
          </a:bodyPr>
          <a:lstStyle/>
          <a:p>
            <a:pPr lvl="1"/>
            <a:r>
              <a:rPr lang="en-US" dirty="0" smtClean="0"/>
              <a:t>A </a:t>
            </a:r>
            <a:r>
              <a:rPr lang="en-US" dirty="0"/>
              <a:t>collection of open-source software utilities that facilitates using a network of many computers to solve problems involving massive amounts of data and </a:t>
            </a:r>
            <a:r>
              <a:rPr lang="en-US" dirty="0" smtClean="0"/>
              <a:t>computation</a:t>
            </a:r>
          </a:p>
          <a:p>
            <a:pPr lvl="1"/>
            <a:endParaRPr lang="en-US" dirty="0" smtClean="0"/>
          </a:p>
          <a:p>
            <a:pPr lvl="1"/>
            <a:r>
              <a:rPr lang="en-US" dirty="0" smtClean="0"/>
              <a:t>It </a:t>
            </a:r>
            <a:r>
              <a:rPr lang="en-US" dirty="0"/>
              <a:t>provides a software framework for </a:t>
            </a:r>
            <a:r>
              <a:rPr lang="en-US" b="1" dirty="0"/>
              <a:t>distributed storage</a:t>
            </a:r>
            <a:r>
              <a:rPr lang="en-US" dirty="0"/>
              <a:t> and processing of big data using the </a:t>
            </a:r>
            <a:r>
              <a:rPr lang="en-US" b="1" dirty="0" err="1" smtClean="0"/>
              <a:t>MapReduce</a:t>
            </a:r>
            <a:r>
              <a:rPr lang="en-US" dirty="0" smtClean="0"/>
              <a:t> </a:t>
            </a:r>
            <a:r>
              <a:rPr lang="en-US" dirty="0"/>
              <a:t>programming model</a:t>
            </a:r>
            <a:r>
              <a:rPr lang="en-US" dirty="0" smtClean="0"/>
              <a:t>.</a:t>
            </a:r>
          </a:p>
          <a:p>
            <a:pPr lvl="1"/>
            <a:endParaRPr lang="en-US" dirty="0"/>
          </a:p>
          <a:p>
            <a:pPr lvl="1"/>
            <a:r>
              <a:rPr lang="en-US" dirty="0"/>
              <a:t>The core of Apache Hadoop consists of a storage part, known as </a:t>
            </a:r>
            <a:r>
              <a:rPr lang="en-US" b="1" dirty="0"/>
              <a:t>Hadoop Distributed File System (HDFS)</a:t>
            </a:r>
            <a:r>
              <a:rPr lang="en-US" dirty="0"/>
              <a:t>, and a processing part which is a </a:t>
            </a:r>
            <a:r>
              <a:rPr lang="en-US" dirty="0" err="1"/>
              <a:t>MapReduce</a:t>
            </a:r>
            <a:r>
              <a:rPr lang="en-US" dirty="0"/>
              <a:t> programming model. </a:t>
            </a:r>
            <a:endParaRPr lang="en-US" dirty="0" smtClean="0"/>
          </a:p>
          <a:p>
            <a:pPr lvl="1"/>
            <a:endParaRPr lang="en-US" dirty="0"/>
          </a:p>
          <a:p>
            <a:pPr lvl="1"/>
            <a:r>
              <a:rPr lang="en-US" dirty="0" smtClean="0"/>
              <a:t>Hadoop </a:t>
            </a:r>
            <a:r>
              <a:rPr lang="en-US" dirty="0"/>
              <a:t>splits files into large blocks and distributes them across nodes in a cluster. </a:t>
            </a:r>
          </a:p>
        </p:txBody>
      </p:sp>
    </p:spTree>
    <p:extLst>
      <p:ext uri="{BB962C8B-B14F-4D97-AF65-F5344CB8AC3E}">
        <p14:creationId xmlns:p14="http://schemas.microsoft.com/office/powerpoint/2010/main" val="1085043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more blocks that make up a file, the more machines the data can potentially </a:t>
            </a:r>
            <a:r>
              <a:rPr lang="en-US" dirty="0" smtClean="0"/>
              <a:t>spread</a:t>
            </a:r>
          </a:p>
          <a:p>
            <a:r>
              <a:rPr lang="en-US" dirty="0" smtClean="0"/>
              <a:t>The </a:t>
            </a:r>
            <a:r>
              <a:rPr lang="en-US" dirty="0"/>
              <a:t>more CPU cores and disk drives that have a piece of my data mean more parallel processing power and faster </a:t>
            </a:r>
            <a:r>
              <a:rPr lang="en-US" dirty="0" smtClean="0"/>
              <a:t>results</a:t>
            </a:r>
          </a:p>
          <a:p>
            <a:r>
              <a:rPr lang="en-US" dirty="0" smtClean="0"/>
              <a:t>This </a:t>
            </a:r>
            <a:r>
              <a:rPr lang="en-US" dirty="0"/>
              <a:t>is the motivation behind building large, wide clusters. To process more data, faster.</a:t>
            </a:r>
          </a:p>
          <a:p>
            <a:endParaRPr lang="en-US" dirty="0"/>
          </a:p>
        </p:txBody>
      </p:sp>
    </p:spTree>
    <p:extLst>
      <p:ext uri="{BB962C8B-B14F-4D97-AF65-F5344CB8AC3E}">
        <p14:creationId xmlns:p14="http://schemas.microsoft.com/office/powerpoint/2010/main" val="2028961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bunny\AppData\Roaming\Tencent\Users\501239855\QQ\WinTemp\RichOle\W(A[)R{0M5R4%WBT8U]J`I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938" y="588936"/>
            <a:ext cx="10006987" cy="54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Reading Files from HDFS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8183" y="1846263"/>
            <a:ext cx="5927277" cy="441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8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Unbalanced Cluster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we add new racks full of servers and network to an existing Hadoop cluster we can end up in a situation where our cluster is </a:t>
            </a:r>
            <a:r>
              <a:rPr lang="en-US" b="1" dirty="0"/>
              <a:t>unbalanced</a:t>
            </a:r>
            <a:r>
              <a:rPr lang="en-US" dirty="0"/>
              <a:t>. </a:t>
            </a:r>
            <a:endParaRPr lang="en-US" dirty="0" smtClean="0"/>
          </a:p>
          <a:p>
            <a:pPr lvl="1"/>
            <a:r>
              <a:rPr lang="en-US" dirty="0" smtClean="0"/>
              <a:t>In </a:t>
            </a:r>
            <a:r>
              <a:rPr lang="en-US" dirty="0"/>
              <a:t>this case, Racks 1 &amp; 2 were my existing racks containing File.txt and running my Map Reduce jobs on that data. </a:t>
            </a:r>
            <a:endParaRPr lang="en-US" dirty="0" smtClean="0"/>
          </a:p>
          <a:p>
            <a:pPr lvl="1"/>
            <a:r>
              <a:rPr lang="en-US" dirty="0" smtClean="0"/>
              <a:t>When </a:t>
            </a:r>
            <a:r>
              <a:rPr lang="en-US" dirty="0"/>
              <a:t>I added two new racks to the cluster, my File.txt data doesn’t auto-magically start spreading over to the new racks. All the data stays where it is. </a:t>
            </a:r>
          </a:p>
          <a:p>
            <a:pPr marL="514350" indent="-514350">
              <a:buFont typeface="+mj-lt"/>
              <a:buAutoNum type="arabicPeriod"/>
            </a:pPr>
            <a:r>
              <a:rPr lang="en-US" dirty="0" smtClean="0"/>
              <a:t>The </a:t>
            </a:r>
            <a:r>
              <a:rPr lang="en-US" dirty="0"/>
              <a:t>new servers are sitting idle with no data, until I start loading new data into the cluster. </a:t>
            </a:r>
            <a:endParaRPr lang="en-US" dirty="0" smtClean="0"/>
          </a:p>
          <a:p>
            <a:pPr marL="514350" indent="-514350">
              <a:buFont typeface="+mj-lt"/>
              <a:buAutoNum type="arabicPeriod"/>
            </a:pPr>
            <a:r>
              <a:rPr lang="en-US" dirty="0" smtClean="0"/>
              <a:t>Furthermore</a:t>
            </a:r>
            <a:r>
              <a:rPr lang="en-US" dirty="0"/>
              <a:t>, if the servers in Racks 1 &amp; 2 are really busy, the Job Tracker may have no other choice but to assign Map tasks on File.txt to the new servers which have no local </a:t>
            </a:r>
            <a:r>
              <a:rPr lang="en-US" dirty="0" smtClean="0"/>
              <a:t>data</a:t>
            </a:r>
          </a:p>
          <a:p>
            <a:pPr marL="514350" indent="-514350">
              <a:buFont typeface="+mj-lt"/>
              <a:buAutoNum type="arabicPeriod"/>
            </a:pPr>
            <a:r>
              <a:rPr lang="en-US" dirty="0" smtClean="0"/>
              <a:t>The </a:t>
            </a:r>
            <a:r>
              <a:rPr lang="en-US" dirty="0"/>
              <a:t>new servers need to go grab the data over the network. As </a:t>
            </a:r>
            <a:r>
              <a:rPr lang="en-US" dirty="0" err="1"/>
              <a:t>as</a:t>
            </a:r>
            <a:r>
              <a:rPr lang="en-US" dirty="0"/>
              <a:t> result you may see more </a:t>
            </a:r>
            <a:r>
              <a:rPr lang="en-US" i="1" dirty="0"/>
              <a:t>network traffic</a:t>
            </a:r>
            <a:r>
              <a:rPr lang="en-US" dirty="0"/>
              <a:t> and </a:t>
            </a:r>
            <a:r>
              <a:rPr lang="en-US" i="1" dirty="0"/>
              <a:t>slower job</a:t>
            </a:r>
            <a:r>
              <a:rPr lang="en-US" dirty="0"/>
              <a:t> completion times.</a:t>
            </a:r>
          </a:p>
          <a:p>
            <a:endParaRPr lang="en-US" dirty="0"/>
          </a:p>
        </p:txBody>
      </p:sp>
    </p:spTree>
    <p:extLst>
      <p:ext uri="{BB962C8B-B14F-4D97-AF65-F5344CB8AC3E}">
        <p14:creationId xmlns:p14="http://schemas.microsoft.com/office/powerpoint/2010/main" val="65888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081" y="367387"/>
            <a:ext cx="9455239" cy="558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700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Balancer</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674"/>
          <a:stretch/>
        </p:blipFill>
        <p:spPr bwMode="auto">
          <a:xfrm>
            <a:off x="2379109" y="2030278"/>
            <a:ext cx="7494741" cy="4089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Balancer</a:t>
            </a:r>
            <a:endParaRPr lang="en-US" dirty="0"/>
          </a:p>
        </p:txBody>
      </p:sp>
      <p:sp>
        <p:nvSpPr>
          <p:cNvPr id="3" name="Content Placeholder 2"/>
          <p:cNvSpPr>
            <a:spLocks noGrp="1"/>
          </p:cNvSpPr>
          <p:nvPr>
            <p:ph idx="1"/>
          </p:nvPr>
        </p:nvSpPr>
        <p:spPr/>
        <p:txBody>
          <a:bodyPr/>
          <a:lstStyle/>
          <a:p>
            <a:r>
              <a:rPr lang="en-US" dirty="0"/>
              <a:t>Balancer looks at the difference in available storage between nodes and attempts to provide balance to a certain threshold. </a:t>
            </a:r>
          </a:p>
          <a:p>
            <a:endParaRPr lang="en-US" smtClean="0"/>
          </a:p>
          <a:p>
            <a:r>
              <a:rPr lang="en-US" smtClean="0"/>
              <a:t>New </a:t>
            </a:r>
            <a:r>
              <a:rPr lang="en-US" dirty="0"/>
              <a:t>nodes with lots of free disk space will be detected and balancer can begin copying block data off nodes with less available space to the new nodes.</a:t>
            </a:r>
          </a:p>
          <a:p>
            <a:endParaRPr lang="en-US" dirty="0"/>
          </a:p>
        </p:txBody>
      </p:sp>
    </p:spTree>
    <p:extLst>
      <p:ext uri="{BB962C8B-B14F-4D97-AF65-F5344CB8AC3E}">
        <p14:creationId xmlns:p14="http://schemas.microsoft.com/office/powerpoint/2010/main" val="72363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pPr lvl="1"/>
            <a:r>
              <a:rPr lang="en-US" dirty="0"/>
              <a:t>It then transfers </a:t>
            </a:r>
            <a:r>
              <a:rPr lang="en-US" b="1" dirty="0"/>
              <a:t>packaged code</a:t>
            </a:r>
            <a:r>
              <a:rPr lang="en-US" dirty="0"/>
              <a:t> into nodes to process the data in </a:t>
            </a:r>
            <a:r>
              <a:rPr lang="en-US" dirty="0" smtClean="0"/>
              <a:t>parallel</a:t>
            </a:r>
          </a:p>
          <a:p>
            <a:pPr lvl="1"/>
            <a:endParaRPr lang="en-US" dirty="0" smtClean="0"/>
          </a:p>
          <a:p>
            <a:pPr lvl="1"/>
            <a:r>
              <a:rPr lang="en-US" dirty="0" smtClean="0"/>
              <a:t>This </a:t>
            </a:r>
            <a:r>
              <a:rPr lang="en-US" dirty="0"/>
              <a:t>approach takes advantage of </a:t>
            </a:r>
            <a:r>
              <a:rPr lang="en-US" i="1" dirty="0"/>
              <a:t>data locality</a:t>
            </a:r>
            <a:r>
              <a:rPr lang="en-US" dirty="0" smtClean="0"/>
              <a:t>, where </a:t>
            </a:r>
            <a:r>
              <a:rPr lang="en-US" dirty="0"/>
              <a:t>nodes manipulate the data they have access to</a:t>
            </a:r>
            <a:r>
              <a:rPr lang="en-US" dirty="0" smtClean="0"/>
              <a:t>.</a:t>
            </a:r>
          </a:p>
          <a:p>
            <a:pPr lvl="2"/>
            <a:r>
              <a:rPr lang="en-US" dirty="0"/>
              <a:t>This allows the dataset to be processed faster and more efficiently than it would be in a more conventional supercomputer architecture that relies on a parallel file system where computation and data are distributed via high-speed networking</a:t>
            </a:r>
            <a:r>
              <a:rPr lang="en-US" dirty="0" smtClean="0"/>
              <a:t> </a:t>
            </a:r>
            <a:endParaRPr lang="en-US" dirty="0"/>
          </a:p>
        </p:txBody>
      </p:sp>
    </p:spTree>
    <p:extLst>
      <p:ext uri="{BB962C8B-B14F-4D97-AF65-F5344CB8AC3E}">
        <p14:creationId xmlns:p14="http://schemas.microsoft.com/office/powerpoint/2010/main" val="1137561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lnSpcReduction="10000"/>
          </a:bodyPr>
          <a:lstStyle/>
          <a:p>
            <a:r>
              <a:rPr lang="en-US" dirty="0"/>
              <a:t>The Hadoop Distributed File System (HDFS) is the file system component of Hadoop.  </a:t>
            </a:r>
            <a:endParaRPr lang="en-US" dirty="0" smtClean="0"/>
          </a:p>
          <a:p>
            <a:endParaRPr lang="en-US" dirty="0" smtClean="0"/>
          </a:p>
          <a:p>
            <a:r>
              <a:rPr lang="en-US" dirty="0" smtClean="0"/>
              <a:t>It </a:t>
            </a:r>
            <a:r>
              <a:rPr lang="en-US" dirty="0"/>
              <a:t>is designed to store very large data sets </a:t>
            </a:r>
            <a:endParaRPr lang="en-US" dirty="0" smtClean="0"/>
          </a:p>
          <a:p>
            <a:pPr marL="658368" lvl="1" indent="-457200">
              <a:buFont typeface="+mj-lt"/>
              <a:buAutoNum type="arabicPeriod"/>
            </a:pPr>
            <a:r>
              <a:rPr lang="en-US" dirty="0" smtClean="0"/>
              <a:t>reliably</a:t>
            </a:r>
            <a:r>
              <a:rPr lang="en-US" dirty="0"/>
              <a:t>, and to stream those data sets </a:t>
            </a:r>
            <a:endParaRPr lang="en-US" dirty="0" smtClean="0"/>
          </a:p>
          <a:p>
            <a:pPr marL="658368" lvl="1" indent="-457200">
              <a:buFont typeface="+mj-lt"/>
              <a:buAutoNum type="arabicPeriod"/>
            </a:pPr>
            <a:r>
              <a:rPr lang="en-US" dirty="0" smtClean="0"/>
              <a:t>at </a:t>
            </a:r>
            <a:r>
              <a:rPr lang="en-US" dirty="0"/>
              <a:t>high bandwidth to user applications. </a:t>
            </a:r>
            <a:endParaRPr lang="en-US" dirty="0" smtClean="0"/>
          </a:p>
          <a:p>
            <a:pPr marL="365760" indent="-457200"/>
            <a:endParaRPr lang="en-US" dirty="0" smtClean="0"/>
          </a:p>
          <a:p>
            <a:pPr marL="365760" indent="-457200"/>
            <a:r>
              <a:rPr lang="en-US" dirty="0" smtClean="0"/>
              <a:t>These </a:t>
            </a:r>
            <a:r>
              <a:rPr lang="en-US" dirty="0"/>
              <a:t>are achieved by replicating file content on multiple </a:t>
            </a:r>
            <a:r>
              <a:rPr lang="en-US" dirty="0" smtClean="0"/>
              <a:t>machines (</a:t>
            </a:r>
            <a:r>
              <a:rPr lang="en-US" dirty="0" err="1"/>
              <a:t>DataNodes</a:t>
            </a:r>
            <a:r>
              <a:rPr lang="en-US" dirty="0"/>
              <a:t>).</a:t>
            </a:r>
          </a:p>
          <a:p>
            <a:endParaRPr lang="en-US" dirty="0"/>
          </a:p>
        </p:txBody>
      </p:sp>
    </p:spTree>
    <p:extLst>
      <p:ext uri="{BB962C8B-B14F-4D97-AF65-F5344CB8AC3E}">
        <p14:creationId xmlns:p14="http://schemas.microsoft.com/office/powerpoint/2010/main" val="225671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sp>
        <p:nvSpPr>
          <p:cNvPr id="3" name="Content Placeholder 2"/>
          <p:cNvSpPr>
            <a:spLocks noGrp="1"/>
          </p:cNvSpPr>
          <p:nvPr>
            <p:ph idx="1"/>
          </p:nvPr>
        </p:nvSpPr>
        <p:spPr/>
        <p:txBody>
          <a:bodyPr/>
          <a:lstStyle/>
          <a:p>
            <a:pPr lvl="1"/>
            <a:r>
              <a:rPr lang="en-US" dirty="0"/>
              <a:t>HDFS is a block-structured file system: Files broken into </a:t>
            </a:r>
            <a:r>
              <a:rPr lang="en-US" b="1" dirty="0"/>
              <a:t>blocks</a:t>
            </a:r>
            <a:r>
              <a:rPr lang="en-US" dirty="0"/>
              <a:t> of 128MB (per-file configurable).</a:t>
            </a:r>
          </a:p>
          <a:p>
            <a:endParaRPr lang="en-US" dirty="0"/>
          </a:p>
          <a:p>
            <a:pPr lvl="1"/>
            <a:r>
              <a:rPr lang="en-US" dirty="0"/>
              <a:t>A file can be made of several blocks, and they are stored across a cluster of one or more machines with data storage capacity. </a:t>
            </a:r>
          </a:p>
          <a:p>
            <a:endParaRPr lang="en-US" dirty="0"/>
          </a:p>
          <a:p>
            <a:pPr lvl="1"/>
            <a:r>
              <a:rPr lang="en-US" dirty="0"/>
              <a:t>Each block of a file is replicated across a number of machines, To prevent loss of data.</a:t>
            </a:r>
          </a:p>
          <a:p>
            <a:endParaRPr lang="en-US" dirty="0"/>
          </a:p>
        </p:txBody>
      </p:sp>
    </p:spTree>
    <p:extLst>
      <p:ext uri="{BB962C8B-B14F-4D97-AF65-F5344CB8AC3E}">
        <p14:creationId xmlns:p14="http://schemas.microsoft.com/office/powerpoint/2010/main" val="18442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Users\bunny\AppData\Roaming\Tencent\Users\501239855\QQ\WinTemp\RichOle\0$BK[BAQ(OAT{}B%KS{3CC0.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37699" y="309966"/>
            <a:ext cx="7789704" cy="5877272"/>
          </a:xfrm>
          <a:prstGeom prst="rect">
            <a:avLst/>
          </a:prstGeom>
          <a:noFill/>
          <a:ln>
            <a:noFill/>
          </a:ln>
        </p:spPr>
      </p:pic>
    </p:spTree>
    <p:extLst>
      <p:ext uri="{BB962C8B-B14F-4D97-AF65-F5344CB8AC3E}">
        <p14:creationId xmlns:p14="http://schemas.microsoft.com/office/powerpoint/2010/main" val="172126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and </a:t>
            </a:r>
            <a:r>
              <a:rPr lang="en-US" dirty="0" err="1"/>
              <a:t>DataNodes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HDFS </a:t>
            </a:r>
            <a:r>
              <a:rPr lang="en-US" dirty="0"/>
              <a:t>stores file system metadata and application data separately.</a:t>
            </a:r>
          </a:p>
          <a:p>
            <a:pPr lvl="1"/>
            <a:r>
              <a:rPr lang="en-US" b="1" dirty="0" smtClean="0"/>
              <a:t>Metadata</a:t>
            </a:r>
            <a:r>
              <a:rPr lang="en-US" dirty="0" smtClean="0"/>
              <a:t> </a:t>
            </a:r>
            <a:r>
              <a:rPr lang="en-US" dirty="0"/>
              <a:t>refers to file metadata(attributes such as permissions, modification, access times, namespace and disk space quotas.</a:t>
            </a:r>
          </a:p>
          <a:p>
            <a:endParaRPr lang="en-US" dirty="0" smtClean="0"/>
          </a:p>
          <a:p>
            <a:r>
              <a:rPr lang="en-US" dirty="0" smtClean="0"/>
              <a:t>HDFS </a:t>
            </a:r>
            <a:r>
              <a:rPr lang="en-US" dirty="0"/>
              <a:t>stores metadata on a dedicated server, called </a:t>
            </a:r>
            <a:r>
              <a:rPr lang="en-US" dirty="0" smtClean="0"/>
              <a:t>the </a:t>
            </a:r>
            <a:r>
              <a:rPr lang="en-US" b="1" dirty="0" err="1" smtClean="0"/>
              <a:t>NameNode</a:t>
            </a:r>
            <a:r>
              <a:rPr lang="en-US" dirty="0"/>
              <a:t>.(Master) </a:t>
            </a:r>
            <a:endParaRPr lang="en-US" dirty="0" smtClean="0"/>
          </a:p>
          <a:p>
            <a:endParaRPr lang="en-US" dirty="0" smtClean="0"/>
          </a:p>
          <a:p>
            <a:r>
              <a:rPr lang="en-US" dirty="0" smtClean="0"/>
              <a:t>Application </a:t>
            </a:r>
            <a:r>
              <a:rPr lang="en-US" dirty="0"/>
              <a:t>data are stored on other servers called </a:t>
            </a:r>
            <a:r>
              <a:rPr lang="en-US" b="1" dirty="0" err="1"/>
              <a:t>DataNodes</a:t>
            </a:r>
            <a:r>
              <a:rPr lang="en-US" dirty="0"/>
              <a:t>.(Slaves)</a:t>
            </a:r>
          </a:p>
          <a:p>
            <a:endParaRPr lang="en-US" dirty="0"/>
          </a:p>
          <a:p>
            <a:r>
              <a:rPr lang="en-US" dirty="0"/>
              <a:t>All servers are fully connected and communicate with each other using TCP-based protocols.(RPC</a:t>
            </a:r>
            <a:r>
              <a:rPr lang="en-US" dirty="0" smtClean="0"/>
              <a:t>)</a:t>
            </a:r>
            <a:endParaRPr lang="en-US" dirty="0"/>
          </a:p>
        </p:txBody>
      </p:sp>
    </p:spTree>
    <p:extLst>
      <p:ext uri="{BB962C8B-B14F-4D97-AF65-F5344CB8AC3E}">
        <p14:creationId xmlns:p14="http://schemas.microsoft.com/office/powerpoint/2010/main" val="114617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endParaRPr lang="en-US" dirty="0"/>
          </a:p>
        </p:txBody>
      </p:sp>
      <p:sp>
        <p:nvSpPr>
          <p:cNvPr id="3" name="Content Placeholder 2"/>
          <p:cNvSpPr>
            <a:spLocks noGrp="1"/>
          </p:cNvSpPr>
          <p:nvPr>
            <p:ph idx="1"/>
          </p:nvPr>
        </p:nvSpPr>
        <p:spPr/>
        <p:txBody>
          <a:bodyPr>
            <a:normAutofit lnSpcReduction="10000"/>
          </a:bodyPr>
          <a:lstStyle/>
          <a:p>
            <a:r>
              <a:rPr lang="en-US" dirty="0" smtClean="0"/>
              <a:t>Name Node maintain </a:t>
            </a:r>
            <a:r>
              <a:rPr lang="en-US" dirty="0"/>
              <a:t>the namespace tree(a hierarchy of files and directories) operations like opening, closing, and renaming files and </a:t>
            </a:r>
            <a:r>
              <a:rPr lang="en-US" dirty="0" smtClean="0"/>
              <a:t>directories.</a:t>
            </a:r>
          </a:p>
          <a:p>
            <a:pPr lvl="1"/>
            <a:r>
              <a:rPr lang="en-US" dirty="0" smtClean="0"/>
              <a:t>Determine the mapping of file blocks to </a:t>
            </a:r>
            <a:r>
              <a:rPr lang="en-US" dirty="0" err="1" smtClean="0"/>
              <a:t>DataNodes</a:t>
            </a:r>
            <a:r>
              <a:rPr lang="en-US" dirty="0" smtClean="0"/>
              <a:t> (the physical location of file data). </a:t>
            </a:r>
          </a:p>
          <a:p>
            <a:pPr lvl="1"/>
            <a:r>
              <a:rPr lang="en-US" dirty="0" smtClean="0"/>
              <a:t>File </a:t>
            </a:r>
            <a:r>
              <a:rPr lang="en-US" dirty="0"/>
              <a:t>metadata (i.e. “</a:t>
            </a:r>
            <a:r>
              <a:rPr lang="en-US" dirty="0" err="1"/>
              <a:t>inode</a:t>
            </a:r>
            <a:r>
              <a:rPr lang="en-US" dirty="0"/>
              <a:t>”) .</a:t>
            </a:r>
          </a:p>
          <a:p>
            <a:pPr lvl="1"/>
            <a:r>
              <a:rPr lang="en-US" dirty="0"/>
              <a:t>Authorization and authentication.</a:t>
            </a:r>
          </a:p>
          <a:p>
            <a:pPr lvl="1"/>
            <a:r>
              <a:rPr lang="en-US" dirty="0"/>
              <a:t>Collect block reports from </a:t>
            </a:r>
            <a:r>
              <a:rPr lang="en-US" dirty="0" err="1"/>
              <a:t>Datanodes</a:t>
            </a:r>
            <a:r>
              <a:rPr lang="en-US" dirty="0"/>
              <a:t> on block locations.</a:t>
            </a:r>
          </a:p>
          <a:p>
            <a:pPr lvl="1"/>
            <a:r>
              <a:rPr lang="en-US" dirty="0"/>
              <a:t>Replicate missing blocks.</a:t>
            </a:r>
          </a:p>
          <a:p>
            <a:pPr lvl="1"/>
            <a:r>
              <a:rPr lang="en-US" dirty="0" smtClean="0"/>
              <a:t>HDFS </a:t>
            </a:r>
            <a:r>
              <a:rPr lang="en-US" dirty="0"/>
              <a:t>keeps the entire namespace in RAM, allowing fast access to the metadata</a:t>
            </a:r>
          </a:p>
        </p:txBody>
      </p:sp>
    </p:spTree>
    <p:extLst>
      <p:ext uri="{BB962C8B-B14F-4D97-AF65-F5344CB8AC3E}">
        <p14:creationId xmlns:p14="http://schemas.microsoft.com/office/powerpoint/2010/main" val="3155136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34443</TotalTime>
  <Words>1502</Words>
  <Application>Microsoft Office PowerPoint</Application>
  <PresentationFormat>Widescreen</PresentationFormat>
  <Paragraphs>130</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Retrospect</vt:lpstr>
      <vt:lpstr>CS326 Parallel and Distributed Computing</vt:lpstr>
      <vt:lpstr>The Hadoop Distributed File System</vt:lpstr>
      <vt:lpstr>HADOOP</vt:lpstr>
      <vt:lpstr>HADOOP</vt:lpstr>
      <vt:lpstr>HDFS</vt:lpstr>
      <vt:lpstr>HDFS: Architecture</vt:lpstr>
      <vt:lpstr>PowerPoint Presentation</vt:lpstr>
      <vt:lpstr>NameNode and DataNodes</vt:lpstr>
      <vt:lpstr>NameNode</vt:lpstr>
      <vt:lpstr>DataNode</vt:lpstr>
      <vt:lpstr>PowerPoint Presentation</vt:lpstr>
      <vt:lpstr>PowerPoint Presentation</vt:lpstr>
      <vt:lpstr>PowerPoint Presentation</vt:lpstr>
      <vt:lpstr>Block Reports</vt:lpstr>
      <vt:lpstr>PowerPoint Presentation</vt:lpstr>
      <vt:lpstr>Failure Recovery</vt:lpstr>
      <vt:lpstr>PowerPoint Presentation</vt:lpstr>
      <vt:lpstr>Failure Recovery</vt:lpstr>
      <vt:lpstr>Failure Recovery</vt:lpstr>
      <vt:lpstr>Failure Recovery</vt:lpstr>
      <vt:lpstr>Failure Recovery</vt:lpstr>
      <vt:lpstr>File I/O and Replica Management</vt:lpstr>
      <vt:lpstr>File I/O and Replica Management</vt:lpstr>
      <vt:lpstr>File I/O and Replica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Client Reading Files from HDFS</vt:lpstr>
      <vt:lpstr>Unbalanced Cluster</vt:lpstr>
      <vt:lpstr>PowerPoint Presentation</vt:lpstr>
      <vt:lpstr>Balancer</vt:lpstr>
      <vt:lpstr>Balancer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1247</cp:revision>
  <dcterms:created xsi:type="dcterms:W3CDTF">2021-02-06T08:07:10Z</dcterms:created>
  <dcterms:modified xsi:type="dcterms:W3CDTF">2021-11-11T04:58:51Z</dcterms:modified>
</cp:coreProperties>
</file>