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9"/>
  </p:notesMasterIdLst>
  <p:sldIdLst>
    <p:sldId id="256" r:id="rId2"/>
    <p:sldId id="422" r:id="rId3"/>
    <p:sldId id="423" r:id="rId4"/>
    <p:sldId id="424" r:id="rId5"/>
    <p:sldId id="425" r:id="rId6"/>
    <p:sldId id="428" r:id="rId7"/>
    <p:sldId id="426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27" r:id="rId22"/>
    <p:sldId id="442" r:id="rId23"/>
    <p:sldId id="443" r:id="rId24"/>
    <p:sldId id="444" r:id="rId25"/>
    <p:sldId id="449" r:id="rId26"/>
    <p:sldId id="445" r:id="rId27"/>
    <p:sldId id="450" r:id="rId28"/>
    <p:sldId id="446" r:id="rId29"/>
    <p:sldId id="447" r:id="rId30"/>
    <p:sldId id="448" r:id="rId31"/>
    <p:sldId id="451" r:id="rId32"/>
    <p:sldId id="452" r:id="rId33"/>
    <p:sldId id="454" r:id="rId34"/>
    <p:sldId id="453" r:id="rId35"/>
    <p:sldId id="455" r:id="rId36"/>
    <p:sldId id="456" r:id="rId37"/>
    <p:sldId id="45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279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Cloud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compressed, high-performance, proprietary data storage system built on Google File System, Chubby Lock Service,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 few other Google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sparsely populated table that can scale to billions of rows and thousands of columns, enabling you to store terabytes or even petabytes of data. A single value in each row is indexed; this value is known as the row key.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ideal for storing very large amounts of single-keyed data with very low latency. It supports high read and write throughput at low latency, and it is an ideal data source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/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Split input files into chunks (shards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Break </a:t>
            </a:r>
            <a:r>
              <a:rPr lang="en-US" dirty="0"/>
              <a:t>up the input data into </a:t>
            </a:r>
            <a:r>
              <a:rPr lang="en-US" i="1" dirty="0"/>
              <a:t>M </a:t>
            </a:r>
            <a:r>
              <a:rPr lang="en-US" dirty="0"/>
              <a:t>pieces (typically 64 MB)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05" y="3023864"/>
            <a:ext cx="7448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Fork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/>
              <a:t>up many copies of the program on a cluster of </a:t>
            </a:r>
            <a:r>
              <a:rPr lang="en-US" dirty="0" smtClean="0"/>
              <a:t>machines</a:t>
            </a:r>
          </a:p>
          <a:p>
            <a:pPr lvl="1"/>
            <a:r>
              <a:rPr lang="en-US" b="1" dirty="0" smtClean="0"/>
              <a:t>One </a:t>
            </a:r>
            <a:r>
              <a:rPr lang="en-US" b="1" dirty="0"/>
              <a:t>master</a:t>
            </a:r>
            <a:r>
              <a:rPr lang="en-US" dirty="0"/>
              <a:t>: scheduler &amp; </a:t>
            </a:r>
            <a:r>
              <a:rPr lang="en-US" dirty="0" smtClean="0"/>
              <a:t>coordinator</a:t>
            </a:r>
            <a:endParaRPr lang="en-US" dirty="0"/>
          </a:p>
          <a:p>
            <a:pPr lvl="1"/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smtClean="0"/>
              <a:t>workers</a:t>
            </a:r>
            <a:endParaRPr lang="en-US" dirty="0"/>
          </a:p>
          <a:p>
            <a:r>
              <a:rPr lang="en-US" dirty="0" smtClean="0"/>
              <a:t>Idle </a:t>
            </a:r>
            <a:r>
              <a:rPr lang="en-US" dirty="0"/>
              <a:t>workers are assigned </a:t>
            </a:r>
            <a:r>
              <a:rPr lang="en-US" dirty="0" smtClean="0"/>
              <a:t>either: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tasks (each works on a shard) – there are </a:t>
            </a:r>
            <a:r>
              <a:rPr lang="en-US" i="1" dirty="0"/>
              <a:t>M </a:t>
            </a:r>
            <a:r>
              <a:rPr lang="en-US" dirty="0"/>
              <a:t>map </a:t>
            </a:r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 smtClean="0"/>
              <a:t>reduce </a:t>
            </a:r>
            <a:r>
              <a:rPr lang="en-US" dirty="0"/>
              <a:t>tasks (each works on intermediate files) – there are </a:t>
            </a:r>
            <a:r>
              <a:rPr lang="en-US" i="1" dirty="0" smtClean="0"/>
              <a:t>R</a:t>
            </a:r>
            <a:endParaRPr lang="en-US" i="1" dirty="0"/>
          </a:p>
          <a:p>
            <a:pPr lvl="2"/>
            <a:r>
              <a:rPr lang="en-US" i="1" dirty="0" smtClean="0"/>
              <a:t>R </a:t>
            </a:r>
            <a:r>
              <a:rPr lang="en-US" dirty="0"/>
              <a:t>= # partitions, defined by the user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93" y="5037896"/>
            <a:ext cx="5959050" cy="16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Run Map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</a:t>
            </a:r>
            <a:r>
              <a:rPr lang="en-US" dirty="0"/>
              <a:t>contents of the input shard assigned to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Parses </a:t>
            </a:r>
            <a:r>
              <a:rPr lang="en-US" dirty="0"/>
              <a:t>key/value pairs out of the input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Passes </a:t>
            </a:r>
            <a:r>
              <a:rPr lang="en-US" dirty="0"/>
              <a:t>each pair to a user-defined </a:t>
            </a:r>
            <a:r>
              <a:rPr lang="en-US" i="1" dirty="0"/>
              <a:t>map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/>
              <a:t>intermediate key/value </a:t>
            </a:r>
            <a:r>
              <a:rPr lang="en-US" dirty="0" smtClean="0"/>
              <a:t>pairs</a:t>
            </a:r>
            <a:endParaRPr lang="en-US" dirty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buffered in memory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04" y="4563362"/>
            <a:ext cx="3600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intermediate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Intermediate key/value pairs produced by the user’s </a:t>
            </a:r>
            <a:r>
              <a:rPr lang="en-US" i="1" dirty="0"/>
              <a:t>map </a:t>
            </a:r>
            <a:r>
              <a:rPr lang="en-US" dirty="0" smtClean="0"/>
              <a:t>function buffered </a:t>
            </a:r>
            <a:r>
              <a:rPr lang="en-US" dirty="0"/>
              <a:t>in memory and are periodically written to the local </a:t>
            </a:r>
            <a:r>
              <a:rPr lang="en-US" dirty="0" smtClean="0"/>
              <a:t>disk</a:t>
            </a:r>
            <a:endParaRPr lang="en-US" dirty="0"/>
          </a:p>
          <a:p>
            <a:pPr lvl="1"/>
            <a:r>
              <a:rPr lang="en-US" dirty="0" smtClean="0"/>
              <a:t>Partitioned </a:t>
            </a:r>
            <a:r>
              <a:rPr lang="en-US" dirty="0"/>
              <a:t>into </a:t>
            </a:r>
            <a:r>
              <a:rPr lang="en-US" i="1" dirty="0"/>
              <a:t>R </a:t>
            </a:r>
            <a:r>
              <a:rPr lang="en-US" dirty="0"/>
              <a:t>regions by a partitioning function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17" y="3297344"/>
            <a:ext cx="6638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4a.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Map </a:t>
            </a:r>
            <a:r>
              <a:rPr lang="en-US" dirty="0"/>
              <a:t>data will be processed by Reduce </a:t>
            </a:r>
            <a:r>
              <a:rPr lang="en-US" dirty="0" smtClean="0"/>
              <a:t>workers</a:t>
            </a:r>
            <a:endParaRPr lang="en-US" dirty="0"/>
          </a:p>
          <a:p>
            <a:pPr lvl="1"/>
            <a:r>
              <a:rPr lang="en-US" dirty="0" smtClean="0"/>
              <a:t>User’s </a:t>
            </a:r>
            <a:r>
              <a:rPr lang="en-US" i="1" dirty="0"/>
              <a:t>Reduce </a:t>
            </a:r>
            <a:r>
              <a:rPr lang="en-US" dirty="0"/>
              <a:t>function will be called once per unique key generated by </a:t>
            </a:r>
            <a:r>
              <a:rPr lang="en-US" i="1" dirty="0" smtClean="0"/>
              <a:t>Map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first need to sort all the (</a:t>
            </a:r>
            <a:r>
              <a:rPr lang="en-US" i="1" dirty="0"/>
              <a:t>key, value</a:t>
            </a:r>
            <a:r>
              <a:rPr lang="en-US" dirty="0"/>
              <a:t>) data by keys and decide which</a:t>
            </a:r>
            <a:br>
              <a:rPr lang="en-US" dirty="0"/>
            </a:br>
            <a:r>
              <a:rPr lang="en-US" dirty="0"/>
              <a:t>Reduce worker processes which </a:t>
            </a:r>
            <a:r>
              <a:rPr lang="en-US" dirty="0" smtClean="0"/>
              <a:t>keys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Reduce worker will do the </a:t>
            </a:r>
            <a:r>
              <a:rPr lang="en-US" dirty="0" smtClean="0"/>
              <a:t>sorting</a:t>
            </a:r>
          </a:p>
          <a:p>
            <a:r>
              <a:rPr lang="en-US" b="1" dirty="0" smtClean="0"/>
              <a:t>Partition function</a:t>
            </a:r>
          </a:p>
          <a:p>
            <a:pPr lvl="1"/>
            <a:r>
              <a:rPr lang="en-US" b="1" dirty="0" smtClean="0"/>
              <a:t>Decides </a:t>
            </a:r>
            <a:r>
              <a:rPr lang="en-US" b="1" dirty="0"/>
              <a:t>which of </a:t>
            </a:r>
            <a:r>
              <a:rPr lang="en-US" b="1" i="1" dirty="0"/>
              <a:t>R </a:t>
            </a:r>
            <a:r>
              <a:rPr lang="en-US" b="1" dirty="0"/>
              <a:t>reduce workers will work on which </a:t>
            </a:r>
            <a:r>
              <a:rPr lang="en-US" b="1" dirty="0" smtClean="0"/>
              <a:t>key</a:t>
            </a:r>
            <a:endParaRPr lang="en-US" b="1" dirty="0"/>
          </a:p>
          <a:p>
            <a:pPr lvl="1"/>
            <a:r>
              <a:rPr lang="en-US" dirty="0" smtClean="0"/>
              <a:t>Default </a:t>
            </a:r>
            <a:r>
              <a:rPr lang="en-US" dirty="0"/>
              <a:t>function: </a:t>
            </a:r>
            <a:r>
              <a:rPr lang="en-US" i="1" dirty="0"/>
              <a:t>hash(key) mod </a:t>
            </a:r>
            <a:r>
              <a:rPr lang="en-US" i="1" dirty="0" smtClean="0"/>
              <a:t>R</a:t>
            </a:r>
            <a:endParaRPr lang="en-US" i="1" dirty="0"/>
          </a:p>
          <a:p>
            <a:pPr lvl="1"/>
            <a:r>
              <a:rPr lang="en-US" dirty="0" smtClean="0"/>
              <a:t>Map </a:t>
            </a:r>
            <a:r>
              <a:rPr lang="en-US" dirty="0"/>
              <a:t>worker partitions the data by </a:t>
            </a:r>
            <a:r>
              <a:rPr lang="en-US" dirty="0" smtClean="0"/>
              <a:t>keys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Reduce worker will later read their partition from every Map worker </a:t>
            </a:r>
          </a:p>
        </p:txBody>
      </p:sp>
    </p:spTree>
    <p:extLst>
      <p:ext uri="{BB962C8B-B14F-4D97-AF65-F5344CB8AC3E}">
        <p14:creationId xmlns:p14="http://schemas.microsoft.com/office/powerpoint/2010/main" val="38193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Reduce Task: </a:t>
            </a: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</a:t>
            </a:r>
            <a:r>
              <a:rPr lang="en-US" dirty="0"/>
              <a:t>worker gets notified by the master about the location </a:t>
            </a:r>
            <a:r>
              <a:rPr lang="en-US" dirty="0" smtClean="0"/>
              <a:t>of intermediate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for its </a:t>
            </a:r>
            <a:r>
              <a:rPr lang="en-US" dirty="0" smtClean="0"/>
              <a:t>partition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Shuffle</a:t>
            </a:r>
            <a:r>
              <a:rPr lang="en-US" dirty="0"/>
              <a:t>: Uses </a:t>
            </a:r>
            <a:r>
              <a:rPr lang="en-US" dirty="0" smtClean="0"/>
              <a:t>Remote Procedure Calls (RPCs) </a:t>
            </a:r>
            <a:r>
              <a:rPr lang="en-US" dirty="0"/>
              <a:t>to read the data from the local disks of the map </a:t>
            </a:r>
            <a:r>
              <a:rPr lang="en-US" dirty="0" smtClean="0"/>
              <a:t>workers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Sort</a:t>
            </a:r>
            <a:r>
              <a:rPr lang="en-US" dirty="0"/>
              <a:t>: When the </a:t>
            </a:r>
            <a:r>
              <a:rPr lang="en-US" i="1" dirty="0"/>
              <a:t>reduce </a:t>
            </a:r>
            <a:r>
              <a:rPr lang="en-US" dirty="0"/>
              <a:t>worker reads intermediate data for its </a:t>
            </a:r>
            <a:r>
              <a:rPr lang="en-US" dirty="0" smtClean="0"/>
              <a:t>partition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sorts the data by the intermediate </a:t>
            </a:r>
            <a:r>
              <a:rPr lang="en-US" dirty="0" smtClean="0"/>
              <a:t>keys</a:t>
            </a:r>
            <a:endParaRPr lang="en-US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occurrences of the same key are grouped together </a:t>
            </a:r>
          </a:p>
        </p:txBody>
      </p:sp>
    </p:spTree>
    <p:extLst>
      <p:ext uri="{BB962C8B-B14F-4D97-AF65-F5344CB8AC3E}">
        <p14:creationId xmlns:p14="http://schemas.microsoft.com/office/powerpoint/2010/main" val="31809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60" y="2154021"/>
            <a:ext cx="8220239" cy="32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Reduce Task: </a:t>
            </a:r>
            <a:r>
              <a:rPr lang="en-US" i="1" dirty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sort phase grouped data with a unique intermediate </a:t>
            </a:r>
            <a:r>
              <a:rPr lang="en-US" dirty="0" smtClean="0"/>
              <a:t>key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User’s </a:t>
            </a:r>
            <a:r>
              <a:rPr lang="en-US" b="1" i="1" dirty="0"/>
              <a:t>Reduce </a:t>
            </a:r>
            <a:r>
              <a:rPr lang="en-US" dirty="0"/>
              <a:t>function is given the key and the set of intermediate</a:t>
            </a:r>
            <a:br>
              <a:rPr lang="en-US" dirty="0"/>
            </a:br>
            <a:r>
              <a:rPr lang="en-US" dirty="0"/>
              <a:t>values for that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&lt; </a:t>
            </a:r>
            <a:r>
              <a:rPr lang="en-US" b="1" i="1" dirty="0" smtClean="0">
                <a:solidFill>
                  <a:srgbClr val="FF0000"/>
                </a:solidFill>
              </a:rPr>
              <a:t>key</a:t>
            </a:r>
            <a:r>
              <a:rPr lang="en-US" b="1" dirty="0">
                <a:solidFill>
                  <a:srgbClr val="FF0000"/>
                </a:solidFill>
              </a:rPr>
              <a:t>, (</a:t>
            </a:r>
            <a:r>
              <a:rPr lang="en-US" b="1" i="1" dirty="0">
                <a:solidFill>
                  <a:srgbClr val="FF0000"/>
                </a:solidFill>
              </a:rPr>
              <a:t>value1, value2, value3, value4, …) 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output of the </a:t>
            </a:r>
            <a:r>
              <a:rPr lang="en-US" i="1" dirty="0"/>
              <a:t>Reduce </a:t>
            </a:r>
            <a:r>
              <a:rPr lang="en-US" dirty="0"/>
              <a:t>function is appended to an output file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60" y="1824763"/>
            <a:ext cx="9072493" cy="31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Return to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all </a:t>
            </a:r>
            <a:r>
              <a:rPr lang="en-US" i="1" dirty="0"/>
              <a:t>map </a:t>
            </a:r>
            <a:r>
              <a:rPr lang="en-US" dirty="0"/>
              <a:t>and </a:t>
            </a:r>
            <a:r>
              <a:rPr lang="en-US" i="1" dirty="0"/>
              <a:t>reduce </a:t>
            </a:r>
            <a:r>
              <a:rPr lang="en-US" dirty="0"/>
              <a:t>tasks have completed, the</a:t>
            </a:r>
            <a:br>
              <a:rPr lang="en-US" dirty="0"/>
            </a:br>
            <a:r>
              <a:rPr lang="en-US" dirty="0"/>
              <a:t>master wakes up the user </a:t>
            </a:r>
            <a:r>
              <a:rPr lang="en-US" dirty="0" smtClean="0"/>
              <a:t>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/>
              <a:t>MapReduce</a:t>
            </a:r>
            <a:r>
              <a:rPr lang="en-US" i="1" dirty="0"/>
              <a:t> </a:t>
            </a:r>
            <a:r>
              <a:rPr lang="en-US" dirty="0"/>
              <a:t>call in the user program returns and the</a:t>
            </a:r>
            <a:br>
              <a:rPr lang="en-US" dirty="0"/>
            </a:br>
            <a:r>
              <a:rPr lang="en-US" dirty="0"/>
              <a:t>program can resume </a:t>
            </a:r>
            <a:r>
              <a:rPr lang="en-US" dirty="0" smtClean="0"/>
              <a:t>execution.</a:t>
            </a:r>
            <a:endParaRPr lang="en-US" dirty="0"/>
          </a:p>
          <a:p>
            <a:pPr lvl="1"/>
            <a:r>
              <a:rPr lang="en-US" dirty="0" smtClean="0"/>
              <a:t>Output </a:t>
            </a:r>
            <a:r>
              <a:rPr lang="en-US" dirty="0"/>
              <a:t>of </a:t>
            </a:r>
            <a:r>
              <a:rPr lang="en-US" i="1" dirty="0" err="1"/>
              <a:t>MapReduce</a:t>
            </a:r>
            <a:r>
              <a:rPr lang="en-US" i="1" dirty="0"/>
              <a:t> </a:t>
            </a:r>
            <a:r>
              <a:rPr lang="en-US" dirty="0"/>
              <a:t>is available in </a:t>
            </a:r>
            <a:r>
              <a:rPr lang="en-US" i="1" dirty="0"/>
              <a:t>R </a:t>
            </a:r>
            <a:r>
              <a:rPr lang="en-US" dirty="0"/>
              <a:t>output files </a:t>
            </a:r>
          </a:p>
        </p:txBody>
      </p:sp>
    </p:spTree>
    <p:extLst>
      <p:ext uri="{BB962C8B-B14F-4D97-AF65-F5344CB8AC3E}">
        <p14:creationId xmlns:p14="http://schemas.microsoft.com/office/powerpoint/2010/main" val="13072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681" y="1993551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MapReduce</a:t>
            </a:r>
            <a:r>
              <a:rPr lang="en-US" sz="3200" b="1" dirty="0"/>
              <a:t>: Simplified Data Processing on Large Clusters</a:t>
            </a:r>
            <a:r>
              <a:rPr lang="en-US" sz="3200" dirty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0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49" y="406517"/>
            <a:ext cx="8707626" cy="55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8251" y="2109283"/>
            <a:ext cx="68962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(String key, String value):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// key: document name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// value: document contents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for each word w in value: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EmitIntermediate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(w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, "1");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endParaRPr lang="en-US" sz="20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reduce(String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key, Iterator values):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// key: a word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// values: a list of counts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result = 0;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>
                <a:solidFill>
                  <a:srgbClr val="000000"/>
                </a:solidFill>
                <a:latin typeface="Courier"/>
              </a:rPr>
              <a:t>for each v in values: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result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ParseInt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(v);</a:t>
            </a:r>
            <a:br>
              <a:rPr lang="en-US" sz="2000" dirty="0">
                <a:solidFill>
                  <a:srgbClr val="000000"/>
                </a:solidFill>
                <a:latin typeface="Courier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Emit(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AsString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(result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));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94" y="430468"/>
            <a:ext cx="8586061" cy="57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4" y="363170"/>
            <a:ext cx="10027402" cy="57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Worker Failure</a:t>
            </a:r>
            <a:endParaRPr lang="en-US" dirty="0" smtClean="0"/>
          </a:p>
          <a:p>
            <a:pPr lvl="1"/>
            <a:r>
              <a:rPr lang="en-US" dirty="0" smtClean="0"/>
              <a:t>Master </a:t>
            </a:r>
            <a:r>
              <a:rPr lang="en-US" b="1" dirty="0"/>
              <a:t>pings</a:t>
            </a:r>
            <a:r>
              <a:rPr lang="en-US" dirty="0"/>
              <a:t> each worker </a:t>
            </a:r>
            <a:r>
              <a:rPr lang="en-US" dirty="0" smtClean="0"/>
              <a:t>periodically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no response is received within a certain time, the worker </a:t>
            </a:r>
            <a:r>
              <a:rPr lang="en-US" dirty="0" smtClean="0"/>
              <a:t>is marked </a:t>
            </a:r>
            <a:r>
              <a:rPr lang="en-US" dirty="0"/>
              <a:t>as </a:t>
            </a:r>
            <a:r>
              <a:rPr lang="en-US" i="1" dirty="0" smtClean="0">
                <a:solidFill>
                  <a:srgbClr val="FF0000"/>
                </a:solidFill>
              </a:rPr>
              <a:t>failed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i="1" dirty="0" smtClean="0"/>
              <a:t>Map </a:t>
            </a:r>
            <a:r>
              <a:rPr lang="en-US" dirty="0"/>
              <a:t>or </a:t>
            </a:r>
            <a:r>
              <a:rPr lang="en-US" i="1" dirty="0"/>
              <a:t>reduce </a:t>
            </a:r>
            <a:r>
              <a:rPr lang="en-US" dirty="0"/>
              <a:t>tasks given to this worker are reset back to the initial</a:t>
            </a:r>
            <a:br>
              <a:rPr lang="en-US" dirty="0"/>
            </a:br>
            <a:r>
              <a:rPr lang="en-US" dirty="0"/>
              <a:t>state and rescheduled for other </a:t>
            </a:r>
            <a:r>
              <a:rPr lang="en-US" dirty="0" smtClean="0"/>
              <a:t>workers</a:t>
            </a:r>
          </a:p>
          <a:p>
            <a:pPr lvl="1"/>
            <a:r>
              <a:rPr lang="en-US" dirty="0"/>
              <a:t>Completed map tasks are re-executed on a failure because their output is stored on the local disk(s) of </a:t>
            </a:r>
            <a:r>
              <a:rPr lang="en-US" dirty="0" smtClean="0"/>
              <a:t>the failed </a:t>
            </a:r>
            <a:r>
              <a:rPr lang="en-US" dirty="0"/>
              <a:t>machine and is therefore </a:t>
            </a:r>
            <a:r>
              <a:rPr lang="en-US" dirty="0" smtClean="0"/>
              <a:t>inaccessible</a:t>
            </a:r>
          </a:p>
          <a:p>
            <a:pPr lvl="1"/>
            <a:r>
              <a:rPr lang="en-US" dirty="0"/>
              <a:t>When a map task is executed first by worker A </a:t>
            </a:r>
            <a:r>
              <a:rPr lang="en-US" dirty="0" smtClean="0"/>
              <a:t>and then </a:t>
            </a:r>
            <a:r>
              <a:rPr lang="en-US" dirty="0"/>
              <a:t>later executed by worker B (because A failed), </a:t>
            </a:r>
            <a:r>
              <a:rPr lang="en-US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workers </a:t>
            </a:r>
            <a:r>
              <a:rPr lang="en-US" dirty="0"/>
              <a:t>executing reduce tasks are notified of the </a:t>
            </a:r>
            <a:r>
              <a:rPr lang="en-US" dirty="0" smtClean="0"/>
              <a:t>re-execution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reduce task that has not already read </a:t>
            </a:r>
            <a:r>
              <a:rPr lang="en-US" dirty="0" smtClean="0"/>
              <a:t>the data </a:t>
            </a:r>
            <a:r>
              <a:rPr lang="en-US" dirty="0"/>
              <a:t>from worker A will read the data from worker B.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7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Master Failure</a:t>
            </a:r>
            <a:endParaRPr lang="en-US" dirty="0" smtClean="0"/>
          </a:p>
          <a:p>
            <a:pPr lvl="1"/>
            <a:r>
              <a:rPr lang="en-US" dirty="0"/>
              <a:t>It is easy to make the master write periodic </a:t>
            </a:r>
            <a:r>
              <a:rPr lang="en-US" b="1" dirty="0" smtClean="0"/>
              <a:t>checkpoints</a:t>
            </a:r>
            <a:r>
              <a:rPr lang="en-US" dirty="0" smtClean="0"/>
              <a:t> of </a:t>
            </a:r>
            <a:r>
              <a:rPr lang="en-US" dirty="0"/>
              <a:t>the master 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master task dies, a new copy can be started from the </a:t>
            </a:r>
            <a:r>
              <a:rPr lang="en-US" dirty="0" smtClean="0"/>
              <a:t>last</a:t>
            </a:r>
            <a:r>
              <a:rPr lang="en-US" dirty="0"/>
              <a:t> </a:t>
            </a:r>
            <a:r>
              <a:rPr lang="en-US" dirty="0" smtClean="0"/>
              <a:t>check pointed 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4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Input and Output </a:t>
            </a:r>
            <a:r>
              <a:rPr lang="en-US" b="1" dirty="0" smtClean="0"/>
              <a:t>files</a:t>
            </a:r>
            <a:endParaRPr lang="en-US" b="1" dirty="0"/>
          </a:p>
          <a:p>
            <a:pPr lvl="1"/>
            <a:r>
              <a:rPr lang="en-US" dirty="0" smtClean="0"/>
              <a:t>GFS </a:t>
            </a:r>
            <a:r>
              <a:rPr lang="en-US" dirty="0"/>
              <a:t>(Google File </a:t>
            </a:r>
            <a:r>
              <a:rPr lang="en-US" dirty="0" smtClean="0"/>
              <a:t>System)</a:t>
            </a:r>
            <a:endParaRPr lang="en-US" dirty="0"/>
          </a:p>
          <a:p>
            <a:pPr lvl="1"/>
            <a:r>
              <a:rPr lang="en-US" dirty="0" err="1" smtClean="0"/>
              <a:t>Bigtable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(often) </a:t>
            </a:r>
            <a:r>
              <a:rPr lang="en-US" b="1" dirty="0"/>
              <a:t>runs on </a:t>
            </a:r>
            <a:r>
              <a:rPr lang="en-US" dirty="0"/>
              <a:t>GFS </a:t>
            </a:r>
            <a:r>
              <a:rPr lang="en-US" dirty="0" err="1" smtClean="0"/>
              <a:t>chunkservers</a:t>
            </a:r>
            <a:endParaRPr lang="en-US" dirty="0"/>
          </a:p>
          <a:p>
            <a:pPr lvl="1"/>
            <a:r>
              <a:rPr lang="en-US" dirty="0" smtClean="0"/>
              <a:t>Keep </a:t>
            </a:r>
            <a:r>
              <a:rPr lang="en-US" dirty="0"/>
              <a:t>computation close to the files if </a:t>
            </a:r>
            <a:r>
              <a:rPr lang="en-US" dirty="0" smtClean="0"/>
              <a:t>possible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Master </a:t>
            </a:r>
            <a:r>
              <a:rPr lang="en-US" dirty="0"/>
              <a:t>tries to schedule </a:t>
            </a:r>
            <a:r>
              <a:rPr lang="en-US" i="1" dirty="0"/>
              <a:t>map </a:t>
            </a:r>
            <a:r>
              <a:rPr lang="en-US" dirty="0"/>
              <a:t>worker on one of </a:t>
            </a:r>
            <a:r>
              <a:rPr lang="en-US" dirty="0" smtClean="0"/>
              <a:t>the machines </a:t>
            </a:r>
            <a:r>
              <a:rPr lang="en-US" dirty="0"/>
              <a:t>that has a copy of the input chunk it needs. </a:t>
            </a:r>
          </a:p>
        </p:txBody>
      </p:sp>
    </p:spTree>
    <p:extLst>
      <p:ext uri="{BB962C8B-B14F-4D97-AF65-F5344CB8AC3E}">
        <p14:creationId xmlns:p14="http://schemas.microsoft.com/office/powerpoint/2010/main" val="11978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subdivide the map phase into M pieces and the reduce phase into R </a:t>
            </a:r>
            <a:r>
              <a:rPr lang="en-US" dirty="0" smtClean="0"/>
              <a:t>pieces.</a:t>
            </a:r>
          </a:p>
          <a:p>
            <a:pPr lvl="1"/>
            <a:r>
              <a:rPr lang="en-US" dirty="0" smtClean="0"/>
              <a:t>Ideally</a:t>
            </a:r>
            <a:r>
              <a:rPr lang="en-US" dirty="0"/>
              <a:t>, </a:t>
            </a:r>
            <a:r>
              <a:rPr lang="en-US" dirty="0" smtClean="0"/>
              <a:t>M and </a:t>
            </a:r>
            <a:r>
              <a:rPr lang="en-US" dirty="0"/>
              <a:t>R should be much larger than the number of worker</a:t>
            </a:r>
            <a:br>
              <a:rPr lang="en-US" dirty="0"/>
            </a:b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Having </a:t>
            </a:r>
            <a:r>
              <a:rPr lang="en-US" dirty="0"/>
              <a:t>each worker perform many </a:t>
            </a:r>
            <a:r>
              <a:rPr lang="en-US" dirty="0" smtClean="0"/>
              <a:t>different tasks </a:t>
            </a:r>
            <a:r>
              <a:rPr lang="en-US" dirty="0"/>
              <a:t>improves dynamic load balancing, and also </a:t>
            </a:r>
            <a:r>
              <a:rPr lang="en-US" dirty="0" smtClean="0"/>
              <a:t>speeds up </a:t>
            </a:r>
            <a:r>
              <a:rPr lang="en-US" dirty="0"/>
              <a:t>recovery when a worker fails: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many map </a:t>
            </a:r>
            <a:r>
              <a:rPr lang="en-US" dirty="0" smtClean="0"/>
              <a:t>tasks it </a:t>
            </a:r>
            <a:r>
              <a:rPr lang="en-US" dirty="0"/>
              <a:t>has completed can be spread out across all the other</a:t>
            </a:r>
            <a:br>
              <a:rPr lang="en-US" dirty="0"/>
            </a:br>
            <a:r>
              <a:rPr lang="en-US" dirty="0"/>
              <a:t>worker machines.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66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r>
              <a:rPr lang="en-US" b="1" dirty="0" err="1"/>
              <a:t>grep</a:t>
            </a:r>
            <a:r>
              <a:rPr lang="en-US" b="1" dirty="0"/>
              <a:t> (search for </a:t>
            </a:r>
            <a:r>
              <a:rPr lang="en-US" b="1" dirty="0" smtClean="0"/>
              <a:t>words)</a:t>
            </a:r>
            <a:endParaRPr lang="en-US" b="1" dirty="0"/>
          </a:p>
          <a:p>
            <a:r>
              <a:rPr lang="en-US" i="1" dirty="0" smtClean="0"/>
              <a:t>Search </a:t>
            </a:r>
            <a:r>
              <a:rPr lang="en-US" i="1" dirty="0"/>
              <a:t>for words in lots of </a:t>
            </a:r>
            <a:r>
              <a:rPr lang="en-US" i="1" dirty="0" smtClean="0"/>
              <a:t>documents</a:t>
            </a:r>
            <a:endParaRPr lang="en-US" i="1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Map</a:t>
            </a:r>
            <a:r>
              <a:rPr lang="en-US" dirty="0"/>
              <a:t>: emit a line if it matches a given </a:t>
            </a:r>
            <a:r>
              <a:rPr lang="en-US" dirty="0" smtClean="0"/>
              <a:t>pattern</a:t>
            </a:r>
            <a:endParaRPr lang="en-US" dirty="0"/>
          </a:p>
          <a:p>
            <a:pPr lvl="1"/>
            <a:r>
              <a:rPr lang="en-US" b="1" dirty="0" smtClean="0"/>
              <a:t>Reduce</a:t>
            </a:r>
            <a:r>
              <a:rPr lang="en-US" dirty="0"/>
              <a:t>: just copy the intermediate data to the output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05" y="4277532"/>
            <a:ext cx="6343832" cy="15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8" y="902979"/>
            <a:ext cx="10352868" cy="49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Inspired by LISP,</a:t>
            </a:r>
            <a:r>
              <a:rPr lang="en-US" b="1" dirty="0" smtClean="0"/>
              <a:t> </a:t>
            </a:r>
            <a:r>
              <a:rPr lang="en-US" b="1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is a programming model and an </a:t>
            </a:r>
            <a:r>
              <a:rPr lang="en-US" dirty="0" smtClean="0"/>
              <a:t>associated implementation </a:t>
            </a:r>
            <a:r>
              <a:rPr lang="en-US" dirty="0"/>
              <a:t>for processing and generating </a:t>
            </a:r>
            <a:r>
              <a:rPr lang="en-US" dirty="0" smtClean="0"/>
              <a:t>large data sets (</a:t>
            </a:r>
            <a:r>
              <a:rPr lang="en-US" dirty="0"/>
              <a:t> for processing huge amounts of data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 err="1"/>
              <a:t>MapReduce</a:t>
            </a:r>
            <a:r>
              <a:rPr lang="en-US" dirty="0"/>
              <a:t> program work in two phases, namely,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ii) </a:t>
            </a:r>
            <a:r>
              <a:rPr lang="en-US" b="1" dirty="0" smtClean="0"/>
              <a:t>Reduce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tasks deal with splitting and mapping of data while Reduce tasks shuffle and reduce the data.</a:t>
            </a:r>
            <a:r>
              <a:rPr lang="en-US" dirty="0" smtClean="0"/>
              <a:t> </a:t>
            </a:r>
          </a:p>
          <a:p>
            <a:r>
              <a:rPr lang="en-US" dirty="0"/>
              <a:t>Users specify a </a:t>
            </a:r>
            <a:r>
              <a:rPr lang="en-US" i="1" dirty="0"/>
              <a:t>map </a:t>
            </a:r>
            <a:r>
              <a:rPr lang="en-US" dirty="0"/>
              <a:t>function that processes a</a:t>
            </a:r>
            <a:br>
              <a:rPr lang="en-US" dirty="0"/>
            </a:br>
            <a:r>
              <a:rPr lang="en-US" dirty="0"/>
              <a:t>key/value pair to generate a set of intermediate </a:t>
            </a:r>
            <a:r>
              <a:rPr lang="en-US" dirty="0" smtClean="0"/>
              <a:t>key/value pairs</a:t>
            </a:r>
            <a:r>
              <a:rPr lang="en-US" dirty="0"/>
              <a:t>, and a </a:t>
            </a:r>
            <a:r>
              <a:rPr lang="en-US" i="1" dirty="0"/>
              <a:t>reduce </a:t>
            </a:r>
            <a:r>
              <a:rPr lang="en-US" dirty="0"/>
              <a:t>function that merges all </a:t>
            </a:r>
            <a:r>
              <a:rPr lang="en-US" dirty="0" smtClean="0"/>
              <a:t>intermediate values </a:t>
            </a:r>
            <a:r>
              <a:rPr lang="en-US" dirty="0"/>
              <a:t>associated with the same intermediate key </a:t>
            </a:r>
          </a:p>
        </p:txBody>
      </p:sp>
    </p:spTree>
    <p:extLst>
      <p:ext uri="{BB962C8B-B14F-4D97-AF65-F5344CB8AC3E}">
        <p14:creationId xmlns:p14="http://schemas.microsoft.com/office/powerpoint/2010/main" val="10850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429404"/>
            <a:ext cx="9035511" cy="5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59" y="362361"/>
            <a:ext cx="9422970" cy="60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4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85" y="222329"/>
            <a:ext cx="9670942" cy="61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44" y="209537"/>
            <a:ext cx="8586061" cy="60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31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79" y="179231"/>
            <a:ext cx="9531457" cy="62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63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lot 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b="1" dirty="0" smtClean="0"/>
              <a:t>Map</a:t>
            </a:r>
          </a:p>
          <a:p>
            <a:pPr lvl="1"/>
            <a:r>
              <a:rPr lang="en-US" dirty="0" smtClean="0"/>
              <a:t>Parse </a:t>
            </a:r>
            <a:r>
              <a:rPr lang="en-US" dirty="0"/>
              <a:t>&amp; extract items of </a:t>
            </a:r>
            <a:r>
              <a:rPr lang="en-US" dirty="0" smtClean="0"/>
              <a:t>interest</a:t>
            </a:r>
            <a:endParaRPr lang="en-US" dirty="0"/>
          </a:p>
          <a:p>
            <a:r>
              <a:rPr lang="en-US" b="1" dirty="0" smtClean="0"/>
              <a:t>Sort</a:t>
            </a:r>
            <a:r>
              <a:rPr lang="en-US" dirty="0" smtClean="0"/>
              <a:t> </a:t>
            </a:r>
            <a:r>
              <a:rPr lang="en-US" dirty="0"/>
              <a:t>(shuffle) &amp; </a:t>
            </a:r>
            <a:r>
              <a:rPr lang="en-US" b="1" dirty="0" smtClean="0"/>
              <a:t>partition</a:t>
            </a:r>
          </a:p>
          <a:p>
            <a:r>
              <a:rPr lang="en-US" b="1" dirty="0" smtClean="0"/>
              <a:t>Reduce</a:t>
            </a:r>
          </a:p>
          <a:p>
            <a:pPr lvl="1"/>
            <a:r>
              <a:rPr lang="en-US" dirty="0" smtClean="0"/>
              <a:t>Aggregate results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to output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was used to process webpage data collected </a:t>
            </a:r>
            <a:r>
              <a:rPr lang="en-US" dirty="0" smtClean="0"/>
              <a:t>by Google's crawlers.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would extract the links and metadata needed to search the </a:t>
            </a:r>
            <a:r>
              <a:rPr lang="en-US" dirty="0" smtClean="0"/>
              <a:t>pages</a:t>
            </a:r>
            <a:endParaRPr lang="en-US" dirty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site's </a:t>
            </a:r>
            <a:r>
              <a:rPr lang="en-US" dirty="0" smtClean="0"/>
              <a:t>PageRank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took around eight </a:t>
            </a:r>
            <a:r>
              <a:rPr lang="en-US" dirty="0" smtClean="0"/>
              <a:t>hours.</a:t>
            </a:r>
            <a:endParaRPr lang="en-US" dirty="0"/>
          </a:p>
          <a:p>
            <a:pPr lvl="1"/>
            <a:r>
              <a:rPr lang="en-US" dirty="0" smtClean="0"/>
              <a:t>Results </a:t>
            </a:r>
            <a:r>
              <a:rPr lang="en-US" dirty="0"/>
              <a:t>were moved to search </a:t>
            </a:r>
            <a:r>
              <a:rPr lang="en-US" dirty="0" smtClean="0"/>
              <a:t>servers.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was done continuously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55" y="4868970"/>
            <a:ext cx="5581650" cy="15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50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Batch-oriented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suited for near-real-time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start a new phase until the previous has </a:t>
            </a:r>
            <a:r>
              <a:rPr lang="en-US" dirty="0" smtClean="0"/>
              <a:t>completed</a:t>
            </a:r>
            <a:endParaRPr lang="en-US" dirty="0"/>
          </a:p>
          <a:p>
            <a:pPr lvl="2"/>
            <a:r>
              <a:rPr lang="en-US" dirty="0" smtClean="0"/>
              <a:t>Reduce </a:t>
            </a:r>
            <a:r>
              <a:rPr lang="en-US" dirty="0"/>
              <a:t>cannot start until all Map workers have </a:t>
            </a:r>
            <a:r>
              <a:rPr lang="en-US" dirty="0" smtClean="0"/>
              <a:t>completed</a:t>
            </a:r>
            <a:endParaRPr lang="en-US" dirty="0"/>
          </a:p>
          <a:p>
            <a:pPr lvl="1"/>
            <a:r>
              <a:rPr lang="en-US" dirty="0" smtClean="0"/>
              <a:t>Suffers </a:t>
            </a:r>
            <a:r>
              <a:rPr lang="en-US" dirty="0"/>
              <a:t>from “stragglers” – workers that take too long (or </a:t>
            </a:r>
            <a:r>
              <a:rPr lang="en-US" dirty="0" smtClean="0"/>
              <a:t>fail)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was done </a:t>
            </a:r>
            <a:r>
              <a:rPr lang="en-US" dirty="0" smtClean="0"/>
              <a:t>continuously</a:t>
            </a:r>
            <a:endParaRPr lang="en-US" dirty="0"/>
          </a:p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is still used for many Google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framework updated in 2009-2010: </a:t>
            </a:r>
            <a:r>
              <a:rPr lang="en-US" dirty="0" smtClean="0"/>
              <a:t>Caffeine</a:t>
            </a:r>
            <a:endParaRPr lang="en-US" dirty="0"/>
          </a:p>
          <a:p>
            <a:pPr lvl="1"/>
            <a:r>
              <a:rPr lang="en-US" dirty="0" smtClean="0"/>
              <a:t>Index </a:t>
            </a:r>
            <a:r>
              <a:rPr lang="en-US" dirty="0"/>
              <a:t>updated by making direct changes to data stored in </a:t>
            </a:r>
            <a:r>
              <a:rPr lang="en-US" dirty="0" err="1" smtClean="0"/>
              <a:t>Bigtable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resides in Colossus (GFS2) instead of GFS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802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run-time system takes care of </a:t>
            </a:r>
            <a:r>
              <a:rPr lang="en-US" dirty="0" smtClean="0"/>
              <a:t>the details </a:t>
            </a:r>
            <a:r>
              <a:rPr lang="en-US" dirty="0"/>
              <a:t>of partitioning the input data, scheduling the program’s execution across a set of machines, </a:t>
            </a:r>
            <a:r>
              <a:rPr lang="en-US" dirty="0" smtClean="0"/>
              <a:t>handling machine </a:t>
            </a:r>
            <a:r>
              <a:rPr lang="en-US" dirty="0"/>
              <a:t>failures, and managing the required </a:t>
            </a:r>
            <a:r>
              <a:rPr lang="en-US" dirty="0" smtClean="0"/>
              <a:t>inter-machine communication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allows programmers without </a:t>
            </a:r>
            <a:r>
              <a:rPr lang="en-US" dirty="0" smtClean="0"/>
              <a:t>any experience </a:t>
            </a:r>
            <a:r>
              <a:rPr lang="en-US" dirty="0"/>
              <a:t>with parallel and distributed systems to easily utilize the resources of a large distributed system </a:t>
            </a:r>
          </a:p>
        </p:txBody>
      </p:sp>
    </p:spTree>
    <p:extLst>
      <p:ext uri="{BB962C8B-B14F-4D97-AF65-F5344CB8AC3E}">
        <p14:creationId xmlns:p14="http://schemas.microsoft.com/office/powerpoint/2010/main" val="9418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computation takes a set of </a:t>
            </a:r>
            <a:r>
              <a:rPr lang="en-US" i="1" dirty="0"/>
              <a:t>input </a:t>
            </a:r>
            <a:r>
              <a:rPr lang="en-US" dirty="0"/>
              <a:t>key/value pairs, and</a:t>
            </a:r>
            <a:br>
              <a:rPr lang="en-US" dirty="0"/>
            </a:br>
            <a:r>
              <a:rPr lang="en-US" dirty="0"/>
              <a:t>produces a set of </a:t>
            </a:r>
            <a:r>
              <a:rPr lang="en-US" i="1" dirty="0"/>
              <a:t>output </a:t>
            </a:r>
            <a:r>
              <a:rPr lang="en-US" dirty="0"/>
              <a:t>key/value pairs.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</a:t>
            </a:r>
            <a:r>
              <a:rPr lang="en-US" dirty="0" smtClean="0"/>
              <a:t>of the </a:t>
            </a:r>
            <a:r>
              <a:rPr lang="en-US" dirty="0" err="1"/>
              <a:t>MapReduce</a:t>
            </a:r>
            <a:r>
              <a:rPr lang="en-US" dirty="0"/>
              <a:t> library expresses the computation </a:t>
            </a:r>
            <a:r>
              <a:rPr lang="en-US" dirty="0" smtClean="0"/>
              <a:t>as two functions</a:t>
            </a:r>
            <a:r>
              <a:rPr lang="en-US" dirty="0"/>
              <a:t>: </a:t>
            </a:r>
            <a:r>
              <a:rPr lang="en-US" i="1" dirty="0" smtClean="0"/>
              <a:t>Map </a:t>
            </a:r>
            <a:r>
              <a:rPr lang="en-US" dirty="0"/>
              <a:t>and </a:t>
            </a:r>
            <a:r>
              <a:rPr lang="en-US" i="1" dirty="0"/>
              <a:t>Reduce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7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Map</a:t>
            </a:r>
            <a:r>
              <a:rPr lang="en-US" dirty="0"/>
              <a:t>, written by the user, takes an input pair and produces a set of </a:t>
            </a:r>
            <a:r>
              <a:rPr lang="en-US" i="1" dirty="0"/>
              <a:t>intermediate </a:t>
            </a:r>
            <a:r>
              <a:rPr lang="en-US" dirty="0"/>
              <a:t>key/value </a:t>
            </a:r>
            <a:r>
              <a:rPr lang="en-US" dirty="0" smtClean="0"/>
              <a:t>pairs</a:t>
            </a:r>
          </a:p>
          <a:p>
            <a:pPr lvl="1"/>
            <a:endParaRPr lang="en-US" dirty="0" smtClean="0"/>
          </a:p>
          <a:p>
            <a:r>
              <a:rPr lang="en-US" dirty="0"/>
              <a:t>Map: (input shard) → intermediate(key/value </a:t>
            </a:r>
            <a:r>
              <a:rPr lang="en-US" dirty="0" smtClean="0"/>
              <a:t>pairs)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partition input data into </a:t>
            </a:r>
            <a:r>
              <a:rPr lang="en-US" i="1" dirty="0"/>
              <a:t>M </a:t>
            </a:r>
            <a:r>
              <a:rPr lang="en-US" b="1" dirty="0"/>
              <a:t>shards</a:t>
            </a:r>
            <a:r>
              <a:rPr lang="en-US" dirty="0"/>
              <a:t> </a:t>
            </a:r>
          </a:p>
          <a:p>
            <a:r>
              <a:rPr lang="en-US" dirty="0" smtClean="0"/>
              <a:t>The </a:t>
            </a:r>
            <a:r>
              <a:rPr lang="en-US" dirty="0" err="1"/>
              <a:t>MapReduce</a:t>
            </a:r>
            <a:r>
              <a:rPr lang="en-US" dirty="0"/>
              <a:t> library groups together all intermediate values associated with the same intermediate key </a:t>
            </a:r>
            <a:r>
              <a:rPr lang="en-US" b="1" dirty="0"/>
              <a:t>I</a:t>
            </a:r>
            <a:r>
              <a:rPr lang="en-US" dirty="0"/>
              <a:t> and passes </a:t>
            </a:r>
            <a:r>
              <a:rPr lang="en-US" dirty="0" smtClean="0"/>
              <a:t>them to </a:t>
            </a:r>
            <a:r>
              <a:rPr lang="en-US" dirty="0"/>
              <a:t>the </a:t>
            </a:r>
            <a:r>
              <a:rPr lang="en-US" i="1" dirty="0"/>
              <a:t>Reduce </a:t>
            </a:r>
            <a:r>
              <a:rPr lang="en-US" dirty="0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17490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i="1" dirty="0"/>
              <a:t>Reduce</a:t>
            </a:r>
            <a:r>
              <a:rPr lang="en-US" i="1" dirty="0"/>
              <a:t> </a:t>
            </a:r>
            <a:r>
              <a:rPr lang="en-US" dirty="0"/>
              <a:t>function, also written by the user, accepts</a:t>
            </a:r>
            <a:br>
              <a:rPr lang="en-US" dirty="0"/>
            </a:br>
            <a:r>
              <a:rPr lang="en-US" dirty="0"/>
              <a:t>an intermediate key I and a set of values for that </a:t>
            </a:r>
            <a:r>
              <a:rPr lang="en-US" dirty="0" smtClean="0"/>
              <a:t>key</a:t>
            </a:r>
          </a:p>
          <a:p>
            <a:endParaRPr lang="en-US" dirty="0" smtClean="0"/>
          </a:p>
          <a:p>
            <a:r>
              <a:rPr lang="en-US" dirty="0" smtClean="0"/>
              <a:t>It merges </a:t>
            </a:r>
            <a:r>
              <a:rPr lang="en-US" dirty="0"/>
              <a:t>together these values to form a possibly </a:t>
            </a:r>
            <a:r>
              <a:rPr lang="en-US" dirty="0" smtClean="0"/>
              <a:t>smaller set </a:t>
            </a:r>
            <a:r>
              <a:rPr lang="en-US" dirty="0"/>
              <a:t>of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just zero or one output value </a:t>
            </a:r>
            <a:r>
              <a:rPr lang="en-US" dirty="0" smtClean="0"/>
              <a:t>is produced </a:t>
            </a:r>
            <a:r>
              <a:rPr lang="en-US" dirty="0"/>
              <a:t>per </a:t>
            </a:r>
            <a:r>
              <a:rPr lang="en-US" i="1" dirty="0"/>
              <a:t>Reduce </a:t>
            </a:r>
            <a:r>
              <a:rPr lang="en-US" dirty="0" smtClean="0"/>
              <a:t>invocation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Reduce: intermediate(key/value pairs) → result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Input</a:t>
            </a:r>
            <a:r>
              <a:rPr lang="en-US" dirty="0"/>
              <a:t>: key &amp; set 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these values together to form a smaller set 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workers are distributed by partitioning the intermediate key </a:t>
            </a:r>
            <a:r>
              <a:rPr lang="en-US" dirty="0" smtClean="0"/>
              <a:t>space into </a:t>
            </a:r>
            <a:r>
              <a:rPr lang="en-US" dirty="0"/>
              <a:t>R pieces using a </a:t>
            </a:r>
            <a:r>
              <a:rPr lang="en-US" b="1" dirty="0">
                <a:solidFill>
                  <a:srgbClr val="FF0000"/>
                </a:solidFill>
              </a:rPr>
              <a:t>partitioning function</a:t>
            </a:r>
            <a:r>
              <a:rPr lang="en-US" dirty="0"/>
              <a:t> (e.g., </a:t>
            </a:r>
            <a:r>
              <a:rPr lang="en-US" i="1" dirty="0"/>
              <a:t>hash(key) mod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specifies the # of partitions (R) and the partitioning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2854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9716" y="185979"/>
            <a:ext cx="10058400" cy="82945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MapReduce</a:t>
            </a:r>
            <a:r>
              <a:rPr lang="en-US" sz="4000" dirty="0" smtClean="0"/>
              <a:t>: What happens in between..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84" y="1015434"/>
            <a:ext cx="9151264" cy="57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40" y="516149"/>
            <a:ext cx="8562248" cy="53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34321</TotalTime>
  <Words>1016</Words>
  <Application>Microsoft Office PowerPoint</Application>
  <PresentationFormat>Widescreen</PresentationFormat>
  <Paragraphs>147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Wingdings</vt:lpstr>
      <vt:lpstr>Retrospect</vt:lpstr>
      <vt:lpstr>CS326 Parallel and Distributed Computing</vt:lpstr>
      <vt:lpstr>MapReduce: Simplified Data Processing on Large Clusters </vt:lpstr>
      <vt:lpstr>MapReduce (Cont’d)</vt:lpstr>
      <vt:lpstr>PowerPoint Presentation</vt:lpstr>
      <vt:lpstr>MapReduce: Programming Model</vt:lpstr>
      <vt:lpstr>MapReduce: Programming Model</vt:lpstr>
      <vt:lpstr>MapReduce: Programming Model</vt:lpstr>
      <vt:lpstr>MapReduce: What happens in between..</vt:lpstr>
      <vt:lpstr>PowerPoint Presentation</vt:lpstr>
      <vt:lpstr>Step 1: Split input files into chunks (shards)</vt:lpstr>
      <vt:lpstr>Step 2: Fork processes</vt:lpstr>
      <vt:lpstr>Step 3: Run Map Tasks</vt:lpstr>
      <vt:lpstr>Step 4: Create intermediate files</vt:lpstr>
      <vt:lpstr>Step 4a. Partitioning</vt:lpstr>
      <vt:lpstr>Step 5: Reduce Task: sorting</vt:lpstr>
      <vt:lpstr>PowerPoint Presentation</vt:lpstr>
      <vt:lpstr>Step 6: Reduce Task: Reduce</vt:lpstr>
      <vt:lpstr>PowerPoint Presentation</vt:lpstr>
      <vt:lpstr>Step 7: Return to User</vt:lpstr>
      <vt:lpstr>PowerPoint Presentation</vt:lpstr>
      <vt:lpstr>Example: Word Count</vt:lpstr>
      <vt:lpstr>PowerPoint Presentation</vt:lpstr>
      <vt:lpstr>PowerPoint Presentation</vt:lpstr>
      <vt:lpstr>Fault Tolerance</vt:lpstr>
      <vt:lpstr>Fault Tolerance</vt:lpstr>
      <vt:lpstr>Locality</vt:lpstr>
      <vt:lpstr>Task Granularity</vt:lpstr>
      <vt:lpstr>Other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MapReduce Summary</vt:lpstr>
      <vt:lpstr>All is not Well</vt:lpstr>
      <vt:lpstr>All is not Well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1189</cp:revision>
  <dcterms:created xsi:type="dcterms:W3CDTF">2021-02-06T08:07:10Z</dcterms:created>
  <dcterms:modified xsi:type="dcterms:W3CDTF">2021-11-09T15:52:25Z</dcterms:modified>
</cp:coreProperties>
</file>