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66"/>
  </p:notesMasterIdLst>
  <p:sldIdLst>
    <p:sldId id="256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3" r:id="rId22"/>
    <p:sldId id="384" r:id="rId23"/>
    <p:sldId id="319" r:id="rId24"/>
    <p:sldId id="320" r:id="rId25"/>
    <p:sldId id="361" r:id="rId26"/>
    <p:sldId id="362" r:id="rId27"/>
    <p:sldId id="321" r:id="rId28"/>
    <p:sldId id="324" r:id="rId29"/>
    <p:sldId id="322" r:id="rId30"/>
    <p:sldId id="326" r:id="rId31"/>
    <p:sldId id="325" r:id="rId32"/>
    <p:sldId id="323" r:id="rId33"/>
    <p:sldId id="327" r:id="rId34"/>
    <p:sldId id="328" r:id="rId35"/>
    <p:sldId id="330" r:id="rId36"/>
    <p:sldId id="329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41" r:id="rId45"/>
    <p:sldId id="338" r:id="rId46"/>
    <p:sldId id="340" r:id="rId47"/>
    <p:sldId id="339" r:id="rId48"/>
    <p:sldId id="342" r:id="rId49"/>
    <p:sldId id="343" r:id="rId50"/>
    <p:sldId id="344" r:id="rId51"/>
    <p:sldId id="345" r:id="rId52"/>
    <p:sldId id="348" r:id="rId53"/>
    <p:sldId id="346" r:id="rId54"/>
    <p:sldId id="349" r:id="rId55"/>
    <p:sldId id="355" r:id="rId56"/>
    <p:sldId id="356" r:id="rId57"/>
    <p:sldId id="350" r:id="rId58"/>
    <p:sldId id="351" r:id="rId59"/>
    <p:sldId id="353" r:id="rId60"/>
    <p:sldId id="354" r:id="rId61"/>
    <p:sldId id="352" r:id="rId62"/>
    <p:sldId id="357" r:id="rId63"/>
    <p:sldId id="358" r:id="rId64"/>
    <p:sldId id="359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88117" autoAdjust="0"/>
  </p:normalViewPr>
  <p:slideViewPr>
    <p:cSldViewPr snapToGrid="0">
      <p:cViewPr varScale="1">
        <p:scale>
          <a:sx n="62" d="100"/>
          <a:sy n="62" d="100"/>
        </p:scale>
        <p:origin x="354" y="66"/>
      </p:cViewPr>
      <p:guideLst/>
    </p:cSldViewPr>
  </p:slideViewPr>
  <p:outlineViewPr>
    <p:cViewPr>
      <p:scale>
        <a:sx n="33" d="100"/>
        <a:sy n="33" d="100"/>
      </p:scale>
      <p:origin x="0" y="-410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DB25-9E96-4CC1-9F8D-8A6AD2D7927F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73FDC-0BE3-4045-A18D-ED2B343B8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architecture" TargetMode="External"/><Relationship Id="rId7" Type="http://schemas.openxmlformats.org/officeDocument/2006/relationships/hyperlink" Target="https://en.wikipedia.org/wiki/Multiprocessing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entral_processing_unit" TargetMode="External"/><Relationship Id="rId5" Type="http://schemas.openxmlformats.org/officeDocument/2006/relationships/hyperlink" Target="https://en.wikipedia.org/wiki/CPU_cache" TargetMode="External"/><Relationship Id="rId4" Type="http://schemas.openxmlformats.org/officeDocument/2006/relationships/hyperlink" Target="https://en.wikipedia.org/wiki/Cache_(computing)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altLang="en-US" sz="1200" dirty="0" smtClean="0"/>
              <a:t> </a:t>
            </a:r>
            <a:r>
              <a:rPr lang="en-GB" altLang="en-US" sz="1200" b="1" dirty="0" smtClean="0"/>
              <a:t>Cache coherent</a:t>
            </a:r>
            <a:r>
              <a:rPr lang="en-GB" altLang="en-US" sz="1200" dirty="0" smtClean="0"/>
              <a:t> means if one processor updates a location in shared memory, all the other processors know about the update. </a:t>
            </a:r>
            <a:r>
              <a:rPr lang="fr-FR" altLang="en-US" sz="1200" dirty="0" smtClean="0"/>
              <a:t>Cache </a:t>
            </a:r>
            <a:r>
              <a:rPr lang="fr-FR" altLang="en-US" sz="1200" dirty="0" err="1" smtClean="0"/>
              <a:t>coherency</a:t>
            </a:r>
            <a:r>
              <a:rPr lang="fr-FR" altLang="en-US" sz="1200" dirty="0" smtClean="0"/>
              <a:t> </a:t>
            </a:r>
            <a:r>
              <a:rPr lang="fr-FR" altLang="en-US" sz="1200" dirty="0" err="1" smtClean="0"/>
              <a:t>is</a:t>
            </a:r>
            <a:r>
              <a:rPr lang="fr-FR" altLang="en-US" sz="1200" dirty="0" smtClean="0"/>
              <a:t> </a:t>
            </a:r>
            <a:r>
              <a:rPr lang="fr-FR" altLang="en-US" sz="1200" dirty="0" err="1" smtClean="0"/>
              <a:t>accomplished</a:t>
            </a:r>
            <a:r>
              <a:rPr lang="fr-FR" altLang="en-US" sz="1200" dirty="0" smtClean="0"/>
              <a:t> at the hardware </a:t>
            </a:r>
            <a:r>
              <a:rPr lang="fr-FR" altLang="en-US" sz="1200" dirty="0" err="1" smtClean="0"/>
              <a:t>level</a:t>
            </a:r>
            <a:r>
              <a:rPr lang="fr-FR" altLang="en-US" sz="120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0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 2: Elaborate with</a:t>
            </a:r>
            <a:r>
              <a:rPr lang="en-US" baseline="0" dirty="0" smtClean="0"/>
              <a:t> example, where a problem would have been better solved with multithreading.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28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 2: Elaborate with</a:t>
            </a:r>
            <a:r>
              <a:rPr lang="en-US" baseline="0" dirty="0" smtClean="0"/>
              <a:t> example, where a problem would have been better solved with multithreading.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90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example, various iterations of the loop are independent of each other; i.e., c[0] = a[0] + b[0]; c[1] = a[1] + b[1];, etc., can all be executed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independently of each other. Consequently, if there is a mechanism for executing the same instruction, in this case add on all the processors with appropriate data, we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execute this loop much faster.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62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r>
              <a:rPr lang="en-US" sz="1200" b="1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 stream, multiple data stream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38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define NUMA and UMA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architectures only in terms of memory access times and not cache access times.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1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er architecture"/>
              </a:rPr>
              <a:t>computer architecture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coherence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uniformity of shared resource data that ends up stored in multiple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ache (computing)"/>
              </a:rPr>
              <a:t>local caches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When clients in a system maintain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PU cache"/>
              </a:rPr>
              <a:t>caches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 common memory resource, problems may arise with incoherent data, which is particularly the case with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Central processing unit"/>
              </a:rPr>
              <a:t>CPUs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Multiprocessing"/>
              </a:rPr>
              <a:t>multiprocessing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49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</a:t>
            </a:r>
            <a:r>
              <a:rPr lang="en-US" b="1" dirty="0" smtClean="0"/>
              <a:t>bus </a:t>
            </a:r>
            <a:r>
              <a:rPr lang="en-US" dirty="0" smtClean="0"/>
              <a:t>is a collection of parallel communication wires together with some hardware that controls access to the bus.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2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crossbar network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non-blocking network in the sense that the connection of a processing node to a memory bank does not block the connection of any other processing nodes to other memory banks.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(b) A switching element.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73FDC-0BE3-4045-A18D-ED2B343B869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7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7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2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44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33" y="762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10363200" cy="4419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8855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 algn="just">
              <a:buFont typeface="Wingdings" panose="05000000000000000000" pitchFamily="2" charset="2"/>
              <a:buChar char="Ø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just">
              <a:defRPr sz="2400">
                <a:solidFill>
                  <a:srgbClr val="002060"/>
                </a:solidFill>
              </a:defRPr>
            </a:lvl2pPr>
            <a:lvl3pPr algn="just">
              <a:defRPr sz="1800">
                <a:solidFill>
                  <a:srgbClr val="0070C0"/>
                </a:solidFill>
              </a:defRPr>
            </a:lvl3pPr>
            <a:lvl4pPr algn="just">
              <a:defRPr sz="1600"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11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49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3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0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2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8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0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PU_cache#Cache_mis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gical_shift" TargetMode="External"/><Relationship Id="rId2" Type="http://schemas.openxmlformats.org/officeDocument/2006/relationships/hyperlink" Target="https://en.wikipedia.org/wiki/Faro_shuffle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CS326 Parallel and Distributed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Fall </a:t>
            </a:r>
            <a:r>
              <a:rPr lang="en-US" dirty="0" smtClean="0"/>
              <a:t>2021</a:t>
            </a:r>
          </a:p>
          <a:p>
            <a:r>
              <a:rPr lang="en-US" dirty="0" smtClean="0"/>
              <a:t>National University of Computer and Emerging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Hybrid Distributed-Shared Memory</a:t>
            </a:r>
          </a:p>
        </p:txBody>
      </p:sp>
      <p:graphicFrame>
        <p:nvGraphicFramePr>
          <p:cNvPr id="67656" name="Group 72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794291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  <a:gridCol w="2514600"/>
                <a:gridCol w="2514600"/>
              </a:tblGrid>
              <a:tr h="52690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Comparison of Shared and Distributed Memory Architectures</a:t>
                      </a: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53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Architecture</a:t>
                      </a:r>
                    </a:p>
                  </a:txBody>
                  <a:tcPr marL="118334" marR="118334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CC-UMA</a:t>
                      </a: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CC-NUMA</a:t>
                      </a: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Distributed</a:t>
                      </a: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5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Examples</a:t>
                      </a:r>
                    </a:p>
                  </a:txBody>
                  <a:tcPr marL="118334" marR="118334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SMPs 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Sun Vexx 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DEC/Compaq 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SGI Challenge 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POWER3</a:t>
                      </a: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Bull NovaScale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SGI Origin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Sequent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HP Exemplar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DEC/Compaq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POWER4 (MCM)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Cray T3E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Maspar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SP2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IBM BlueGene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Communications</a:t>
                      </a:r>
                    </a:p>
                  </a:txBody>
                  <a:tcPr marL="118334" marR="118334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MPI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Threads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OpenMP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shmem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MPI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Threads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OpenMP </a:t>
                      </a:r>
                      <a:b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shmem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MPI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69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Scalability </a:t>
                      </a:r>
                      <a:endParaRPr kumimoji="0" lang="fr-F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to 10s of processors</a:t>
                      </a: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to 100s of processors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to 1000s of processors </a:t>
                      </a: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Draw Backs</a:t>
                      </a:r>
                    </a:p>
                  </a:txBody>
                  <a:tcPr marL="118334" marR="118334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Memory-CPU bandwidth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Memory-CPU bandwidth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Non-uniform access times</a:t>
                      </a: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System administration </a:t>
                      </a:r>
                      <a:b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</a:br>
                      <a:r>
                        <a:rPr kumimoji="0" lang="en-GB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Programming is hard to develop and maintain</a:t>
                      </a: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69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Software Availability</a:t>
                      </a:r>
                      <a:endParaRPr kumimoji="0" lang="fr-F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many 1000s ISVs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many 1000s ISVs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buFont typeface="Symbol" panose="05050102010706020507" pitchFamily="18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3pPr>
                      <a:lvl4pPr marL="1333500">
                        <a:spcBef>
                          <a:spcPct val="20000"/>
                        </a:spcBef>
                        <a:buClr>
                          <a:srgbClr val="E47C23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4pPr>
                      <a:lvl5pPr marL="1752600">
                        <a:spcBef>
                          <a:spcPct val="20000"/>
                        </a:spcBef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ヒラギノ角ゴ Pro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47C23"/>
                        </a:buClr>
                        <a:buSzPct val="80000"/>
                        <a:buFont typeface="Webdings" panose="05030102010509060703" pitchFamily="18" charset="2"/>
                        <a:buNone/>
                        <a:tabLst/>
                      </a:pPr>
                      <a:r>
                        <a:rPr kumimoji="0" lang="fr-FR" altLang="ja-JP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 charset="-128"/>
                        </a:rPr>
                        <a:t>100s ISVs </a:t>
                      </a:r>
                      <a:endParaRPr kumimoji="0" lang="fr-F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 charset="-128"/>
                      </a:endParaRPr>
                    </a:p>
                  </a:txBody>
                  <a:tcPr marL="118334" marR="118334"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98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58685" y="2425243"/>
            <a:ext cx="10058400" cy="1450975"/>
          </a:xfrm>
        </p:spPr>
        <p:txBody>
          <a:bodyPr/>
          <a:lstStyle/>
          <a:p>
            <a:pPr algn="ctr"/>
            <a:r>
              <a:rPr lang="en-US" dirty="0" smtClean="0"/>
              <a:t>Chapter2: Parallel Computing 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62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Parallelism: Trends in</a:t>
            </a:r>
            <a:br>
              <a:rPr lang="en-US" dirty="0"/>
            </a:br>
            <a:r>
              <a:rPr lang="en-US" dirty="0"/>
              <a:t>Microprocessor Architectures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Traditionally a sequential computer consists </a:t>
            </a:r>
            <a:r>
              <a:rPr lang="en-US" dirty="0" smtClean="0"/>
              <a:t>of:</a:t>
            </a:r>
            <a:endParaRPr lang="en-US" dirty="0"/>
          </a:p>
          <a:p>
            <a:pPr lvl="1"/>
            <a:r>
              <a:rPr lang="en-US" dirty="0" smtClean="0"/>
              <a:t>processor</a:t>
            </a:r>
            <a:r>
              <a:rPr lang="en-US" dirty="0"/>
              <a:t>, memory, and </a:t>
            </a:r>
            <a:r>
              <a:rPr lang="en-US" dirty="0" err="1" smtClean="0"/>
              <a:t>datapath</a:t>
            </a:r>
            <a:endParaRPr lang="en-US" dirty="0"/>
          </a:p>
          <a:p>
            <a:pPr lvl="1"/>
            <a:r>
              <a:rPr lang="en-US" dirty="0" smtClean="0"/>
              <a:t>all </a:t>
            </a:r>
            <a:r>
              <a:rPr lang="en-US" dirty="0"/>
              <a:t>present bottleneck to the </a:t>
            </a:r>
            <a:r>
              <a:rPr lang="en-US" dirty="0" smtClean="0"/>
              <a:t>performance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Increments </a:t>
            </a:r>
            <a:r>
              <a:rPr lang="en-US" dirty="0"/>
              <a:t>in </a:t>
            </a:r>
            <a:r>
              <a:rPr lang="en-US" b="1" dirty="0"/>
              <a:t>clock speed </a:t>
            </a:r>
            <a:r>
              <a:rPr lang="en-US" dirty="0"/>
              <a:t>are severely diluted by the limitations of</a:t>
            </a:r>
            <a:br>
              <a:rPr lang="en-US" dirty="0"/>
            </a:br>
            <a:r>
              <a:rPr lang="en-US" b="1" dirty="0"/>
              <a:t>memory technology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983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Pipelining and Superscalar Execution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Pipelining</a:t>
            </a:r>
            <a:r>
              <a:rPr lang="en-US" dirty="0"/>
              <a:t>: overlapping various stages in instruction </a:t>
            </a:r>
            <a:r>
              <a:rPr lang="en-US" dirty="0" smtClean="0"/>
              <a:t>execution</a:t>
            </a:r>
            <a:endParaRPr lang="en-US" dirty="0"/>
          </a:p>
          <a:p>
            <a:pPr lvl="1"/>
            <a:r>
              <a:rPr lang="en-US" i="1" dirty="0" smtClean="0"/>
              <a:t>fetch</a:t>
            </a:r>
            <a:r>
              <a:rPr lang="en-US" i="1" dirty="0"/>
              <a:t>, schedule, decode, operand fetch, execute, store</a:t>
            </a:r>
            <a:r>
              <a:rPr lang="en-US" dirty="0"/>
              <a:t>, among </a:t>
            </a:r>
            <a:r>
              <a:rPr lang="en-US" dirty="0" smtClean="0"/>
              <a:t>others</a:t>
            </a:r>
            <a:endParaRPr lang="en-US" dirty="0"/>
          </a:p>
          <a:p>
            <a:pPr lvl="1"/>
            <a:r>
              <a:rPr lang="en-US" dirty="0" smtClean="0"/>
              <a:t>Pentium </a:t>
            </a:r>
            <a:r>
              <a:rPr lang="en-US" dirty="0"/>
              <a:t>4, which operates at 2.0 GHz, has a </a:t>
            </a:r>
            <a:r>
              <a:rPr lang="en-US" b="1" dirty="0"/>
              <a:t>20 stage </a:t>
            </a:r>
            <a:r>
              <a:rPr lang="en-US" dirty="0" smtClean="0"/>
              <a:t>pipeline.</a:t>
            </a:r>
            <a:endParaRPr lang="en-US" dirty="0"/>
          </a:p>
          <a:p>
            <a:pPr lvl="1"/>
            <a:r>
              <a:rPr lang="en-US" dirty="0" smtClean="0"/>
              <a:t>Speed </a:t>
            </a:r>
            <a:r>
              <a:rPr lang="en-US" dirty="0"/>
              <a:t>of a single pipeline is ultimately limited by the largest </a:t>
            </a:r>
            <a:r>
              <a:rPr lang="en-US" b="1" dirty="0"/>
              <a:t>atomic task </a:t>
            </a:r>
            <a:r>
              <a:rPr lang="en-US" dirty="0"/>
              <a:t>in </a:t>
            </a:r>
            <a:r>
              <a:rPr lang="en-US" dirty="0" smtClean="0"/>
              <a:t>the pipeline.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/>
              <a:t>typical instruction traces, every fifth to sixth instruction is a </a:t>
            </a:r>
            <a:r>
              <a:rPr lang="en-US" b="1" dirty="0"/>
              <a:t>branch </a:t>
            </a:r>
            <a:r>
              <a:rPr lang="en-US" b="1" dirty="0" smtClean="0"/>
              <a:t>instruction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requires need effective techniques for </a:t>
            </a:r>
            <a:r>
              <a:rPr lang="en-US" b="1" dirty="0"/>
              <a:t>predicting branch </a:t>
            </a:r>
            <a:r>
              <a:rPr lang="en-US" dirty="0"/>
              <a:t>destinations so </a:t>
            </a:r>
            <a:r>
              <a:rPr lang="en-US" dirty="0" smtClean="0"/>
              <a:t>that pipelines </a:t>
            </a:r>
            <a:r>
              <a:rPr lang="en-US" dirty="0"/>
              <a:t>can be speculatively filled, a </a:t>
            </a:r>
            <a:r>
              <a:rPr lang="en-US" b="1" dirty="0" err="1" smtClean="0"/>
              <a:t>mis</a:t>
            </a:r>
            <a:r>
              <a:rPr lang="en-US" b="1" dirty="0" smtClean="0"/>
              <a:t>-prediction </a:t>
            </a:r>
            <a:r>
              <a:rPr lang="en-US" dirty="0"/>
              <a:t>will cost a </a:t>
            </a:r>
            <a:r>
              <a:rPr lang="en-US" dirty="0" smtClean="0"/>
              <a:t>lot.</a:t>
            </a:r>
          </a:p>
          <a:p>
            <a:r>
              <a:rPr lang="en-US" dirty="0" smtClean="0"/>
              <a:t>Use </a:t>
            </a:r>
            <a:r>
              <a:rPr lang="en-US" b="1" dirty="0"/>
              <a:t>multiple pipelines</a:t>
            </a:r>
            <a:r>
              <a:rPr lang="en-US" dirty="0"/>
              <a:t>. The ability of a processor to issue multiple</a:t>
            </a:r>
            <a:br>
              <a:rPr lang="en-US" dirty="0"/>
            </a:br>
            <a:r>
              <a:rPr lang="en-US" dirty="0"/>
              <a:t>instructions in the same cycle is referred to as </a:t>
            </a:r>
            <a:r>
              <a:rPr lang="en-US" b="1" dirty="0"/>
              <a:t>superscalar </a:t>
            </a:r>
            <a:r>
              <a:rPr lang="en-US" b="1" dirty="0" smtClean="0"/>
              <a:t>execution</a:t>
            </a:r>
            <a:endParaRPr lang="en-US" b="1" dirty="0"/>
          </a:p>
          <a:p>
            <a:pPr lvl="1"/>
            <a:r>
              <a:rPr lang="en-US" dirty="0" smtClean="0"/>
              <a:t>During </a:t>
            </a:r>
            <a:r>
              <a:rPr lang="en-US" dirty="0"/>
              <a:t>each clock cycle, multiple instructions are piped into the processor in</a:t>
            </a:r>
            <a:br>
              <a:rPr lang="en-US" dirty="0"/>
            </a:br>
            <a:r>
              <a:rPr lang="en-US" dirty="0" smtClean="0"/>
              <a:t>parallel.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instructions are executed on multiple </a:t>
            </a:r>
            <a:r>
              <a:rPr lang="en-US" b="1" dirty="0"/>
              <a:t>functional units</a:t>
            </a:r>
            <a:r>
              <a:rPr lang="en-US" dirty="0"/>
              <a:t>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6256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251" y="229752"/>
            <a:ext cx="7036230" cy="604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37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number of issues needs to be resolved with superscalar </a:t>
            </a:r>
            <a:r>
              <a:rPr lang="en-US" dirty="0" smtClean="0"/>
              <a:t>execution</a:t>
            </a:r>
          </a:p>
          <a:p>
            <a:pPr lvl="1"/>
            <a:r>
              <a:rPr lang="en-US" b="1" dirty="0" smtClean="0"/>
              <a:t>Data Dependency</a:t>
            </a:r>
          </a:p>
          <a:p>
            <a:pPr lvl="1"/>
            <a:r>
              <a:rPr lang="en-US" b="1" dirty="0" smtClean="0"/>
              <a:t>Resource Dependency</a:t>
            </a:r>
            <a:endParaRPr lang="en-US" b="1" dirty="0"/>
          </a:p>
          <a:p>
            <a:pPr lvl="1"/>
            <a:r>
              <a:rPr lang="en-US" b="1" dirty="0" smtClean="0"/>
              <a:t>Branch/Procedural Dependency</a:t>
            </a:r>
          </a:p>
          <a:p>
            <a:r>
              <a:rPr lang="en-US" dirty="0" smtClean="0"/>
              <a:t>The </a:t>
            </a:r>
            <a:r>
              <a:rPr lang="en-US" dirty="0"/>
              <a:t>processor needs the ability to issue instructions </a:t>
            </a:r>
            <a:r>
              <a:rPr lang="en-US" b="1" i="1" dirty="0"/>
              <a:t>out-of-order </a:t>
            </a:r>
            <a:r>
              <a:rPr lang="en-US" dirty="0"/>
              <a:t>to</a:t>
            </a:r>
            <a:br>
              <a:rPr lang="en-US" dirty="0"/>
            </a:br>
            <a:r>
              <a:rPr lang="en-US" dirty="0"/>
              <a:t>accomplish desired </a:t>
            </a:r>
            <a:r>
              <a:rPr lang="en-US" dirty="0" smtClean="0"/>
              <a:t>reordering.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parallelism available in </a:t>
            </a:r>
            <a:r>
              <a:rPr lang="en-US" b="1" i="1" dirty="0"/>
              <a:t>in-order </a:t>
            </a:r>
            <a:r>
              <a:rPr lang="en-US" dirty="0"/>
              <a:t>issue of instructions can be</a:t>
            </a:r>
            <a:br>
              <a:rPr lang="en-US" dirty="0"/>
            </a:br>
            <a:r>
              <a:rPr lang="en-US" dirty="0"/>
              <a:t>highly </a:t>
            </a:r>
            <a:r>
              <a:rPr lang="en-US" dirty="0" smtClean="0"/>
              <a:t>limited.</a:t>
            </a:r>
          </a:p>
          <a:p>
            <a:r>
              <a:rPr lang="en-US" dirty="0" smtClean="0"/>
              <a:t>Most </a:t>
            </a:r>
            <a:r>
              <a:rPr lang="en-US" dirty="0"/>
              <a:t>current microprocessors are capable of </a:t>
            </a:r>
            <a:r>
              <a:rPr lang="en-US" b="1" dirty="0"/>
              <a:t>out-of-order </a:t>
            </a:r>
            <a:r>
              <a:rPr lang="en-US" dirty="0"/>
              <a:t>issue and </a:t>
            </a:r>
            <a:r>
              <a:rPr lang="en-US" dirty="0" smtClean="0"/>
              <a:t>completion.</a:t>
            </a:r>
            <a:endParaRPr lang="en-US" dirty="0"/>
          </a:p>
          <a:p>
            <a:pPr lvl="1"/>
            <a:r>
              <a:rPr lang="en-US" dirty="0" smtClean="0"/>
              <a:t>This </a:t>
            </a:r>
            <a:r>
              <a:rPr lang="en-US" dirty="0"/>
              <a:t>model, also referred to as </a:t>
            </a:r>
            <a:r>
              <a:rPr lang="en-US" b="1" i="1" dirty="0"/>
              <a:t>dynamic instruction issue</a:t>
            </a:r>
            <a:r>
              <a:rPr lang="en-US" dirty="0"/>
              <a:t>, exploits maximum instruction </a:t>
            </a:r>
            <a:r>
              <a:rPr lang="en-US" dirty="0" smtClean="0"/>
              <a:t>level parallelism</a:t>
            </a:r>
            <a:r>
              <a:rPr lang="en-US" dirty="0"/>
              <a:t>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8178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Long Instruction Word (VLIW)</a:t>
            </a:r>
            <a:br>
              <a:rPr lang="en-US" dirty="0"/>
            </a:br>
            <a:r>
              <a:rPr lang="en-US" dirty="0" smtClean="0"/>
              <a:t>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parallelism extracted by superscalar processors is often limited by </a:t>
            </a:r>
            <a:r>
              <a:rPr lang="en-US" dirty="0" smtClean="0"/>
              <a:t>the instruction look-ahead.</a:t>
            </a:r>
          </a:p>
          <a:p>
            <a:endParaRPr lang="en-US" dirty="0"/>
          </a:p>
          <a:p>
            <a:r>
              <a:rPr lang="en-US" dirty="0" smtClean="0"/>
              <a:t>Instructions </a:t>
            </a:r>
            <a:r>
              <a:rPr lang="en-US" dirty="0"/>
              <a:t>that can be executed concurrently are </a:t>
            </a:r>
            <a:r>
              <a:rPr lang="en-US" b="1" dirty="0"/>
              <a:t>packed </a:t>
            </a:r>
            <a:r>
              <a:rPr lang="en-US" dirty="0"/>
              <a:t>into </a:t>
            </a:r>
            <a:r>
              <a:rPr lang="en-US" b="1" dirty="0" smtClean="0"/>
              <a:t>groups </a:t>
            </a:r>
            <a:r>
              <a:rPr lang="en-US" dirty="0" smtClean="0"/>
              <a:t>and </a:t>
            </a:r>
            <a:r>
              <a:rPr lang="en-US" b="1" dirty="0"/>
              <a:t>parceled </a:t>
            </a:r>
            <a:r>
              <a:rPr lang="en-US" dirty="0"/>
              <a:t>off to the processor as a single long instruction word to </a:t>
            </a:r>
            <a:r>
              <a:rPr lang="en-US" dirty="0" smtClean="0"/>
              <a:t>be executed </a:t>
            </a:r>
            <a:r>
              <a:rPr lang="en-US" dirty="0"/>
              <a:t>on multiple functional units at the same </a:t>
            </a:r>
            <a:r>
              <a:rPr lang="en-US" dirty="0" smtClean="0"/>
              <a:t>time.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b="1" dirty="0"/>
              <a:t>compiler </a:t>
            </a:r>
            <a:r>
              <a:rPr lang="en-US" dirty="0"/>
              <a:t>has a larger context from which to select </a:t>
            </a:r>
            <a:r>
              <a:rPr lang="en-US" dirty="0" smtClean="0"/>
              <a:t>instructions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performance of VLIW processors is very sensitive to the </a:t>
            </a:r>
            <a:r>
              <a:rPr lang="en-US" dirty="0" smtClean="0"/>
              <a:t>compilers‘ ability </a:t>
            </a:r>
            <a:r>
              <a:rPr lang="en-US" dirty="0"/>
              <a:t>to detect data and resource dependencies and read and </a:t>
            </a:r>
            <a:r>
              <a:rPr lang="en-US" dirty="0" smtClean="0"/>
              <a:t>write hazards</a:t>
            </a:r>
            <a:r>
              <a:rPr lang="en-US" dirty="0"/>
              <a:t>, and to schedule instructions for maximum </a:t>
            </a:r>
            <a:r>
              <a:rPr lang="en-US" dirty="0" smtClean="0"/>
              <a:t>parallelism.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6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 of Memory System Performance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effective performance of a program on a computer relies not</a:t>
            </a:r>
            <a:br>
              <a:rPr lang="en-US" dirty="0"/>
            </a:br>
            <a:r>
              <a:rPr lang="en-US" dirty="0"/>
              <a:t>just on the speed of the processor but also on the ability of the</a:t>
            </a:r>
            <a:br>
              <a:rPr lang="en-US" dirty="0"/>
            </a:br>
            <a:r>
              <a:rPr lang="en-US" dirty="0"/>
              <a:t>memory system to feed data to the processor.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Latency</a:t>
            </a:r>
            <a:r>
              <a:rPr lang="en-US" dirty="0"/>
              <a:t>: request to receiving time for a memory </a:t>
            </a:r>
            <a:r>
              <a:rPr lang="en-US" dirty="0" smtClean="0"/>
              <a:t>word.</a:t>
            </a:r>
            <a:endParaRPr lang="en-US" dirty="0"/>
          </a:p>
          <a:p>
            <a:pPr lvl="1"/>
            <a:r>
              <a:rPr lang="en-US" dirty="0" smtClean="0"/>
              <a:t>Rate </a:t>
            </a:r>
            <a:r>
              <a:rPr lang="en-US" dirty="0"/>
              <a:t>at which data can be pumped from the memory to the processor</a:t>
            </a:r>
            <a:br>
              <a:rPr lang="en-US" dirty="0"/>
            </a:br>
            <a:r>
              <a:rPr lang="en-US" dirty="0"/>
              <a:t>determines the </a:t>
            </a:r>
            <a:r>
              <a:rPr lang="en-US" b="1" i="1" dirty="0"/>
              <a:t>bandwidth </a:t>
            </a:r>
            <a:r>
              <a:rPr lang="en-US" dirty="0"/>
              <a:t>of the memory system.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8284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processor operating at </a:t>
            </a:r>
            <a:r>
              <a:rPr lang="en-US" b="1" dirty="0"/>
              <a:t>1 GHz </a:t>
            </a:r>
            <a:r>
              <a:rPr lang="en-US" dirty="0"/>
              <a:t>(1 ns clock) connected to a DRAM</a:t>
            </a:r>
            <a:br>
              <a:rPr lang="en-US" dirty="0"/>
            </a:br>
            <a:r>
              <a:rPr lang="en-US" dirty="0"/>
              <a:t>with a latency of </a:t>
            </a:r>
            <a:r>
              <a:rPr lang="en-US" b="1" dirty="0"/>
              <a:t>100 </a:t>
            </a:r>
            <a:r>
              <a:rPr lang="en-US" dirty="0"/>
              <a:t>ns (no caches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processor is capable of executing </a:t>
            </a:r>
            <a:r>
              <a:rPr lang="en-US" b="1" dirty="0"/>
              <a:t>four instructions </a:t>
            </a:r>
            <a:r>
              <a:rPr lang="en-US" dirty="0"/>
              <a:t>in each cycle</a:t>
            </a:r>
            <a:br>
              <a:rPr lang="en-US" dirty="0"/>
            </a:br>
            <a:r>
              <a:rPr lang="en-US" dirty="0"/>
              <a:t>of 1 ns (</a:t>
            </a:r>
            <a:r>
              <a:rPr lang="en-US" b="1" dirty="0"/>
              <a:t>4 GFLOPS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the memory latency is equal to </a:t>
            </a:r>
            <a:r>
              <a:rPr lang="en-US" b="1" dirty="0"/>
              <a:t>100 cycles </a:t>
            </a:r>
            <a:r>
              <a:rPr lang="en-US" dirty="0" smtClean="0"/>
              <a:t>and block </a:t>
            </a:r>
            <a:r>
              <a:rPr lang="en-US" dirty="0"/>
              <a:t>size is one word, every time a memory request is made, </a:t>
            </a:r>
            <a:r>
              <a:rPr lang="en-US" dirty="0" smtClean="0"/>
              <a:t>the processor </a:t>
            </a:r>
            <a:r>
              <a:rPr lang="en-US" dirty="0"/>
              <a:t>must wait </a:t>
            </a:r>
            <a:r>
              <a:rPr lang="en-US" b="1" dirty="0"/>
              <a:t>100 cycles </a:t>
            </a:r>
            <a:r>
              <a:rPr lang="en-US" dirty="0"/>
              <a:t>before it can process the data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9283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Improving Effective Memory Latency Using </a:t>
            </a:r>
            <a:r>
              <a:rPr lang="en-US" dirty="0" smtClean="0"/>
              <a:t>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Cache</a:t>
            </a:r>
            <a:r>
              <a:rPr lang="en-US" dirty="0"/>
              <a:t>: a </a:t>
            </a:r>
            <a:r>
              <a:rPr lang="en-US" i="1" dirty="0"/>
              <a:t>low-latency high-bandwidth </a:t>
            </a:r>
            <a:r>
              <a:rPr lang="en-US" dirty="0"/>
              <a:t>storage between the processor and </a:t>
            </a:r>
            <a:r>
              <a:rPr lang="en-US" dirty="0" smtClean="0"/>
              <a:t>the DRAM.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data needed by the processor is first fetched into the cache. All subsequent accesses </a:t>
            </a:r>
            <a:r>
              <a:rPr lang="en-US" dirty="0" smtClean="0"/>
              <a:t>to data </a:t>
            </a:r>
            <a:r>
              <a:rPr lang="en-US" dirty="0"/>
              <a:t>items residing in the cache are serviced by the </a:t>
            </a:r>
            <a:r>
              <a:rPr lang="en-US" dirty="0" smtClean="0"/>
              <a:t>cache.</a:t>
            </a:r>
            <a:endParaRPr lang="en-US" dirty="0"/>
          </a:p>
          <a:p>
            <a:pPr lvl="1"/>
            <a:r>
              <a:rPr lang="en-US" dirty="0" smtClean="0"/>
              <a:t>Thus</a:t>
            </a:r>
            <a:r>
              <a:rPr lang="en-US" dirty="0"/>
              <a:t>, in principle, if a piece of data is repeatedly used, the effective latency of this </a:t>
            </a:r>
            <a:r>
              <a:rPr lang="en-US" dirty="0" smtClean="0"/>
              <a:t>memory system </a:t>
            </a:r>
            <a:r>
              <a:rPr lang="en-US" dirty="0"/>
              <a:t>can be reduced by the </a:t>
            </a:r>
            <a:r>
              <a:rPr lang="en-US" dirty="0" smtClean="0"/>
              <a:t>cache.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fraction of data references satisfied by the cache is called the cache </a:t>
            </a:r>
            <a:r>
              <a:rPr lang="en-US" b="1" i="1" dirty="0"/>
              <a:t>hit ratio </a:t>
            </a:r>
            <a:r>
              <a:rPr lang="en-US" dirty="0"/>
              <a:t>of </a:t>
            </a:r>
            <a:r>
              <a:rPr lang="en-US" dirty="0" smtClean="0"/>
              <a:t>the computation </a:t>
            </a:r>
            <a:r>
              <a:rPr lang="en-US" dirty="0"/>
              <a:t>on the </a:t>
            </a:r>
            <a:r>
              <a:rPr lang="en-US" dirty="0" smtClean="0"/>
              <a:t>system.</a:t>
            </a:r>
            <a:endParaRPr lang="en-US" dirty="0"/>
          </a:p>
          <a:p>
            <a:pPr lvl="1"/>
            <a:r>
              <a:rPr lang="en-US" b="1" dirty="0" smtClean="0"/>
              <a:t>Data </a:t>
            </a:r>
            <a:r>
              <a:rPr lang="en-US" b="1" dirty="0"/>
              <a:t>reuse </a:t>
            </a:r>
            <a:r>
              <a:rPr lang="en-US" dirty="0"/>
              <a:t>is critical for cache performance because if each data item is used only once, </a:t>
            </a:r>
            <a:r>
              <a:rPr lang="en-US" dirty="0" smtClean="0"/>
              <a:t>it would </a:t>
            </a:r>
            <a:r>
              <a:rPr lang="en-US" dirty="0"/>
              <a:t>still have to be fetched once per use from the DRAM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23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1159273" y="2735335"/>
            <a:ext cx="10058400" cy="1450757"/>
          </a:xfrm>
        </p:spPr>
        <p:txBody>
          <a:bodyPr/>
          <a:lstStyle/>
          <a:p>
            <a:pPr eaLnBrk="1" hangingPunct="1"/>
            <a:r>
              <a:rPr lang="fr-FR" altLang="ja-JP" dirty="0" err="1" smtClean="0"/>
              <a:t>Parallel</a:t>
            </a:r>
            <a:r>
              <a:rPr lang="fr-FR" altLang="ja-JP" dirty="0" smtClean="0"/>
              <a:t> Computer Memory Architectures</a:t>
            </a:r>
            <a:endParaRPr lang="fr-F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02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278" y="401335"/>
            <a:ext cx="8028122" cy="59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54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15" y="1084881"/>
            <a:ext cx="11465647" cy="460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85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46" y="335684"/>
            <a:ext cx="8927023" cy="589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00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Memory Bandwidth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One commonly used technique to improve memory bandwidth is to increase the size of </a:t>
            </a:r>
            <a:r>
              <a:rPr lang="en-US" dirty="0" smtClean="0"/>
              <a:t>the memory blocks.</a:t>
            </a:r>
          </a:p>
          <a:p>
            <a:pPr algn="just"/>
            <a:endParaRPr lang="en-US" dirty="0" smtClean="0"/>
          </a:p>
          <a:p>
            <a:pPr lvl="1" algn="just"/>
            <a:r>
              <a:rPr lang="en-US" dirty="0" smtClean="0"/>
              <a:t>Consider again a memory system with a </a:t>
            </a:r>
            <a:r>
              <a:rPr lang="en-US" b="1" dirty="0" smtClean="0"/>
              <a:t>single cycle cache</a:t>
            </a:r>
            <a:r>
              <a:rPr lang="en-US" dirty="0" smtClean="0"/>
              <a:t> and 100 cycle latency DRAM with the processor operating at 1 GHz 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If the block size is one word, the processor takes </a:t>
            </a:r>
            <a:r>
              <a:rPr lang="en-US" b="1" dirty="0" smtClean="0"/>
              <a:t>100 cycles</a:t>
            </a:r>
            <a:r>
              <a:rPr lang="en-US" dirty="0" smtClean="0"/>
              <a:t> to fetch each word. 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 smtClean="0"/>
              <a:t>If </a:t>
            </a:r>
            <a:r>
              <a:rPr lang="en-US" dirty="0"/>
              <a:t>the block size is </a:t>
            </a:r>
            <a:r>
              <a:rPr lang="en-US" b="1" dirty="0"/>
              <a:t>increased to four words</a:t>
            </a:r>
            <a:r>
              <a:rPr lang="en-US" dirty="0"/>
              <a:t>, i.e., </a:t>
            </a:r>
            <a:r>
              <a:rPr lang="en-US" dirty="0" smtClean="0"/>
              <a:t>the processor </a:t>
            </a:r>
            <a:r>
              <a:rPr lang="en-US" dirty="0"/>
              <a:t>can fetch a </a:t>
            </a:r>
            <a:r>
              <a:rPr lang="en-US" b="1" dirty="0"/>
              <a:t>four-word</a:t>
            </a:r>
            <a:r>
              <a:rPr lang="en-US" dirty="0"/>
              <a:t> cache line every 100 </a:t>
            </a:r>
            <a:r>
              <a:rPr lang="en-US" dirty="0" smtClean="0"/>
              <a:t>cycles.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/>
              <a:t>increasing the block size from one to four words did not change </a:t>
            </a:r>
            <a:r>
              <a:rPr lang="en-US" dirty="0" smtClean="0"/>
              <a:t>the latency </a:t>
            </a:r>
            <a:r>
              <a:rPr lang="en-US" dirty="0"/>
              <a:t>of </a:t>
            </a:r>
            <a:r>
              <a:rPr lang="en-US" dirty="0" smtClean="0"/>
              <a:t>the memory </a:t>
            </a:r>
            <a:r>
              <a:rPr lang="en-US" dirty="0"/>
              <a:t>system. However, it increased the </a:t>
            </a:r>
            <a:r>
              <a:rPr lang="en-US" b="1" dirty="0"/>
              <a:t>bandwidth</a:t>
            </a:r>
            <a:r>
              <a:rPr lang="en-US" dirty="0"/>
              <a:t> </a:t>
            </a:r>
            <a:r>
              <a:rPr lang="en-US" b="1" dirty="0" smtClean="0"/>
              <a:t>four-fold.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5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Another way of quickly estimating performance bounds is to estimate the </a:t>
            </a:r>
            <a:r>
              <a:rPr lang="en-US" b="1" dirty="0"/>
              <a:t>cache </a:t>
            </a:r>
            <a:r>
              <a:rPr lang="en-US" b="1" dirty="0" smtClean="0"/>
              <a:t>hit ratio.</a:t>
            </a:r>
          </a:p>
          <a:p>
            <a:pPr lvl="1"/>
            <a:endParaRPr lang="en-US" b="1" dirty="0"/>
          </a:p>
          <a:p>
            <a:r>
              <a:rPr lang="en-US" b="1" dirty="0" smtClean="0"/>
              <a:t>Temporal</a:t>
            </a:r>
            <a:r>
              <a:rPr lang="en-US" dirty="0" smtClean="0"/>
              <a:t> and </a:t>
            </a:r>
            <a:r>
              <a:rPr lang="en-US" b="1" dirty="0" smtClean="0"/>
              <a:t>Spatial Locality</a:t>
            </a:r>
            <a:r>
              <a:rPr lang="en-US" dirty="0" smtClean="0"/>
              <a:t> of Data:</a:t>
            </a:r>
          </a:p>
          <a:p>
            <a:pPr lvl="1"/>
            <a:r>
              <a:rPr lang="en-US" b="1" dirty="0" smtClean="0"/>
              <a:t>Temporal </a:t>
            </a:r>
            <a:r>
              <a:rPr lang="en-US" b="1" dirty="0"/>
              <a:t>locality</a:t>
            </a:r>
            <a:r>
              <a:rPr lang="en-US" dirty="0"/>
              <a:t> refers to the reuse of specific data, and/or resources, within a relatively small time duration.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Spatial </a:t>
            </a:r>
            <a:r>
              <a:rPr lang="en-US" b="1" dirty="0"/>
              <a:t>locality</a:t>
            </a:r>
            <a:r>
              <a:rPr lang="en-US" dirty="0"/>
              <a:t> (also termed </a:t>
            </a:r>
            <a:r>
              <a:rPr lang="en-US" i="1" dirty="0"/>
              <a:t>data </a:t>
            </a:r>
            <a:r>
              <a:rPr lang="en-US" i="1" dirty="0" smtClean="0"/>
              <a:t>locality</a:t>
            </a:r>
            <a:r>
              <a:rPr lang="en-US" dirty="0" smtClean="0"/>
              <a:t>) </a:t>
            </a:r>
            <a:r>
              <a:rPr lang="en-US" dirty="0"/>
              <a:t>refers to the use of data elements within relatively close storage locations. Sequential </a:t>
            </a:r>
            <a:r>
              <a:rPr lang="en-US" dirty="0" smtClean="0"/>
              <a:t>locality.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special case of spatial locality, occurs when data elements are arranged and accessed linearly, such as, traversing the elements in a one-dimensional array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Coherence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presence of caches on processors also raises the issue of multiple copies of a single </a:t>
            </a:r>
            <a:r>
              <a:rPr lang="en-US" dirty="0" smtClean="0"/>
              <a:t>memory word </a:t>
            </a:r>
            <a:r>
              <a:rPr lang="en-US" dirty="0"/>
              <a:t>being manipulated by two or more processors at the same </a:t>
            </a:r>
            <a:r>
              <a:rPr lang="en-US" dirty="0" smtClean="0"/>
              <a:t>time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Cache </a:t>
            </a:r>
            <a:r>
              <a:rPr lang="en-US" dirty="0"/>
              <a:t>coherence is intended to manage such conflicts by maintaining a coherent view of the data values in multiple </a:t>
            </a:r>
            <a:r>
              <a:rPr lang="en-US" dirty="0" smtClean="0"/>
              <a:t>caches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8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Coherence (</a:t>
            </a:r>
            <a:r>
              <a:rPr lang="en-US" dirty="0" smtClean="0"/>
              <a:t>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Write </a:t>
            </a:r>
            <a:r>
              <a:rPr lang="en-US" b="1" dirty="0"/>
              <a:t>Propagation</a:t>
            </a:r>
          </a:p>
          <a:p>
            <a:pPr lvl="1" algn="just"/>
            <a:r>
              <a:rPr lang="en-US" dirty="0"/>
              <a:t>Changes to the data in any cache must be propagated to other copies (of that cache line) in the peer </a:t>
            </a:r>
            <a:r>
              <a:rPr lang="en-US" dirty="0" smtClean="0"/>
              <a:t>caches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Transaction </a:t>
            </a:r>
            <a:r>
              <a:rPr lang="en-US" b="1" dirty="0"/>
              <a:t>Serialization</a:t>
            </a:r>
          </a:p>
          <a:p>
            <a:pPr lvl="1" algn="just"/>
            <a:r>
              <a:rPr lang="en-US" dirty="0"/>
              <a:t>Reads/Writes to a single memory location must be seen by all processors in the same order.</a:t>
            </a:r>
          </a:p>
        </p:txBody>
      </p:sp>
    </p:spTree>
    <p:extLst>
      <p:ext uri="{BB962C8B-B14F-4D97-AF65-F5344CB8AC3E}">
        <p14:creationId xmlns:p14="http://schemas.microsoft.com/office/powerpoint/2010/main" val="36673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Alternate Approaches for Hiding Memory Latency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Imagine sitting at your computer browsing the web during peak network traffic hours.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lack of </a:t>
            </a:r>
            <a:r>
              <a:rPr lang="en-US" dirty="0"/>
              <a:t>response from your browser can be alleviated using one of three simple approaches</a:t>
            </a:r>
            <a:r>
              <a:rPr lang="en-US" dirty="0" smtClean="0"/>
              <a:t>: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Anticipate</a:t>
            </a:r>
            <a:r>
              <a:rPr lang="en-US" dirty="0" smtClean="0"/>
              <a:t> </a:t>
            </a:r>
            <a:r>
              <a:rPr lang="en-US" dirty="0"/>
              <a:t>which pages we are going to browse ahead of time and issue requests for </a:t>
            </a:r>
            <a:r>
              <a:rPr lang="en-US" dirty="0" smtClean="0"/>
              <a:t>them in advance:   </a:t>
            </a:r>
            <a:r>
              <a:rPr lang="en-US" b="1" dirty="0" smtClean="0">
                <a:solidFill>
                  <a:srgbClr val="FF0000"/>
                </a:solidFill>
              </a:rPr>
              <a:t>Prefetching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open multiple browsers and access different pages in each browser, thus</a:t>
            </a:r>
            <a:br>
              <a:rPr lang="en-US" dirty="0"/>
            </a:br>
            <a:r>
              <a:rPr lang="en-US" dirty="0"/>
              <a:t>while we are waiting for one page to load, we could be reading </a:t>
            </a:r>
            <a:r>
              <a:rPr lang="en-US" dirty="0" smtClean="0"/>
              <a:t>others:  </a:t>
            </a:r>
            <a:r>
              <a:rPr lang="en-US" b="1" dirty="0" smtClean="0">
                <a:solidFill>
                  <a:srgbClr val="FF0000"/>
                </a:solidFill>
              </a:rPr>
              <a:t>multi-threading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we </a:t>
            </a:r>
            <a:r>
              <a:rPr lang="en-US" dirty="0"/>
              <a:t>access </a:t>
            </a:r>
            <a:r>
              <a:rPr lang="en-US" dirty="0" smtClean="0"/>
              <a:t>a whole </a:t>
            </a:r>
            <a:r>
              <a:rPr lang="en-US" dirty="0"/>
              <a:t>bunch of pages in one go – </a:t>
            </a:r>
            <a:r>
              <a:rPr lang="en-US" dirty="0" smtClean="0"/>
              <a:t>remunerating </a:t>
            </a:r>
            <a:r>
              <a:rPr lang="en-US" dirty="0"/>
              <a:t>the </a:t>
            </a:r>
            <a:r>
              <a:rPr lang="en-US" dirty="0" smtClean="0"/>
              <a:t>latency across </a:t>
            </a:r>
            <a:r>
              <a:rPr lang="en-US" dirty="0"/>
              <a:t>various </a:t>
            </a:r>
            <a:r>
              <a:rPr lang="en-US" dirty="0" smtClean="0"/>
              <a:t>accesses: </a:t>
            </a:r>
            <a:r>
              <a:rPr lang="en-US" b="1" dirty="0" smtClean="0">
                <a:solidFill>
                  <a:srgbClr val="FF0000"/>
                </a:solidFill>
              </a:rPr>
              <a:t>Spatial Locality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Prefetching for Latency Hiding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b="1" dirty="0" smtClean="0"/>
              <a:t>Prefetching</a:t>
            </a:r>
            <a:r>
              <a:rPr lang="en-US" dirty="0"/>
              <a:t> is a technique used by computer processors to boost execution performance by fetching instructions or data from their original storage in slower memory to a faster local memory before it is actually needed (hence the term '</a:t>
            </a:r>
            <a:r>
              <a:rPr lang="en-US" dirty="0" err="1"/>
              <a:t>prefetch</a:t>
            </a:r>
            <a:r>
              <a:rPr lang="en-US" dirty="0"/>
              <a:t>')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a typical program, a data item is loaded and used by a processor in a small time window. If the </a:t>
            </a:r>
            <a:r>
              <a:rPr lang="en-US" dirty="0"/>
              <a:t>load results in a </a:t>
            </a:r>
            <a:r>
              <a:rPr lang="en-US" b="1" dirty="0"/>
              <a:t>cache miss</a:t>
            </a:r>
            <a:r>
              <a:rPr lang="en-US" dirty="0"/>
              <a:t>, then the use </a:t>
            </a:r>
            <a:r>
              <a:rPr lang="en-US" b="1" dirty="0"/>
              <a:t>stalls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simple solution to this problem is </a:t>
            </a:r>
            <a:r>
              <a:rPr lang="en-US" dirty="0" smtClean="0"/>
              <a:t>to </a:t>
            </a:r>
            <a:r>
              <a:rPr lang="en-US" b="1" dirty="0" smtClean="0"/>
              <a:t>advance </a:t>
            </a:r>
            <a:r>
              <a:rPr lang="en-US" b="1" dirty="0"/>
              <a:t>the load operation</a:t>
            </a:r>
            <a:r>
              <a:rPr lang="en-US" dirty="0"/>
              <a:t> so that even if there is a cache miss, the data is likely to </a:t>
            </a:r>
            <a:r>
              <a:rPr lang="en-US" dirty="0" smtClean="0"/>
              <a:t>have arrived </a:t>
            </a:r>
            <a:r>
              <a:rPr lang="en-US" dirty="0"/>
              <a:t>by the time it is used.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if the data item has been overwritten between </a:t>
            </a:r>
            <a:r>
              <a:rPr lang="en-US" i="1" dirty="0"/>
              <a:t>load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use</a:t>
            </a:r>
            <a:r>
              <a:rPr lang="en-US" dirty="0"/>
              <a:t>, a </a:t>
            </a:r>
            <a:r>
              <a:rPr lang="en-US" b="1" dirty="0"/>
              <a:t>fresh load</a:t>
            </a:r>
            <a:r>
              <a:rPr lang="en-US" dirty="0"/>
              <a:t> is issued. </a:t>
            </a:r>
          </a:p>
        </p:txBody>
      </p:sp>
    </p:spTree>
    <p:extLst>
      <p:ext uri="{BB962C8B-B14F-4D97-AF65-F5344CB8AC3E}">
        <p14:creationId xmlns:p14="http://schemas.microsoft.com/office/powerpoint/2010/main" val="20884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for Latency Hiding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If </a:t>
            </a:r>
            <a:r>
              <a:rPr lang="en-US" dirty="0"/>
              <a:t>a thread gets a lot of </a:t>
            </a:r>
            <a:r>
              <a:rPr lang="en-US" dirty="0">
                <a:hlinkClick r:id="rId3" tooltip="CPU cache"/>
              </a:rPr>
              <a:t>cache misses</a:t>
            </a:r>
            <a:r>
              <a:rPr lang="en-US" dirty="0"/>
              <a:t>, the other threads can continue taking advantage of the unused computing resources, which may lead to faster overall execution, as these resources would have been idle if only a single thread were executed.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Also</a:t>
            </a:r>
            <a:r>
              <a:rPr lang="en-US" dirty="0"/>
              <a:t>, if a thread cannot use all the computing resources of the CPU (because instructions depend on each other's result), running another </a:t>
            </a:r>
            <a:r>
              <a:rPr lang="en-US" dirty="0" smtClean="0"/>
              <a:t>thread </a:t>
            </a:r>
            <a:r>
              <a:rPr lang="en-US" dirty="0"/>
              <a:t>may prevent those resources from becoming idle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Memory architectures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Shared Memory</a:t>
            </a:r>
          </a:p>
          <a:p>
            <a:pPr eaLnBrk="1" hangingPunct="1"/>
            <a:r>
              <a:rPr lang="fr-FR" altLang="en-US" smtClean="0"/>
              <a:t>Distributed Memory</a:t>
            </a:r>
          </a:p>
          <a:p>
            <a:pPr eaLnBrk="1" hangingPunct="1"/>
            <a:r>
              <a:rPr lang="fr-FR" altLang="en-US" smtClean="0"/>
              <a:t>Hybrid Distributed-Shared Memory</a:t>
            </a:r>
          </a:p>
          <a:p>
            <a:pPr eaLnBrk="1" hangingPunct="1"/>
            <a:endParaRPr lang="fr-FR" altLang="en-US" smtClean="0"/>
          </a:p>
        </p:txBody>
      </p:sp>
    </p:spTree>
    <p:extLst>
      <p:ext uri="{BB962C8B-B14F-4D97-AF65-F5344CB8AC3E}">
        <p14:creationId xmlns:p14="http://schemas.microsoft.com/office/powerpoint/2010/main" val="25807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for Latency Hiding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Multiple </a:t>
            </a:r>
            <a:r>
              <a:rPr lang="en-US" dirty="0" smtClean="0"/>
              <a:t>threads, however </a:t>
            </a:r>
            <a:r>
              <a:rPr lang="en-US" dirty="0"/>
              <a:t>can interfere with each other when sharing hardware resources such as </a:t>
            </a:r>
            <a:r>
              <a:rPr lang="en-US" dirty="0" smtClean="0"/>
              <a:t>caches.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As </a:t>
            </a:r>
            <a:r>
              <a:rPr lang="en-US" dirty="0"/>
              <a:t>a result, execution times of a single thread are not improved and </a:t>
            </a:r>
            <a:r>
              <a:rPr lang="en-US" dirty="0" smtClean="0"/>
              <a:t>can </a:t>
            </a:r>
            <a:r>
              <a:rPr lang="en-US" dirty="0"/>
              <a:t>be degraded, even when only one thread is executing, due to lower frequencies or additional pipeline stages that are necessary to accommodate thread-switching hardware.</a:t>
            </a:r>
          </a:p>
        </p:txBody>
      </p:sp>
    </p:spTree>
    <p:extLst>
      <p:ext uri="{BB962C8B-B14F-4D97-AF65-F5344CB8AC3E}">
        <p14:creationId xmlns:p14="http://schemas.microsoft.com/office/powerpoint/2010/main" val="153179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for Latency Hiding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 algn="just"/>
            <a:r>
              <a:rPr lang="en-US" dirty="0" smtClean="0"/>
              <a:t>Because each </a:t>
            </a:r>
            <a:r>
              <a:rPr lang="en-US" dirty="0"/>
              <a:t>dot-product is independent of the other, and</a:t>
            </a:r>
            <a:br>
              <a:rPr lang="en-US" dirty="0"/>
            </a:br>
            <a:r>
              <a:rPr lang="en-US" dirty="0"/>
              <a:t>therefore represents a concurrent unit of </a:t>
            </a:r>
            <a:r>
              <a:rPr lang="en-US" dirty="0" smtClean="0"/>
              <a:t>execution, we may rewrite the above code as: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85" y="2021928"/>
            <a:ext cx="748665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385" y="4655571"/>
            <a:ext cx="98774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1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/>
              <a:t>Multithreaded processors are capable </a:t>
            </a:r>
            <a:r>
              <a:rPr lang="en-US" dirty="0" smtClean="0"/>
              <a:t>of maintaining </a:t>
            </a:r>
            <a:r>
              <a:rPr lang="en-US" dirty="0"/>
              <a:t>the context of a number of threads of computation with outstanding </a:t>
            </a:r>
            <a:r>
              <a:rPr lang="en-US" dirty="0" smtClean="0"/>
              <a:t>requests (memory </a:t>
            </a:r>
            <a:r>
              <a:rPr lang="en-US" dirty="0"/>
              <a:t>accesses, I/O, or communication requests) and execute them as the requests </a:t>
            </a:r>
            <a:r>
              <a:rPr lang="en-US" dirty="0" smtClean="0"/>
              <a:t>are satisfied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pPr lvl="1" algn="just"/>
            <a:r>
              <a:rPr lang="en-US" dirty="0" smtClean="0"/>
              <a:t>Machines </a:t>
            </a:r>
            <a:r>
              <a:rPr lang="en-US" dirty="0"/>
              <a:t>such </a:t>
            </a:r>
            <a:r>
              <a:rPr lang="en-US" dirty="0" smtClean="0"/>
              <a:t>relying </a:t>
            </a:r>
            <a:r>
              <a:rPr lang="en-US" dirty="0"/>
              <a:t>on </a:t>
            </a:r>
            <a:r>
              <a:rPr lang="en-US" dirty="0" smtClean="0"/>
              <a:t>multithreaded processors </a:t>
            </a:r>
            <a:r>
              <a:rPr lang="en-US" dirty="0"/>
              <a:t>that can </a:t>
            </a:r>
            <a:r>
              <a:rPr lang="en-US" dirty="0" smtClean="0"/>
              <a:t>switch the </a:t>
            </a:r>
            <a:r>
              <a:rPr lang="en-US" dirty="0"/>
              <a:t>context of execution in every cycle </a:t>
            </a:r>
            <a:r>
              <a:rPr lang="en-US" dirty="0" smtClean="0"/>
              <a:t>.</a:t>
            </a:r>
          </a:p>
          <a:p>
            <a:pPr lvl="2" algn="just"/>
            <a:r>
              <a:rPr lang="en-US" dirty="0"/>
              <a:t>they are able to hide latency </a:t>
            </a:r>
            <a:r>
              <a:rPr lang="en-US" dirty="0" smtClean="0"/>
              <a:t>effectively, provided </a:t>
            </a:r>
            <a:r>
              <a:rPr lang="en-US" dirty="0"/>
              <a:t>there is enough concurrency (threads) to keep the processor from idling. </a:t>
            </a:r>
          </a:p>
        </p:txBody>
      </p:sp>
    </p:spTree>
    <p:extLst>
      <p:ext uri="{BB962C8B-B14F-4D97-AF65-F5344CB8AC3E}">
        <p14:creationId xmlns:p14="http://schemas.microsoft.com/office/powerpoint/2010/main" val="3730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2.3 Dichotomy of Parallel Computing Platforms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Control Structure of Parallel Platforms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/>
              <a:t>Parallel tasks can be specified at various levels of </a:t>
            </a:r>
            <a:r>
              <a:rPr lang="en-US" b="1" dirty="0"/>
              <a:t>granularity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At one extreme, each program </a:t>
            </a:r>
            <a:r>
              <a:rPr lang="en-US" dirty="0" smtClean="0"/>
              <a:t>in a </a:t>
            </a:r>
            <a:r>
              <a:rPr lang="en-US" dirty="0"/>
              <a:t>set of programs can be viewed as one parallel task. </a:t>
            </a:r>
            <a:endParaRPr lang="en-US" dirty="0" smtClean="0"/>
          </a:p>
          <a:p>
            <a:pPr lvl="1" algn="just"/>
            <a:r>
              <a:rPr lang="en-US" dirty="0" smtClean="0"/>
              <a:t>At </a:t>
            </a:r>
            <a:r>
              <a:rPr lang="en-US" dirty="0"/>
              <a:t>the other extreme, </a:t>
            </a:r>
            <a:r>
              <a:rPr lang="en-US" dirty="0" smtClean="0"/>
              <a:t>individual instructions </a:t>
            </a:r>
            <a:r>
              <a:rPr lang="en-US" dirty="0"/>
              <a:t>within a program can be viewed as parallel tasks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E.g. Parallelism for single instruction:</a:t>
            </a:r>
          </a:p>
          <a:p>
            <a:pPr lvl="1" algn="just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466" y="4989534"/>
            <a:ext cx="53244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1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869273" cy="402336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Processing units in parallel computers either operate under the </a:t>
            </a:r>
            <a:r>
              <a:rPr lang="en-US" b="1" dirty="0"/>
              <a:t>centralized control </a:t>
            </a:r>
            <a:r>
              <a:rPr lang="en-US" dirty="0"/>
              <a:t>of a </a:t>
            </a:r>
            <a:r>
              <a:rPr lang="en-US" b="1" dirty="0" smtClean="0"/>
              <a:t>single control </a:t>
            </a:r>
            <a:r>
              <a:rPr lang="en-US" b="1" dirty="0"/>
              <a:t>unit</a:t>
            </a:r>
            <a:r>
              <a:rPr lang="en-US" dirty="0"/>
              <a:t> or work </a:t>
            </a:r>
            <a:r>
              <a:rPr lang="en-US" dirty="0" smtClean="0"/>
              <a:t>independently.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In </a:t>
            </a:r>
            <a:r>
              <a:rPr lang="en-US" b="1" dirty="0" smtClean="0"/>
              <a:t>SIMD</a:t>
            </a:r>
            <a:r>
              <a:rPr lang="en-US" dirty="0" smtClean="0"/>
              <a:t>, </a:t>
            </a:r>
            <a:r>
              <a:rPr lang="en-US" dirty="0"/>
              <a:t>a single control unit dispatches instructions to each </a:t>
            </a:r>
            <a:r>
              <a:rPr lang="en-US" dirty="0" smtClean="0"/>
              <a:t>processing unit.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In </a:t>
            </a:r>
            <a:r>
              <a:rPr lang="en-US" dirty="0"/>
              <a:t>an SIMD parallel computer, </a:t>
            </a:r>
            <a:r>
              <a:rPr lang="en-US" dirty="0" smtClean="0"/>
              <a:t>the same </a:t>
            </a:r>
            <a:r>
              <a:rPr lang="en-US" dirty="0"/>
              <a:t>instruction is executed synchronously by all processing </a:t>
            </a:r>
            <a:r>
              <a:rPr lang="en-US" dirty="0" smtClean="0"/>
              <a:t>units.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While </a:t>
            </a:r>
            <a:r>
              <a:rPr lang="en-US" dirty="0"/>
              <a:t>the SIMD concept works well for </a:t>
            </a:r>
            <a:r>
              <a:rPr lang="en-US" dirty="0" smtClean="0"/>
              <a:t>structured computations </a:t>
            </a:r>
            <a:r>
              <a:rPr lang="en-US" dirty="0"/>
              <a:t>on </a:t>
            </a:r>
            <a:r>
              <a:rPr lang="en-US" b="1" dirty="0"/>
              <a:t>parallel data structures</a:t>
            </a:r>
            <a:r>
              <a:rPr lang="en-US" dirty="0"/>
              <a:t> </a:t>
            </a:r>
            <a:r>
              <a:rPr lang="en-US" dirty="0" smtClean="0"/>
              <a:t>such as </a:t>
            </a:r>
            <a:r>
              <a:rPr lang="en-US" dirty="0"/>
              <a:t>arrays, </a:t>
            </a:r>
            <a:r>
              <a:rPr lang="en-US" dirty="0" smtClean="0"/>
              <a:t>often it </a:t>
            </a:r>
            <a:r>
              <a:rPr lang="en-US" dirty="0"/>
              <a:t>is necessary to selectively turn off operations on certain </a:t>
            </a:r>
            <a:r>
              <a:rPr lang="en-US" dirty="0" smtClean="0"/>
              <a:t>data items, this may limit the utilization of processing elements.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588" y="1607740"/>
            <a:ext cx="3939519" cy="467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886"/>
          <a:stretch/>
        </p:blipFill>
        <p:spPr>
          <a:xfrm>
            <a:off x="5223353" y="60607"/>
            <a:ext cx="5910301" cy="6271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70" y="2116899"/>
            <a:ext cx="2806381" cy="15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982008" cy="402336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contrast to SIMD architectures, </a:t>
            </a:r>
            <a:r>
              <a:rPr lang="en-US" b="1" dirty="0" smtClean="0"/>
              <a:t>MIMD</a:t>
            </a:r>
            <a:r>
              <a:rPr lang="en-US" dirty="0" smtClean="0"/>
              <a:t> are the computers </a:t>
            </a:r>
            <a:r>
              <a:rPr lang="en-US" dirty="0"/>
              <a:t>in which each </a:t>
            </a:r>
            <a:r>
              <a:rPr lang="en-US" dirty="0" smtClean="0"/>
              <a:t>processing element </a:t>
            </a:r>
            <a:r>
              <a:rPr lang="en-US" dirty="0"/>
              <a:t>is capable </a:t>
            </a:r>
            <a:r>
              <a:rPr lang="en-US" dirty="0" smtClean="0"/>
              <a:t>of executing </a:t>
            </a:r>
            <a:r>
              <a:rPr lang="en-US" dirty="0"/>
              <a:t>a </a:t>
            </a:r>
            <a:r>
              <a:rPr lang="en-US" b="1" dirty="0" smtClean="0"/>
              <a:t>different program</a:t>
            </a:r>
            <a:r>
              <a:rPr lang="en-US" dirty="0" smtClean="0"/>
              <a:t> </a:t>
            </a:r>
            <a:r>
              <a:rPr lang="en-US" dirty="0"/>
              <a:t>independent of the other </a:t>
            </a:r>
            <a:r>
              <a:rPr lang="en-US" dirty="0" smtClean="0"/>
              <a:t>processing elements.</a:t>
            </a:r>
          </a:p>
          <a:p>
            <a:pPr lvl="1" algn="just"/>
            <a:r>
              <a:rPr lang="en-US" b="1" dirty="0"/>
              <a:t>SIMD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/>
              <a:t>less hardware than MIMD computers </a:t>
            </a:r>
            <a:r>
              <a:rPr lang="en-US" dirty="0" smtClean="0"/>
              <a:t>because they have only one global control unit, and less </a:t>
            </a:r>
            <a:r>
              <a:rPr lang="en-US" dirty="0"/>
              <a:t>memory because only one </a:t>
            </a:r>
            <a:r>
              <a:rPr lang="en-US" dirty="0" smtClean="0"/>
              <a:t>copy of </a:t>
            </a:r>
            <a:r>
              <a:rPr lang="en-US" dirty="0"/>
              <a:t>the program needs to be </a:t>
            </a:r>
            <a:r>
              <a:rPr lang="en-US" dirty="0" smtClean="0"/>
              <a:t>stored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303" y="286603"/>
            <a:ext cx="31337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Communication Model of Parallel </a:t>
            </a:r>
            <a:r>
              <a:rPr lang="en-US" sz="4400" dirty="0" smtClean="0"/>
              <a:t>Platforms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are two primary forms of data exchange between </a:t>
            </a:r>
            <a:r>
              <a:rPr lang="en-US" dirty="0" smtClean="0"/>
              <a:t>parallel tasks:</a:t>
            </a:r>
          </a:p>
          <a:p>
            <a:pPr algn="just"/>
            <a:endParaRPr lang="en-US" dirty="0" smtClean="0"/>
          </a:p>
          <a:p>
            <a:pPr marL="658368" lvl="1" indent="-457200" algn="just">
              <a:buFont typeface="+mj-lt"/>
              <a:buAutoNum type="arabicPeriod"/>
            </a:pPr>
            <a:r>
              <a:rPr lang="en-US" b="1" dirty="0"/>
              <a:t>Shared-Address-Space </a:t>
            </a:r>
            <a:r>
              <a:rPr lang="en-US" b="1" dirty="0" smtClean="0"/>
              <a:t>Platforms</a:t>
            </a:r>
            <a:endParaRPr lang="en-US" dirty="0" smtClean="0"/>
          </a:p>
          <a:p>
            <a:pPr marL="658368" lvl="1" indent="-457200" algn="just">
              <a:buFont typeface="+mj-lt"/>
              <a:buAutoNum type="arabicPeriod"/>
            </a:pPr>
            <a:endParaRPr lang="en-US" b="1" dirty="0" smtClean="0"/>
          </a:p>
          <a:p>
            <a:pPr marL="658368" lvl="1" indent="-457200" algn="just">
              <a:buFont typeface="+mj-lt"/>
              <a:buAutoNum type="arabicPeriod"/>
            </a:pPr>
            <a:r>
              <a:rPr lang="en-US" b="1" dirty="0" smtClean="0"/>
              <a:t>Message-Passing Platforms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661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Shared-Address-Space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common data space is accessible to all processors .</a:t>
            </a:r>
          </a:p>
          <a:p>
            <a:pPr lvl="1" algn="just"/>
            <a:r>
              <a:rPr lang="en-US" dirty="0" smtClean="0"/>
              <a:t>If </a:t>
            </a:r>
            <a:r>
              <a:rPr lang="en-US" dirty="0"/>
              <a:t>the time taken by a processor to access any memory word in the system (global or local) is identical, the platform is classified as a </a:t>
            </a:r>
            <a:r>
              <a:rPr lang="en-US" b="1" i="1" dirty="0"/>
              <a:t>uniform memory access </a:t>
            </a:r>
            <a:r>
              <a:rPr lang="en-US" dirty="0"/>
              <a:t>(UMA) multicomputer. </a:t>
            </a:r>
          </a:p>
          <a:p>
            <a:pPr lvl="1" algn="just"/>
            <a:r>
              <a:rPr lang="en-US" dirty="0" smtClean="0"/>
              <a:t>On </a:t>
            </a:r>
            <a:r>
              <a:rPr lang="en-US" dirty="0"/>
              <a:t>the other hand, if the time taken to access certain memory words is longer than others, the platform is called a </a:t>
            </a:r>
            <a:r>
              <a:rPr lang="en-US" b="1" i="1" dirty="0"/>
              <a:t>non-uniform memory access </a:t>
            </a:r>
            <a:r>
              <a:rPr lang="en-US" dirty="0"/>
              <a:t>(NUMA) multicomputer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presence of a global memory space makes programming such platforms much easier. </a:t>
            </a:r>
            <a:endParaRPr lang="en-US" dirty="0" smtClean="0"/>
          </a:p>
          <a:p>
            <a:pPr lvl="1"/>
            <a:r>
              <a:rPr lang="en-US" dirty="0" smtClean="0"/>
              <a:t>All</a:t>
            </a:r>
            <a:r>
              <a:rPr lang="en-US" dirty="0"/>
              <a:t> </a:t>
            </a:r>
            <a:r>
              <a:rPr lang="en-US" dirty="0" smtClean="0"/>
              <a:t>read-only </a:t>
            </a:r>
            <a:r>
              <a:rPr lang="en-US" dirty="0"/>
              <a:t>interactions are invisible to the programmer, as they are coded no differently than in</a:t>
            </a:r>
            <a:br>
              <a:rPr lang="en-US" dirty="0"/>
            </a:br>
            <a:r>
              <a:rPr lang="en-US" dirty="0"/>
              <a:t>a serial program. This greatly eases the burden of writing parallel programs. Read/write</a:t>
            </a:r>
            <a:br>
              <a:rPr lang="en-US" dirty="0"/>
            </a:br>
            <a:r>
              <a:rPr lang="en-US" dirty="0"/>
              <a:t>interactions are, however, harder to program than the read-only interactions, as these</a:t>
            </a:r>
            <a:br>
              <a:rPr lang="en-US" dirty="0"/>
            </a:br>
            <a:r>
              <a:rPr lang="en-US" dirty="0"/>
              <a:t>operations require mutual exclusion for concurrent accesses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presence of caches on processors also raises the issue of </a:t>
            </a:r>
            <a:r>
              <a:rPr lang="en-US" b="1" dirty="0"/>
              <a:t>multiple copies of a single </a:t>
            </a:r>
            <a:r>
              <a:rPr lang="en-US" b="1" dirty="0" smtClean="0"/>
              <a:t>memory</a:t>
            </a:r>
            <a:r>
              <a:rPr lang="en-US" dirty="0" smtClean="0"/>
              <a:t> word </a:t>
            </a:r>
            <a:r>
              <a:rPr lang="en-US" dirty="0"/>
              <a:t>being manipulated by two or more processors at the same time. </a:t>
            </a:r>
            <a:endParaRPr lang="en-US" dirty="0" smtClean="0"/>
          </a:p>
          <a:p>
            <a:pPr algn="just"/>
            <a:r>
              <a:rPr lang="en-US" dirty="0" smtClean="0"/>
              <a:t>Supporting </a:t>
            </a:r>
            <a:r>
              <a:rPr lang="en-US" dirty="0"/>
              <a:t>a </a:t>
            </a:r>
            <a:r>
              <a:rPr lang="en-US" dirty="0" smtClean="0"/>
              <a:t>shared address-space </a:t>
            </a:r>
            <a:r>
              <a:rPr lang="en-US" dirty="0"/>
              <a:t>in this context involves </a:t>
            </a:r>
            <a:r>
              <a:rPr lang="en-US" dirty="0" smtClean="0"/>
              <a:t>two major </a:t>
            </a:r>
            <a:r>
              <a:rPr lang="en-US" dirty="0"/>
              <a:t>tasks: </a:t>
            </a:r>
            <a:endParaRPr lang="en-US" dirty="0" smtClean="0"/>
          </a:p>
          <a:p>
            <a:pPr lvl="1" algn="just"/>
            <a:r>
              <a:rPr lang="en-US" dirty="0" smtClean="0"/>
              <a:t>providing </a:t>
            </a:r>
            <a:r>
              <a:rPr lang="en-US" dirty="0"/>
              <a:t>an </a:t>
            </a:r>
            <a:r>
              <a:rPr lang="en-US" b="1" dirty="0"/>
              <a:t>address </a:t>
            </a:r>
            <a:r>
              <a:rPr lang="en-US" b="1" dirty="0" smtClean="0"/>
              <a:t>translation </a:t>
            </a:r>
            <a:r>
              <a:rPr lang="en-US" dirty="0" smtClean="0"/>
              <a:t>mechanism </a:t>
            </a:r>
            <a:r>
              <a:rPr lang="en-US" dirty="0"/>
              <a:t>that locates a memory word in the system, </a:t>
            </a:r>
            <a:endParaRPr lang="en-US" dirty="0" smtClean="0"/>
          </a:p>
          <a:p>
            <a:pPr lvl="1" algn="just"/>
            <a:r>
              <a:rPr lang="en-US" dirty="0" smtClean="0"/>
              <a:t>ensuring </a:t>
            </a:r>
            <a:r>
              <a:rPr lang="en-US" dirty="0"/>
              <a:t>that concurrent </a:t>
            </a:r>
            <a:r>
              <a:rPr lang="en-US" dirty="0" smtClean="0"/>
              <a:t>operations on </a:t>
            </a:r>
            <a:r>
              <a:rPr lang="en-US" dirty="0"/>
              <a:t>multiple copies of the same memory word have well-defined semantics. </a:t>
            </a:r>
            <a:r>
              <a:rPr lang="en-US" b="1" dirty="0" smtClean="0"/>
              <a:t>C</a:t>
            </a:r>
            <a:r>
              <a:rPr lang="en-US" b="1" i="1" dirty="0" smtClean="0"/>
              <a:t>ache </a:t>
            </a:r>
            <a:r>
              <a:rPr lang="en-US" b="1" i="1" dirty="0"/>
              <a:t>coherence </a:t>
            </a:r>
            <a:r>
              <a:rPr lang="en-US" dirty="0"/>
              <a:t>mechanism.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5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Shared Memory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GB" altLang="en-US" sz="2000"/>
              <a:t>Shared memory parallel computers vary widely, but generally have in common the ability for all processors to access all memory as global address space. </a:t>
            </a:r>
            <a:endParaRPr lang="fr-FR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r>
              <a:rPr lang="en-GB" altLang="en-US" sz="2000"/>
              <a:t>Multiple processors can operate independently but share the same memory resources. </a:t>
            </a:r>
            <a:endParaRPr lang="fr-FR" altLang="en-US" sz="2000"/>
          </a:p>
          <a:p>
            <a:pPr eaLnBrk="1" hangingPunct="1"/>
            <a:r>
              <a:rPr lang="en-GB" altLang="en-US" sz="2000"/>
              <a:t>Changes in a memory location effected by one processor are visible to all other processors. </a:t>
            </a:r>
            <a:endParaRPr lang="fr-FR" altLang="en-US" sz="2000"/>
          </a:p>
          <a:p>
            <a:pPr eaLnBrk="1" hangingPunct="1"/>
            <a:r>
              <a:rPr lang="en-GB" altLang="ja-JP" sz="2000"/>
              <a:t>Shared memory machines can be divided into two main classes based upon memory access times: </a:t>
            </a:r>
            <a:r>
              <a:rPr lang="en-GB" altLang="ja-JP" sz="2000" b="1" i="1"/>
              <a:t>UMA</a:t>
            </a:r>
            <a:r>
              <a:rPr lang="en-GB" altLang="ja-JP" sz="2000"/>
              <a:t> and </a:t>
            </a:r>
            <a:r>
              <a:rPr lang="en-GB" altLang="ja-JP" sz="2000" b="1" i="1"/>
              <a:t>NUMA</a:t>
            </a:r>
            <a:r>
              <a:rPr lang="en-GB" altLang="ja-JP" sz="2000"/>
              <a:t>. </a:t>
            </a:r>
            <a:endParaRPr lang="fr-FR" altLang="en-US" sz="2000"/>
          </a:p>
        </p:txBody>
      </p:sp>
      <p:pic>
        <p:nvPicPr>
          <p:cNvPr id="15364" name="Picture 4" descr="Shared memory architectur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2232787"/>
            <a:ext cx="365125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85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Message-Passing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Logically, a </a:t>
            </a:r>
            <a:r>
              <a:rPr lang="en-US" dirty="0"/>
              <a:t>message-passing platform consists of </a:t>
            </a:r>
            <a:r>
              <a:rPr lang="en-US" i="1" dirty="0"/>
              <a:t>p </a:t>
            </a:r>
            <a:r>
              <a:rPr lang="en-US" dirty="0" smtClean="0"/>
              <a:t>processing nodes</a:t>
            </a:r>
            <a:r>
              <a:rPr lang="en-US" dirty="0"/>
              <a:t>, </a:t>
            </a:r>
            <a:r>
              <a:rPr lang="en-US" dirty="0" smtClean="0"/>
              <a:t>each with </a:t>
            </a:r>
            <a:r>
              <a:rPr lang="en-US" dirty="0"/>
              <a:t>its own exclusive address </a:t>
            </a:r>
            <a:r>
              <a:rPr lang="en-US" dirty="0" smtClean="0"/>
              <a:t>space.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Interactions </a:t>
            </a:r>
            <a:r>
              <a:rPr lang="en-US" dirty="0"/>
              <a:t>between processes running on different nodes must </a:t>
            </a:r>
            <a:r>
              <a:rPr lang="en-US" dirty="0" smtClean="0"/>
              <a:t>be accomplished using messages (</a:t>
            </a:r>
            <a:r>
              <a:rPr lang="en-US" dirty="0"/>
              <a:t>data, work, and to synchronize actions among the </a:t>
            </a:r>
            <a:r>
              <a:rPr lang="en-US" dirty="0" smtClean="0"/>
              <a:t>processes), </a:t>
            </a:r>
            <a:r>
              <a:rPr lang="en-US" dirty="0"/>
              <a:t>hence the name </a:t>
            </a:r>
            <a:r>
              <a:rPr lang="en-US" b="1" i="1" dirty="0"/>
              <a:t>message passing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basic operations </a:t>
            </a:r>
            <a:r>
              <a:rPr lang="en-US" dirty="0" smtClean="0"/>
              <a:t>in this </a:t>
            </a:r>
            <a:r>
              <a:rPr lang="en-US" dirty="0"/>
              <a:t>programming paradigm are </a:t>
            </a:r>
            <a:r>
              <a:rPr lang="en-US" b="1" i="1" dirty="0">
                <a:solidFill>
                  <a:srgbClr val="FF0000"/>
                </a:solidFill>
              </a:rPr>
              <a:t>send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0000"/>
                </a:solidFill>
              </a:rPr>
              <a:t>receive</a:t>
            </a:r>
            <a:r>
              <a:rPr lang="en-US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42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Physical Organization of Parallel Platforms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i="1" dirty="0"/>
              <a:t>Parallel random access machine (PRAM</a:t>
            </a:r>
            <a:r>
              <a:rPr lang="en-US" b="1" i="1" dirty="0" smtClean="0"/>
              <a:t>):</a:t>
            </a:r>
          </a:p>
          <a:p>
            <a:pPr lvl="1" algn="just"/>
            <a:r>
              <a:rPr lang="en-US" dirty="0" smtClean="0"/>
              <a:t>Processors </a:t>
            </a:r>
            <a:r>
              <a:rPr lang="en-US" dirty="0"/>
              <a:t>share a common </a:t>
            </a:r>
            <a:r>
              <a:rPr lang="en-US" b="1" dirty="0" smtClean="0"/>
              <a:t>clock</a:t>
            </a:r>
            <a:r>
              <a:rPr lang="en-US" dirty="0" smtClean="0"/>
              <a:t> but </a:t>
            </a:r>
            <a:r>
              <a:rPr lang="en-US" dirty="0"/>
              <a:t>may execute different instructions in each cycle. </a:t>
            </a:r>
            <a:endParaRPr lang="en-US" dirty="0" smtClean="0"/>
          </a:p>
          <a:p>
            <a:pPr lvl="1" algn="just"/>
            <a:r>
              <a:rPr lang="en-US" dirty="0" smtClean="0"/>
              <a:t>PRAMs </a:t>
            </a:r>
            <a:r>
              <a:rPr lang="en-US" dirty="0"/>
              <a:t>allow concurrent access to </a:t>
            </a:r>
            <a:r>
              <a:rPr lang="en-US" dirty="0" smtClean="0"/>
              <a:t>various memory </a:t>
            </a:r>
            <a:r>
              <a:rPr lang="en-US" dirty="0"/>
              <a:t>locations, depending on how simultaneous memory accesses are </a:t>
            </a:r>
            <a:r>
              <a:rPr lang="en-US" dirty="0" smtClean="0"/>
              <a:t>handled.</a:t>
            </a:r>
          </a:p>
          <a:p>
            <a:pPr lvl="1" algn="just"/>
            <a:r>
              <a:rPr lang="en-US" b="1" i="1" dirty="0"/>
              <a:t>Exclusive-read, exclusive-write (EREW) PRAM. </a:t>
            </a:r>
            <a:r>
              <a:rPr lang="en-US" dirty="0"/>
              <a:t>In this class, access to </a:t>
            </a:r>
            <a:r>
              <a:rPr lang="en-US" dirty="0" smtClean="0"/>
              <a:t>a memory location </a:t>
            </a:r>
            <a:r>
              <a:rPr lang="en-US" dirty="0"/>
              <a:t>is exclusive. No concurrent read or write operations </a:t>
            </a:r>
            <a:r>
              <a:rPr lang="en-US" dirty="0" smtClean="0"/>
              <a:t>are allowed</a:t>
            </a:r>
          </a:p>
          <a:p>
            <a:pPr lvl="1" algn="just"/>
            <a:r>
              <a:rPr lang="en-US" b="1" i="1" dirty="0"/>
              <a:t>Concurrent-read, exclusive-write (CREW) PRAM. </a:t>
            </a:r>
            <a:r>
              <a:rPr lang="en-US" dirty="0" smtClean="0"/>
              <a:t>multiple </a:t>
            </a:r>
            <a:r>
              <a:rPr lang="en-US" dirty="0"/>
              <a:t>read accesses</a:t>
            </a:r>
            <a:br>
              <a:rPr lang="en-US" dirty="0"/>
            </a:br>
            <a:r>
              <a:rPr lang="en-US" dirty="0"/>
              <a:t>to a memory location are allowed. </a:t>
            </a:r>
            <a:r>
              <a:rPr lang="en-US" dirty="0" smtClean="0"/>
              <a:t>write </a:t>
            </a:r>
            <a:r>
              <a:rPr lang="en-US" dirty="0"/>
              <a:t>accesses to a memory location</a:t>
            </a:r>
            <a:br>
              <a:rPr lang="en-US" dirty="0"/>
            </a:br>
            <a:r>
              <a:rPr lang="en-US" dirty="0"/>
              <a:t>are serialized. </a:t>
            </a:r>
            <a:endParaRPr lang="en-US" dirty="0" smtClean="0"/>
          </a:p>
          <a:p>
            <a:pPr lvl="1" algn="just"/>
            <a:r>
              <a:rPr lang="en-US" b="1" i="1" dirty="0"/>
              <a:t>Exclusive-read, concurrent-write (ERCW) </a:t>
            </a:r>
            <a:r>
              <a:rPr lang="en-US" b="1" i="1" dirty="0" smtClean="0"/>
              <a:t>PRAM</a:t>
            </a:r>
            <a:endParaRPr lang="en-US" dirty="0" smtClean="0"/>
          </a:p>
          <a:p>
            <a:pPr lvl="1" algn="just"/>
            <a:r>
              <a:rPr lang="en-US" b="1" i="1" dirty="0"/>
              <a:t>Concurrent-read, concurrent-write (CRCW) PRAM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0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/>
              <a:t>Concurrent </a:t>
            </a:r>
            <a:r>
              <a:rPr lang="en-US" b="1" dirty="0"/>
              <a:t>write access</a:t>
            </a:r>
            <a:r>
              <a:rPr lang="en-US" dirty="0"/>
              <a:t> to a memory location requires </a:t>
            </a:r>
            <a:r>
              <a:rPr lang="en-US" dirty="0" smtClean="0"/>
              <a:t>settlement. </a:t>
            </a:r>
            <a:r>
              <a:rPr lang="en-US" dirty="0"/>
              <a:t>Several </a:t>
            </a:r>
            <a:r>
              <a:rPr lang="en-US" dirty="0" smtClean="0"/>
              <a:t>protocols are </a:t>
            </a:r>
            <a:r>
              <a:rPr lang="en-US" dirty="0"/>
              <a:t>used to resolve concurrent </a:t>
            </a:r>
            <a:r>
              <a:rPr lang="en-US" dirty="0" smtClean="0"/>
              <a:t>writes.</a:t>
            </a:r>
          </a:p>
          <a:p>
            <a:pPr lvl="1" algn="just"/>
            <a:endParaRPr lang="en-US" b="1" i="1" dirty="0" smtClean="0"/>
          </a:p>
          <a:p>
            <a:pPr lvl="1" algn="just"/>
            <a:r>
              <a:rPr lang="en-US" b="1" i="1" dirty="0" smtClean="0"/>
              <a:t>Common</a:t>
            </a:r>
            <a:r>
              <a:rPr lang="en-US" dirty="0"/>
              <a:t>, in which the concurrent write is allowed if all the values that the processors </a:t>
            </a:r>
            <a:r>
              <a:rPr lang="en-US" dirty="0" smtClean="0"/>
              <a:t>are attempting </a:t>
            </a:r>
            <a:r>
              <a:rPr lang="en-US" dirty="0"/>
              <a:t>to write are </a:t>
            </a:r>
            <a:r>
              <a:rPr lang="en-US" dirty="0" smtClean="0"/>
              <a:t>identical.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b="1" i="1" dirty="0" smtClean="0"/>
              <a:t>Arbitrary</a:t>
            </a:r>
            <a:r>
              <a:rPr lang="en-US" dirty="0"/>
              <a:t>, in which an arbitrary processor is allowed to proceed with the write </a:t>
            </a:r>
            <a:r>
              <a:rPr lang="en-US" dirty="0" smtClean="0"/>
              <a:t>operation and </a:t>
            </a:r>
            <a:r>
              <a:rPr lang="en-US" dirty="0"/>
              <a:t>the rest </a:t>
            </a:r>
            <a:r>
              <a:rPr lang="en-US" dirty="0" smtClean="0"/>
              <a:t>fail.</a:t>
            </a:r>
          </a:p>
          <a:p>
            <a:pPr lvl="1" algn="just"/>
            <a:endParaRPr lang="en-US" b="1" i="1" dirty="0" smtClean="0"/>
          </a:p>
          <a:p>
            <a:pPr lvl="1" algn="just"/>
            <a:r>
              <a:rPr lang="en-US" b="1" i="1" dirty="0" smtClean="0"/>
              <a:t>Priority</a:t>
            </a:r>
            <a:r>
              <a:rPr lang="en-US" dirty="0"/>
              <a:t>, in which all processors are organized into a predefined </a:t>
            </a:r>
            <a:r>
              <a:rPr lang="en-US" b="1" dirty="0"/>
              <a:t>prioritized list</a:t>
            </a:r>
            <a:r>
              <a:rPr lang="en-US" dirty="0"/>
              <a:t>, </a:t>
            </a:r>
            <a:r>
              <a:rPr lang="en-US" dirty="0" smtClean="0"/>
              <a:t>and the</a:t>
            </a:r>
            <a:r>
              <a:rPr lang="en-US" dirty="0"/>
              <a:t> </a:t>
            </a:r>
            <a:r>
              <a:rPr lang="en-US" dirty="0" smtClean="0"/>
              <a:t>processor </a:t>
            </a:r>
            <a:r>
              <a:rPr lang="en-US" dirty="0"/>
              <a:t>with the highest priority succeeds and the rest </a:t>
            </a:r>
            <a:r>
              <a:rPr lang="en-US" dirty="0" smtClean="0"/>
              <a:t>fail.</a:t>
            </a:r>
          </a:p>
          <a:p>
            <a:pPr lvl="1" algn="just"/>
            <a:endParaRPr lang="en-US" b="1" i="1" dirty="0" smtClean="0"/>
          </a:p>
          <a:p>
            <a:pPr lvl="1" algn="just"/>
            <a:r>
              <a:rPr lang="en-US" b="1" i="1" dirty="0" smtClean="0"/>
              <a:t>Sum</a:t>
            </a:r>
            <a:r>
              <a:rPr lang="en-US" dirty="0"/>
              <a:t>, in which the sum of all the quantities is written (the sum-based </a:t>
            </a:r>
            <a:r>
              <a:rPr lang="en-US" dirty="0" smtClean="0"/>
              <a:t>write conflict resolution </a:t>
            </a:r>
            <a:r>
              <a:rPr lang="en-US" dirty="0"/>
              <a:t>model can be extended to any associative operator defined on the </a:t>
            </a:r>
            <a:r>
              <a:rPr lang="en-US" dirty="0" smtClean="0"/>
              <a:t>quantities</a:t>
            </a:r>
            <a:r>
              <a:rPr lang="en-US" dirty="0"/>
              <a:t> </a:t>
            </a:r>
            <a:r>
              <a:rPr lang="en-US" dirty="0" smtClean="0"/>
              <a:t>being written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9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</a:t>
            </a:r>
            <a:r>
              <a:rPr lang="en-US" sz="4000" b="1" dirty="0"/>
              <a:t>nterconnection Networks for Parallel Computers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Interconnection </a:t>
            </a:r>
            <a:r>
              <a:rPr lang="en-US" dirty="0"/>
              <a:t>networks provide mechanisms for data transfer between processing nodes </a:t>
            </a:r>
            <a:r>
              <a:rPr lang="en-US" dirty="0" smtClean="0"/>
              <a:t>or between </a:t>
            </a:r>
            <a:r>
              <a:rPr lang="en-US" dirty="0"/>
              <a:t>processors and memory </a:t>
            </a:r>
            <a:r>
              <a:rPr lang="en-US" dirty="0" smtClean="0"/>
              <a:t>modules.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interconnect plays a decisive role in the performance of </a:t>
            </a:r>
            <a:r>
              <a:rPr lang="en-US" dirty="0" smtClean="0"/>
              <a:t>both distributed and shared-memory </a:t>
            </a:r>
            <a:r>
              <a:rPr lang="en-US" dirty="0"/>
              <a:t>systems: even if the processors </a:t>
            </a:r>
            <a:r>
              <a:rPr lang="en-US" dirty="0" smtClean="0"/>
              <a:t>and memory </a:t>
            </a:r>
            <a:r>
              <a:rPr lang="en-US" dirty="0"/>
              <a:t>have virtually </a:t>
            </a:r>
            <a:r>
              <a:rPr lang="en-US" dirty="0" smtClean="0"/>
              <a:t>unlimited performance</a:t>
            </a:r>
            <a:r>
              <a:rPr lang="en-US" dirty="0"/>
              <a:t>, a slow interconnect will seriously degrade the overall </a:t>
            </a:r>
            <a:r>
              <a:rPr lang="en-US" dirty="0" smtClean="0"/>
              <a:t>performance.</a:t>
            </a:r>
          </a:p>
          <a:p>
            <a:pPr lvl="1" algn="just"/>
            <a:r>
              <a:rPr lang="en-US" dirty="0" smtClean="0"/>
              <a:t>Typical interconnection networks are built using </a:t>
            </a:r>
            <a:r>
              <a:rPr lang="en-US" b="1" dirty="0" smtClean="0"/>
              <a:t>links</a:t>
            </a:r>
            <a:r>
              <a:rPr lang="en-US" dirty="0" smtClean="0"/>
              <a:t> and switches.</a:t>
            </a:r>
          </a:p>
          <a:p>
            <a:pPr lvl="1" algn="just"/>
            <a:r>
              <a:rPr lang="en-US" dirty="0" smtClean="0"/>
              <a:t>A link corresponds to </a:t>
            </a:r>
            <a:r>
              <a:rPr lang="en-US" b="1" dirty="0" smtClean="0"/>
              <a:t>physical media</a:t>
            </a:r>
            <a:r>
              <a:rPr lang="en-US" dirty="0" smtClean="0"/>
              <a:t> such as a set of wires or fibers capable of carrying information.</a:t>
            </a:r>
          </a:p>
          <a:p>
            <a:pPr lvl="1" algn="just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0869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</a:t>
            </a:r>
            <a:r>
              <a:rPr lang="en-US" sz="4000" b="1" dirty="0"/>
              <a:t>nterconnection Networks for Parallel Computers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b="1" dirty="0" smtClean="0"/>
              <a:t>Static Interconnection Networks</a:t>
            </a:r>
            <a:r>
              <a:rPr lang="en-US" dirty="0" smtClean="0"/>
              <a:t> </a:t>
            </a:r>
            <a:r>
              <a:rPr lang="en-US" dirty="0"/>
              <a:t>consist </a:t>
            </a:r>
            <a:r>
              <a:rPr lang="en-US" dirty="0" smtClean="0"/>
              <a:t>of point-to-point </a:t>
            </a:r>
            <a:r>
              <a:rPr lang="en-US" dirty="0"/>
              <a:t>communication links among processing nodes and are also referred to as </a:t>
            </a:r>
            <a:r>
              <a:rPr lang="en-US" b="1" i="1" dirty="0" smtClean="0"/>
              <a:t>direct </a:t>
            </a:r>
            <a:r>
              <a:rPr lang="en-US" dirty="0" smtClean="0"/>
              <a:t>networks.</a:t>
            </a:r>
          </a:p>
          <a:p>
            <a:pPr lvl="1" algn="just"/>
            <a:endParaRPr lang="en-US" b="1" dirty="0" smtClean="0"/>
          </a:p>
          <a:p>
            <a:pPr lvl="1" algn="just"/>
            <a:r>
              <a:rPr lang="en-US" b="1" dirty="0" smtClean="0"/>
              <a:t>Dynamic Interconnection Networks</a:t>
            </a:r>
            <a:r>
              <a:rPr lang="en-US" dirty="0"/>
              <a:t>, on the other hand, are built using </a:t>
            </a:r>
            <a:r>
              <a:rPr lang="en-US" b="1" dirty="0"/>
              <a:t>switches</a:t>
            </a:r>
            <a:r>
              <a:rPr lang="en-US" dirty="0"/>
              <a:t> </a:t>
            </a:r>
            <a:r>
              <a:rPr lang="en-US" dirty="0" smtClean="0"/>
              <a:t>and communication links</a:t>
            </a:r>
            <a:r>
              <a:rPr lang="en-US" dirty="0"/>
              <a:t>. Communication links are connected to one another dynamically by the </a:t>
            </a:r>
            <a:r>
              <a:rPr lang="en-US" dirty="0" smtClean="0"/>
              <a:t>switches. </a:t>
            </a:r>
            <a:r>
              <a:rPr lang="en-US" dirty="0"/>
              <a:t>Dynamic networks are </a:t>
            </a:r>
            <a:r>
              <a:rPr lang="en-US" dirty="0" smtClean="0"/>
              <a:t>also referred </a:t>
            </a:r>
            <a:r>
              <a:rPr lang="en-US" dirty="0"/>
              <a:t>to as </a:t>
            </a:r>
            <a:r>
              <a:rPr lang="en-US" b="1" i="1" dirty="0"/>
              <a:t>indirect </a:t>
            </a:r>
            <a:r>
              <a:rPr lang="en-US" dirty="0" smtClean="0"/>
              <a:t>networks.</a:t>
            </a:r>
          </a:p>
          <a:p>
            <a:pPr lvl="2" algn="just"/>
            <a:r>
              <a:rPr lang="en-US" dirty="0"/>
              <a:t>A single switch in an interconnection network consists of a set of input ports and a set of output</a:t>
            </a:r>
            <a:br>
              <a:rPr lang="en-US" dirty="0"/>
            </a:br>
            <a:r>
              <a:rPr lang="en-US" dirty="0" smtClean="0"/>
              <a:t>ports. </a:t>
            </a:r>
            <a:r>
              <a:rPr lang="en-US" dirty="0"/>
              <a:t>The total number of ports on a switch is </a:t>
            </a:r>
            <a:r>
              <a:rPr lang="en-US" dirty="0" smtClean="0"/>
              <a:t>also called </a:t>
            </a:r>
            <a:r>
              <a:rPr lang="en-US" dirty="0"/>
              <a:t>the </a:t>
            </a:r>
            <a:r>
              <a:rPr lang="en-US" b="1" i="1" dirty="0"/>
              <a:t>degree </a:t>
            </a:r>
            <a:r>
              <a:rPr lang="en-US" dirty="0"/>
              <a:t>of the switch. </a:t>
            </a:r>
            <a:endParaRPr lang="en-US" dirty="0" smtClean="0"/>
          </a:p>
          <a:p>
            <a:pPr lvl="2" algn="just"/>
            <a:r>
              <a:rPr lang="en-US" dirty="0"/>
              <a:t>Switches may also provide support for internal </a:t>
            </a:r>
            <a:r>
              <a:rPr lang="en-US" b="1" dirty="0"/>
              <a:t>buffering</a:t>
            </a:r>
            <a:r>
              <a:rPr lang="en-US" dirty="0"/>
              <a:t> (</a:t>
            </a:r>
            <a:r>
              <a:rPr lang="en-US" dirty="0" smtClean="0"/>
              <a:t>when the </a:t>
            </a:r>
            <a:r>
              <a:rPr lang="en-US" dirty="0"/>
              <a:t>requested output port is busy), </a:t>
            </a:r>
            <a:r>
              <a:rPr lang="en-US" b="1" dirty="0"/>
              <a:t>routing </a:t>
            </a:r>
            <a:r>
              <a:rPr lang="en-US" dirty="0"/>
              <a:t>(to alleviate congestion on the network), </a:t>
            </a:r>
            <a:r>
              <a:rPr lang="en-US" dirty="0" smtClean="0"/>
              <a:t>and </a:t>
            </a:r>
            <a:r>
              <a:rPr lang="en-US" b="1" dirty="0" smtClean="0"/>
              <a:t>multicast</a:t>
            </a:r>
            <a:r>
              <a:rPr lang="en-US" dirty="0" smtClean="0"/>
              <a:t> </a:t>
            </a:r>
            <a:r>
              <a:rPr lang="en-US" dirty="0"/>
              <a:t>(same output on multiple ports) </a:t>
            </a:r>
          </a:p>
        </p:txBody>
      </p:sp>
    </p:spTree>
    <p:extLst>
      <p:ext uri="{BB962C8B-B14F-4D97-AF65-F5344CB8AC3E}">
        <p14:creationId xmlns:p14="http://schemas.microsoft.com/office/powerpoint/2010/main" val="32332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504825"/>
            <a:ext cx="95916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0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Bus-Based Networks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/>
              <a:t>A bus-based network is perhaps the simplest network consisting of a </a:t>
            </a:r>
            <a:r>
              <a:rPr lang="en-US" b="1" dirty="0"/>
              <a:t>shared medium </a:t>
            </a:r>
            <a:r>
              <a:rPr lang="en-US" dirty="0"/>
              <a:t>that </a:t>
            </a:r>
            <a:r>
              <a:rPr lang="en-US" dirty="0" smtClean="0"/>
              <a:t>is</a:t>
            </a:r>
            <a:r>
              <a:rPr lang="en-US" dirty="0"/>
              <a:t> </a:t>
            </a:r>
            <a:r>
              <a:rPr lang="en-US" dirty="0" smtClean="0"/>
              <a:t>common </a:t>
            </a:r>
            <a:r>
              <a:rPr lang="en-US" dirty="0"/>
              <a:t>to all the </a:t>
            </a:r>
            <a:r>
              <a:rPr lang="en-US" dirty="0" smtClean="0"/>
              <a:t>nodes.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since </a:t>
            </a:r>
            <a:r>
              <a:rPr lang="en-US" dirty="0"/>
              <a:t>the communication </a:t>
            </a:r>
            <a:r>
              <a:rPr lang="en-US" dirty="0" smtClean="0"/>
              <a:t>wires are </a:t>
            </a:r>
            <a:r>
              <a:rPr lang="en-US" dirty="0"/>
              <a:t>shared, as the number of devices connected to the bus increases, the </a:t>
            </a:r>
            <a:r>
              <a:rPr lang="en-US" dirty="0" smtClean="0"/>
              <a:t>likelihood that </a:t>
            </a:r>
            <a:r>
              <a:rPr lang="en-US" dirty="0"/>
              <a:t>there will be </a:t>
            </a:r>
            <a:r>
              <a:rPr lang="en-US" b="1" dirty="0"/>
              <a:t>contention</a:t>
            </a:r>
            <a:r>
              <a:rPr lang="en-US" dirty="0"/>
              <a:t> for use of the bus </a:t>
            </a:r>
            <a:r>
              <a:rPr lang="en-US" dirty="0" smtClean="0"/>
              <a:t>increases.</a:t>
            </a:r>
          </a:p>
        </p:txBody>
      </p:sp>
    </p:spTree>
    <p:extLst>
      <p:ext uri="{BB962C8B-B14F-4D97-AF65-F5344CB8AC3E}">
        <p14:creationId xmlns:p14="http://schemas.microsoft.com/office/powerpoint/2010/main" val="40006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 algn="just"/>
            <a:r>
              <a:rPr lang="en-US" dirty="0" smtClean="0"/>
              <a:t>The </a:t>
            </a:r>
            <a:r>
              <a:rPr lang="en-US" dirty="0"/>
              <a:t>distance between any two nodes in the network is </a:t>
            </a:r>
            <a:r>
              <a:rPr lang="en-US" dirty="0" smtClean="0"/>
              <a:t>constant.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Buses are</a:t>
            </a:r>
            <a:r>
              <a:rPr lang="en-US" dirty="0"/>
              <a:t> </a:t>
            </a:r>
            <a:r>
              <a:rPr lang="en-US" dirty="0" smtClean="0"/>
              <a:t>also </a:t>
            </a:r>
            <a:r>
              <a:rPr lang="en-US" dirty="0"/>
              <a:t>ideal for </a:t>
            </a:r>
            <a:r>
              <a:rPr lang="en-US" b="1" dirty="0"/>
              <a:t>broadcasting</a:t>
            </a:r>
            <a:r>
              <a:rPr lang="en-US" dirty="0"/>
              <a:t> information among nodes. </a:t>
            </a:r>
            <a:endParaRPr lang="en-US" dirty="0" smtClean="0"/>
          </a:p>
          <a:p>
            <a:pPr lvl="2" algn="just"/>
            <a:r>
              <a:rPr lang="en-US" dirty="0" smtClean="0"/>
              <a:t>Since </a:t>
            </a:r>
            <a:r>
              <a:rPr lang="en-US" dirty="0"/>
              <a:t>the transmission medium is </a:t>
            </a:r>
            <a:r>
              <a:rPr lang="en-US" dirty="0" smtClean="0"/>
              <a:t>shared, there </a:t>
            </a:r>
            <a:r>
              <a:rPr lang="en-US" dirty="0"/>
              <a:t>is little overhead associated with broadcast compared to point-to-point message </a:t>
            </a:r>
            <a:r>
              <a:rPr lang="en-US" dirty="0" smtClean="0"/>
              <a:t>transfer.</a:t>
            </a:r>
          </a:p>
          <a:p>
            <a:pPr lvl="2" algn="just"/>
            <a:endParaRPr lang="en-US" dirty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bounded bandwidth of a bus places limitations on the overall performance of </a:t>
            </a:r>
            <a:r>
              <a:rPr lang="en-US" dirty="0" smtClean="0"/>
              <a:t>the network </a:t>
            </a:r>
            <a:r>
              <a:rPr lang="en-US" dirty="0"/>
              <a:t>as the number of nodes increases. Typical bus based machines are limited to </a:t>
            </a:r>
            <a:r>
              <a:rPr lang="en-US" i="1" dirty="0"/>
              <a:t>dozens </a:t>
            </a:r>
            <a:r>
              <a:rPr lang="en-US" i="1" dirty="0" smtClean="0"/>
              <a:t>of nodes</a:t>
            </a:r>
            <a:r>
              <a:rPr lang="en-US" dirty="0" smtClean="0"/>
              <a:t>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demands on bus bandwidth can be reduced by making use of the property that in </a:t>
            </a:r>
            <a:r>
              <a:rPr lang="en-US" dirty="0" smtClean="0"/>
              <a:t>typical programs</a:t>
            </a:r>
            <a:r>
              <a:rPr lang="en-US" dirty="0"/>
              <a:t>, a majority of the data accessed is </a:t>
            </a:r>
            <a:r>
              <a:rPr lang="en-US" i="1" dirty="0"/>
              <a:t>local</a:t>
            </a:r>
            <a:r>
              <a:rPr lang="en-US" dirty="0"/>
              <a:t> to the node. For such programs, it </a:t>
            </a:r>
            <a:r>
              <a:rPr lang="en-US" dirty="0" smtClean="0"/>
              <a:t>is possible to </a:t>
            </a:r>
            <a:r>
              <a:rPr lang="en-US" dirty="0"/>
              <a:t>provide a </a:t>
            </a:r>
            <a:r>
              <a:rPr lang="en-US" b="1" dirty="0"/>
              <a:t>cache</a:t>
            </a:r>
            <a:r>
              <a:rPr lang="en-US" dirty="0"/>
              <a:t> for each node. </a:t>
            </a:r>
            <a:r>
              <a:rPr lang="en-US" b="1" dirty="0"/>
              <a:t>Private data</a:t>
            </a:r>
            <a:r>
              <a:rPr lang="en-US" dirty="0"/>
              <a:t> is </a:t>
            </a:r>
            <a:r>
              <a:rPr lang="en-US" b="1" dirty="0"/>
              <a:t>cached</a:t>
            </a:r>
            <a:r>
              <a:rPr lang="en-US" dirty="0"/>
              <a:t> at the node and only remote data </a:t>
            </a:r>
            <a:r>
              <a:rPr lang="en-US" dirty="0" smtClean="0"/>
              <a:t>is accessed </a:t>
            </a:r>
            <a:r>
              <a:rPr lang="en-US" dirty="0"/>
              <a:t>through the bus. </a:t>
            </a:r>
          </a:p>
        </p:txBody>
      </p:sp>
    </p:spTree>
    <p:extLst>
      <p:ext uri="{BB962C8B-B14F-4D97-AF65-F5344CB8AC3E}">
        <p14:creationId xmlns:p14="http://schemas.microsoft.com/office/powerpoint/2010/main" val="100472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3881"/>
          <a:stretch/>
        </p:blipFill>
        <p:spPr>
          <a:xfrm>
            <a:off x="12528" y="0"/>
            <a:ext cx="5470965" cy="68336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032" y="5627180"/>
            <a:ext cx="6538586" cy="6980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83493" y="2592886"/>
            <a:ext cx="6278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Crossbar Network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/>
              <a:t>The crossbar interconnection network is scalable in terms </a:t>
            </a:r>
            <a:r>
              <a:rPr lang="en-US" dirty="0" smtClean="0"/>
              <a:t>of performance </a:t>
            </a:r>
            <a:r>
              <a:rPr lang="en-US" dirty="0"/>
              <a:t>but </a:t>
            </a:r>
            <a:r>
              <a:rPr lang="en-US" dirty="0" err="1"/>
              <a:t>unscalable</a:t>
            </a:r>
            <a:r>
              <a:rPr lang="en-US" dirty="0"/>
              <a:t> </a:t>
            </a:r>
            <a:r>
              <a:rPr lang="en-US" dirty="0" smtClean="0"/>
              <a:t>in terms </a:t>
            </a:r>
            <a:r>
              <a:rPr lang="en-US" dirty="0"/>
              <a:t>of </a:t>
            </a:r>
            <a:r>
              <a:rPr lang="en-US" b="1" dirty="0"/>
              <a:t>cost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Conversely</a:t>
            </a:r>
            <a:r>
              <a:rPr lang="en-US" dirty="0"/>
              <a:t>, the shared bus network is scalable in terms of cost but </a:t>
            </a:r>
            <a:r>
              <a:rPr lang="en-US" dirty="0" err="1"/>
              <a:t>unscalable</a:t>
            </a:r>
            <a:r>
              <a:rPr lang="en-US" dirty="0"/>
              <a:t> </a:t>
            </a:r>
            <a:r>
              <a:rPr lang="en-US" dirty="0" smtClean="0"/>
              <a:t>in terms </a:t>
            </a:r>
            <a:r>
              <a:rPr lang="en-US" dirty="0"/>
              <a:t>of </a:t>
            </a:r>
            <a:r>
              <a:rPr lang="en-US" b="1" dirty="0"/>
              <a:t>performance</a:t>
            </a:r>
            <a:r>
              <a:rPr lang="en-US" dirty="0" smtClean="0"/>
              <a:t>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An </a:t>
            </a:r>
            <a:r>
              <a:rPr lang="en-US" dirty="0"/>
              <a:t>intermediate class of networks called </a:t>
            </a:r>
            <a:r>
              <a:rPr lang="en-US" b="1" i="1" dirty="0"/>
              <a:t>multistage </a:t>
            </a:r>
            <a:r>
              <a:rPr lang="en-US" b="1" i="1" dirty="0" smtClean="0"/>
              <a:t>interconnection networks </a:t>
            </a:r>
            <a:r>
              <a:rPr lang="en-US" dirty="0"/>
              <a:t>lies between these two extremes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9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Shared Memory : UMA vs. NUMA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fr-FR" altLang="en-US" sz="2400" dirty="0"/>
              <a:t>Uniform Memory Access (UMA):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/>
              <a:t>Most commonly represented today by Symmetric Multiprocessor (SMP) machines </a:t>
            </a:r>
            <a:endParaRPr lang="fr-FR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fr-FR" altLang="en-US" sz="2000" dirty="0" err="1"/>
              <a:t>Identical</a:t>
            </a:r>
            <a:r>
              <a:rPr lang="fr-FR" altLang="en-US" sz="2000" dirty="0"/>
              <a:t> processors </a:t>
            </a:r>
            <a:r>
              <a:rPr lang="fr-FR" altLang="en-US" sz="2000" dirty="0" err="1" smtClean="0"/>
              <a:t>with</a:t>
            </a:r>
            <a:r>
              <a:rPr lang="fr-FR" altLang="en-US" sz="2000" dirty="0"/>
              <a:t> </a:t>
            </a:r>
            <a:r>
              <a:rPr lang="fr-FR" altLang="en-US" sz="2000" dirty="0" err="1" smtClean="0"/>
              <a:t>eq</a:t>
            </a:r>
            <a:r>
              <a:rPr lang="en-GB" altLang="en-US" sz="2000" dirty="0" err="1" smtClean="0"/>
              <a:t>ua</a:t>
            </a:r>
            <a:r>
              <a:rPr lang="en-GB" altLang="en-US" sz="2000" dirty="0" err="1"/>
              <a:t>l</a:t>
            </a:r>
            <a:r>
              <a:rPr lang="en-GB" altLang="en-US" sz="2000" dirty="0" smtClean="0"/>
              <a:t> </a:t>
            </a:r>
            <a:r>
              <a:rPr lang="en-GB" altLang="en-US" sz="2000" dirty="0"/>
              <a:t>access and access times to memory </a:t>
            </a:r>
            <a:endParaRPr lang="fr-FR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/>
              <a:t>Sometimes called CC-UMA </a:t>
            </a:r>
            <a:r>
              <a:rPr lang="en-GB" altLang="en-US" sz="2000" dirty="0" smtClean="0"/>
              <a:t>- Cache Coherent UMA.</a:t>
            </a:r>
          </a:p>
          <a:p>
            <a:pPr lvl="1" eaLnBrk="1" hangingPunct="1">
              <a:lnSpc>
                <a:spcPct val="80000"/>
              </a:lnSpc>
            </a:pPr>
            <a:endParaRPr lang="fr-FR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Non-Uniform Memory Access (NUMA): </a:t>
            </a:r>
            <a:endParaRPr lang="fr-FR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/>
              <a:t>Often made by physically linking two or more SMPs </a:t>
            </a:r>
            <a:endParaRPr lang="fr-FR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/>
              <a:t>One SMP can directly access memory of another SMP </a:t>
            </a:r>
            <a:endParaRPr lang="fr-FR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/>
              <a:t>Not all processors have equal access time to all memories </a:t>
            </a:r>
            <a:endParaRPr lang="fr-F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002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77" y="898279"/>
            <a:ext cx="10633165" cy="527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OMEGA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An 8x8 Omega network is a multistage interconnection network, meaning that processing elements (PEs) are connected using multiple stages of switches.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outputs from each stage are connected to the inputs of the next stage using a </a:t>
            </a:r>
            <a:r>
              <a:rPr lang="en-US" dirty="0">
                <a:hlinkClick r:id="rId2" tooltip="Faro shuffle"/>
              </a:rPr>
              <a:t>perfect shuffle</a:t>
            </a:r>
            <a:r>
              <a:rPr lang="en-US" dirty="0"/>
              <a:t> connection system.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This network consists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log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i="1" dirty="0"/>
              <a:t> </a:t>
            </a:r>
            <a:r>
              <a:rPr lang="en-US" dirty="0"/>
              <a:t>stages, where </a:t>
            </a:r>
            <a:r>
              <a:rPr lang="en-US" i="1" dirty="0"/>
              <a:t>p </a:t>
            </a:r>
            <a:r>
              <a:rPr lang="en-US" dirty="0"/>
              <a:t>is the number of </a:t>
            </a:r>
            <a:r>
              <a:rPr lang="en-US" dirty="0" smtClean="0"/>
              <a:t>inputs (processing nodes</a:t>
            </a:r>
            <a:r>
              <a:rPr lang="en-US" dirty="0"/>
              <a:t>) and also the number of outputs (memory banks</a:t>
            </a:r>
            <a:r>
              <a:rPr lang="en-US" dirty="0" smtClean="0"/>
              <a:t>).</a:t>
            </a:r>
          </a:p>
          <a:p>
            <a:pPr lvl="1" algn="just"/>
            <a:r>
              <a:rPr lang="en-US" dirty="0" smtClean="0"/>
              <a:t>In </a:t>
            </a:r>
            <a:r>
              <a:rPr lang="en-US" dirty="0"/>
              <a:t>terms of binary representation of the PEs, each stage of the perfect shuffle can be thought of as a cyclic </a:t>
            </a:r>
            <a:r>
              <a:rPr lang="en-US" b="1" dirty="0">
                <a:hlinkClick r:id="rId3" tooltip="Logical shift"/>
              </a:rPr>
              <a:t>logical left </a:t>
            </a:r>
            <a:r>
              <a:rPr lang="en-US" b="1" dirty="0" smtClean="0">
                <a:hlinkClick r:id="rId3" tooltip="Logical shift"/>
              </a:rPr>
              <a:t>shift</a:t>
            </a:r>
            <a:r>
              <a:rPr lang="en-US" dirty="0"/>
              <a:t> </a:t>
            </a:r>
            <a:r>
              <a:rPr lang="en-US" dirty="0" smtClean="0"/>
              <a:t>each </a:t>
            </a:r>
            <a:r>
              <a:rPr lang="en-US" dirty="0"/>
              <a:t>bit in the address is shifted once to the left, with the most significant bit moving to the least significant bit.</a:t>
            </a:r>
          </a:p>
        </p:txBody>
      </p:sp>
    </p:spTree>
    <p:extLst>
      <p:ext uri="{BB962C8B-B14F-4D97-AF65-F5344CB8AC3E}">
        <p14:creationId xmlns:p14="http://schemas.microsoft.com/office/powerpoint/2010/main" val="182359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022" y="1489160"/>
            <a:ext cx="5531396" cy="368759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1" y="1845734"/>
            <a:ext cx="5528490" cy="4023360"/>
          </a:xfrm>
        </p:spPr>
        <p:txBody>
          <a:bodyPr/>
          <a:lstStyle/>
          <a:p>
            <a:pPr lvl="1" algn="just"/>
            <a:r>
              <a:rPr lang="en-US" dirty="0"/>
              <a:t>At each stage, adjacent pairs of inputs are connected to a simple exchange element, which can be set either straight (pass inputs directly through to outputs) </a:t>
            </a:r>
            <a:r>
              <a:rPr lang="en-US" dirty="0" smtClean="0"/>
              <a:t>or crossed </a:t>
            </a:r>
            <a:r>
              <a:rPr lang="en-US" dirty="0"/>
              <a:t>(send top input to bottom </a:t>
            </a:r>
            <a:r>
              <a:rPr lang="en-US" dirty="0" smtClean="0"/>
              <a:t>output, and </a:t>
            </a:r>
            <a:r>
              <a:rPr lang="en-US" dirty="0"/>
              <a:t>vice versa)</a:t>
            </a:r>
          </a:p>
        </p:txBody>
      </p:sp>
    </p:spTree>
    <p:extLst>
      <p:ext uri="{BB962C8B-B14F-4D97-AF65-F5344CB8AC3E}">
        <p14:creationId xmlns:p14="http://schemas.microsoft.com/office/powerpoint/2010/main" val="11071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524" y="1737360"/>
            <a:ext cx="4895850" cy="417195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0" y="1845734"/>
            <a:ext cx="5378676" cy="4023360"/>
          </a:xfrm>
        </p:spPr>
        <p:txBody>
          <a:bodyPr>
            <a:normAutofit/>
          </a:bodyPr>
          <a:lstStyle/>
          <a:p>
            <a:pPr lvl="1" algn="just"/>
            <a:r>
              <a:rPr lang="en-US" dirty="0" smtClean="0"/>
              <a:t>Each switch </a:t>
            </a:r>
            <a:r>
              <a:rPr lang="en-US" dirty="0"/>
              <a:t>is in one of two connection modes. In one mode, the inputs are sent straight through </a:t>
            </a:r>
            <a:r>
              <a:rPr lang="en-US" dirty="0" smtClean="0"/>
              <a:t>to the outputs, this </a:t>
            </a:r>
            <a:r>
              <a:rPr lang="en-US" dirty="0"/>
              <a:t>is called the </a:t>
            </a:r>
            <a:r>
              <a:rPr lang="en-US" b="1" i="1" dirty="0" smtClean="0"/>
              <a:t>pass-through </a:t>
            </a:r>
            <a:r>
              <a:rPr lang="en-US" dirty="0" smtClean="0"/>
              <a:t>connection.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the other </a:t>
            </a:r>
            <a:r>
              <a:rPr lang="en-US" dirty="0"/>
              <a:t>mode, the inputs to the switching node are crossed over and then sent out, </a:t>
            </a:r>
            <a:r>
              <a:rPr lang="en-US" dirty="0" smtClean="0"/>
              <a:t>which is </a:t>
            </a:r>
            <a:r>
              <a:rPr lang="en-US" dirty="0"/>
              <a:t>called the </a:t>
            </a:r>
            <a:r>
              <a:rPr lang="en-US" b="1" i="1" dirty="0"/>
              <a:t>cross-over </a:t>
            </a:r>
            <a:r>
              <a:rPr lang="en-US" dirty="0"/>
              <a:t>connection. </a:t>
            </a:r>
          </a:p>
        </p:txBody>
      </p:sp>
    </p:spTree>
    <p:extLst>
      <p:ext uri="{BB962C8B-B14F-4D97-AF65-F5344CB8AC3E}">
        <p14:creationId xmlns:p14="http://schemas.microsoft.com/office/powerpoint/2010/main" val="234501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Completely-Connected Network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6080134" cy="402336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 a </a:t>
            </a:r>
            <a:r>
              <a:rPr lang="en-US" b="1" i="1" dirty="0"/>
              <a:t>completely-connected network</a:t>
            </a:r>
            <a:r>
              <a:rPr lang="en-US" dirty="0" smtClean="0"/>
              <a:t>, (MESH), </a:t>
            </a:r>
            <a:r>
              <a:rPr lang="en-US" dirty="0"/>
              <a:t>each node has a direct communication link to </a:t>
            </a:r>
            <a:r>
              <a:rPr lang="en-US" dirty="0" smtClean="0"/>
              <a:t>every other </a:t>
            </a:r>
            <a:r>
              <a:rPr lang="en-US" dirty="0"/>
              <a:t>node in the </a:t>
            </a:r>
            <a:r>
              <a:rPr lang="en-US" dirty="0" smtClean="0"/>
              <a:t>network.</a:t>
            </a:r>
          </a:p>
          <a:p>
            <a:pPr lvl="1" algn="just"/>
            <a:r>
              <a:rPr lang="en-US" dirty="0" smtClean="0"/>
              <a:t>The communication </a:t>
            </a:r>
            <a:r>
              <a:rPr lang="en-US" dirty="0"/>
              <a:t>between </a:t>
            </a:r>
            <a:r>
              <a:rPr lang="en-US" dirty="0" smtClean="0"/>
              <a:t>any input/output </a:t>
            </a:r>
            <a:r>
              <a:rPr lang="en-US" dirty="0"/>
              <a:t>pair does not </a:t>
            </a:r>
            <a:r>
              <a:rPr lang="en-US" dirty="0" smtClean="0"/>
              <a:t>block communication between any other pair.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Due to the large number of links in completely connected networks, sparser networks </a:t>
            </a:r>
            <a:r>
              <a:rPr lang="en-US" dirty="0" smtClean="0"/>
              <a:t>are typically </a:t>
            </a:r>
            <a:r>
              <a:rPr lang="en-US" dirty="0"/>
              <a:t>used to build parallel computers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8551" b="8807"/>
          <a:stretch/>
        </p:blipFill>
        <p:spPr>
          <a:xfrm>
            <a:off x="8340715" y="2411211"/>
            <a:ext cx="2814965" cy="289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Arrays, Meshes, and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i="1" dirty="0"/>
              <a:t>d </a:t>
            </a:r>
            <a:r>
              <a:rPr lang="en-US" dirty="0"/>
              <a:t>Meshes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linear array</a:t>
            </a:r>
            <a:r>
              <a:rPr lang="en-US" dirty="0"/>
              <a:t> is a static network in which each node (except the </a:t>
            </a:r>
            <a:r>
              <a:rPr lang="en-US" dirty="0" smtClean="0"/>
              <a:t>two nodes </a:t>
            </a:r>
            <a:r>
              <a:rPr lang="en-US" dirty="0"/>
              <a:t>at the ends) has two neighbors, one each to its left </a:t>
            </a:r>
            <a:r>
              <a:rPr lang="en-US" dirty="0" smtClean="0"/>
              <a:t>and right.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A simple extension of </a:t>
            </a:r>
            <a:r>
              <a:rPr lang="en-US" dirty="0" smtClean="0"/>
              <a:t>the linear array is </a:t>
            </a:r>
            <a:r>
              <a:rPr lang="en-US" dirty="0"/>
              <a:t>the </a:t>
            </a:r>
            <a:r>
              <a:rPr lang="en-US" b="1" dirty="0"/>
              <a:t>ring</a:t>
            </a:r>
            <a:r>
              <a:rPr lang="en-US" dirty="0"/>
              <a:t> or a </a:t>
            </a:r>
            <a:r>
              <a:rPr lang="en-US" b="1" dirty="0"/>
              <a:t>1-D </a:t>
            </a:r>
            <a:r>
              <a:rPr lang="en-US" b="1" dirty="0" smtClean="0"/>
              <a:t>torus</a:t>
            </a:r>
            <a:r>
              <a:rPr lang="en-US" dirty="0" smtClean="0"/>
              <a:t>.</a:t>
            </a:r>
          </a:p>
          <a:p>
            <a:pPr lvl="2" algn="just"/>
            <a:r>
              <a:rPr lang="en-US" dirty="0" smtClean="0"/>
              <a:t>The </a:t>
            </a:r>
            <a:r>
              <a:rPr lang="en-US" dirty="0"/>
              <a:t>ring has </a:t>
            </a:r>
            <a:r>
              <a:rPr lang="en-US" dirty="0" smtClean="0"/>
              <a:t>a wraparound </a:t>
            </a:r>
            <a:r>
              <a:rPr lang="en-US" dirty="0"/>
              <a:t>connection between the extremities of the linear array. In this case, each node </a:t>
            </a:r>
            <a:r>
              <a:rPr lang="en-US" dirty="0" smtClean="0"/>
              <a:t>has two </a:t>
            </a:r>
            <a:r>
              <a:rPr lang="en-US" dirty="0"/>
              <a:t>neighbors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272" y="4706719"/>
            <a:ext cx="6833071" cy="98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" y="1976226"/>
            <a:ext cx="100869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Connected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103104" cy="4023360"/>
          </a:xfrm>
        </p:spPr>
        <p:txBody>
          <a:bodyPr/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b="1" i="1" dirty="0"/>
              <a:t>star-connected network</a:t>
            </a:r>
            <a:r>
              <a:rPr lang="en-US" dirty="0"/>
              <a:t>, one processor acts as the </a:t>
            </a:r>
            <a:r>
              <a:rPr lang="en-US" dirty="0" smtClean="0"/>
              <a:t>central processor</a:t>
            </a:r>
            <a:r>
              <a:rPr lang="en-US" dirty="0"/>
              <a:t>. Every </a:t>
            </a:r>
            <a:r>
              <a:rPr lang="en-US" dirty="0" smtClean="0"/>
              <a:t>other processor </a:t>
            </a:r>
            <a:r>
              <a:rPr lang="en-US" dirty="0"/>
              <a:t>has a communication link connecting it to this </a:t>
            </a:r>
            <a:r>
              <a:rPr lang="en-US" dirty="0" smtClean="0"/>
              <a:t>processor.</a:t>
            </a:r>
          </a:p>
          <a:p>
            <a:pPr lvl="1" algn="just"/>
            <a:r>
              <a:rPr lang="en-US" dirty="0"/>
              <a:t>The </a:t>
            </a:r>
            <a:r>
              <a:rPr lang="en-US" b="1" dirty="0"/>
              <a:t>central processor</a:t>
            </a:r>
            <a:r>
              <a:rPr lang="en-US" dirty="0"/>
              <a:t> is </a:t>
            </a:r>
            <a:r>
              <a:rPr lang="en-US" dirty="0" smtClean="0"/>
              <a:t>the bottleneck </a:t>
            </a:r>
            <a:r>
              <a:rPr lang="en-US" dirty="0"/>
              <a:t>in the star </a:t>
            </a:r>
            <a:r>
              <a:rPr lang="en-US" dirty="0" smtClean="0"/>
              <a:t>topology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9445" r="-1" b="9556"/>
          <a:stretch/>
        </p:blipFill>
        <p:spPr>
          <a:xfrm>
            <a:off x="8036699" y="2041743"/>
            <a:ext cx="3118981" cy="324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Networks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1" y="1845734"/>
            <a:ext cx="6017504" cy="402336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</a:t>
            </a:r>
            <a:r>
              <a:rPr lang="en-US" b="1" i="1" dirty="0"/>
              <a:t>tree network </a:t>
            </a:r>
            <a:r>
              <a:rPr lang="en-US" dirty="0"/>
              <a:t>is one in which there is only one path between any pair of </a:t>
            </a:r>
            <a:r>
              <a:rPr lang="en-US" dirty="0" smtClean="0"/>
              <a:t>nodes.</a:t>
            </a:r>
          </a:p>
          <a:p>
            <a:pPr lvl="1" algn="just"/>
            <a:r>
              <a:rPr lang="en-US" b="1" dirty="0"/>
              <a:t>Static tree</a:t>
            </a:r>
            <a:r>
              <a:rPr lang="en-US" dirty="0"/>
              <a:t> networks have a processing element </a:t>
            </a:r>
            <a:r>
              <a:rPr lang="en-US" dirty="0" smtClean="0"/>
              <a:t>at each </a:t>
            </a:r>
            <a:r>
              <a:rPr lang="en-US" dirty="0"/>
              <a:t>node of the tree (Figure </a:t>
            </a:r>
            <a:r>
              <a:rPr lang="en-US" dirty="0" smtClean="0"/>
              <a:t>a)</a:t>
            </a:r>
          </a:p>
          <a:p>
            <a:pPr lvl="1" algn="just"/>
            <a:r>
              <a:rPr lang="en-US" dirty="0" smtClean="0"/>
              <a:t>Tree </a:t>
            </a:r>
            <a:r>
              <a:rPr lang="en-US" dirty="0"/>
              <a:t>networks also have a dynamic counterpart. In </a:t>
            </a:r>
            <a:r>
              <a:rPr lang="en-US" dirty="0" smtClean="0"/>
              <a:t>a </a:t>
            </a:r>
            <a:r>
              <a:rPr lang="en-US" b="1" dirty="0" smtClean="0"/>
              <a:t>dynamic </a:t>
            </a:r>
            <a:r>
              <a:rPr lang="en-US" b="1" dirty="0"/>
              <a:t>tree </a:t>
            </a:r>
            <a:r>
              <a:rPr lang="en-US" b="1" dirty="0" smtClean="0"/>
              <a:t>network</a:t>
            </a:r>
            <a:r>
              <a:rPr lang="en-US" dirty="0" smtClean="0"/>
              <a:t>, nodes </a:t>
            </a:r>
            <a:r>
              <a:rPr lang="en-US" dirty="0"/>
              <a:t>at intermediate levels are </a:t>
            </a:r>
            <a:r>
              <a:rPr lang="en-US" dirty="0" smtClean="0"/>
              <a:t>switching nodes </a:t>
            </a:r>
            <a:r>
              <a:rPr lang="en-US" dirty="0"/>
              <a:t>and the leaf nodes </a:t>
            </a:r>
            <a:r>
              <a:rPr lang="en-US" dirty="0" smtClean="0"/>
              <a:t>are processing </a:t>
            </a:r>
            <a:r>
              <a:rPr lang="en-US" dirty="0"/>
              <a:t>elements (Figure </a:t>
            </a:r>
            <a:r>
              <a:rPr lang="en-US" dirty="0" smtClean="0"/>
              <a:t>b)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013" y="2689050"/>
            <a:ext cx="4800078" cy="210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Networks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1" y="1845734"/>
            <a:ext cx="6017504" cy="4023360"/>
          </a:xfrm>
        </p:spPr>
        <p:txBody>
          <a:bodyPr>
            <a:normAutofit/>
          </a:bodyPr>
          <a:lstStyle/>
          <a:p>
            <a:pPr lvl="1" algn="just"/>
            <a:r>
              <a:rPr lang="en-US" dirty="0"/>
              <a:t>To route a message in a tree, the source node sends the message up the tree until it </a:t>
            </a:r>
            <a:r>
              <a:rPr lang="en-US" dirty="0" smtClean="0"/>
              <a:t>reaches the </a:t>
            </a:r>
            <a:r>
              <a:rPr lang="en-US" dirty="0"/>
              <a:t>node at the root of the smallest </a:t>
            </a:r>
            <a:r>
              <a:rPr lang="en-US" dirty="0" err="1" smtClean="0"/>
              <a:t>subtree</a:t>
            </a:r>
            <a:r>
              <a:rPr lang="en-US" dirty="0" smtClean="0"/>
              <a:t> (the first common parent node) </a:t>
            </a:r>
            <a:r>
              <a:rPr lang="en-US" dirty="0"/>
              <a:t>containing both the source and destination </a:t>
            </a:r>
            <a:r>
              <a:rPr lang="en-US" dirty="0" smtClean="0"/>
              <a:t>nodes.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Then </a:t>
            </a:r>
            <a:r>
              <a:rPr lang="en-US" dirty="0"/>
              <a:t>the message is routed down the tree towards the destination node. 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013" y="2689050"/>
            <a:ext cx="4800078" cy="210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5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79" y="394660"/>
            <a:ext cx="9395238" cy="552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3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Networks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1" y="1845734"/>
            <a:ext cx="4577009" cy="4023360"/>
          </a:xfrm>
        </p:spPr>
        <p:txBody>
          <a:bodyPr>
            <a:normAutofit/>
          </a:bodyPr>
          <a:lstStyle/>
          <a:p>
            <a:pPr lvl="1" algn="just"/>
            <a:r>
              <a:rPr lang="en-US" dirty="0" smtClean="0"/>
              <a:t>Tree </a:t>
            </a:r>
            <a:r>
              <a:rPr lang="en-US" dirty="0"/>
              <a:t>networks suffer from a communication bottleneck at higher levels of the tree. </a:t>
            </a:r>
            <a:endParaRPr lang="en-US" dirty="0" smtClean="0"/>
          </a:p>
          <a:p>
            <a:pPr lvl="1" algn="just"/>
            <a:r>
              <a:rPr lang="en-US" dirty="0"/>
              <a:t>This problem can be alleviated in dynamic </a:t>
            </a:r>
            <a:r>
              <a:rPr lang="en-US" dirty="0" smtClean="0"/>
              <a:t>tree networks </a:t>
            </a:r>
            <a:r>
              <a:rPr lang="en-US" dirty="0"/>
              <a:t>by increasing the number of communication links and switching nodes closer to the</a:t>
            </a:r>
            <a:br>
              <a:rPr lang="en-US" dirty="0"/>
            </a:br>
            <a:r>
              <a:rPr lang="en-US" dirty="0"/>
              <a:t>root. This network, also called a </a:t>
            </a:r>
            <a:r>
              <a:rPr lang="en-US" b="1" i="1" dirty="0"/>
              <a:t>fat </a:t>
            </a:r>
            <a:r>
              <a:rPr lang="en-US" b="1" i="1" dirty="0" smtClean="0"/>
              <a:t>tree</a:t>
            </a:r>
            <a:r>
              <a:rPr lang="en-US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525886"/>
            <a:ext cx="5581969" cy="210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1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Static Interconnection Networks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Diameter </a:t>
            </a:r>
            <a:endParaRPr lang="en-US" b="1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b="1" i="1" dirty="0"/>
              <a:t>diameter </a:t>
            </a:r>
            <a:r>
              <a:rPr lang="en-US" dirty="0"/>
              <a:t>of a network is the maximum distance between any two </a:t>
            </a:r>
            <a:r>
              <a:rPr lang="en-US" dirty="0" smtClean="0"/>
              <a:t>processing nodes </a:t>
            </a:r>
            <a:r>
              <a:rPr lang="en-US" dirty="0"/>
              <a:t>in the network. 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b="1" dirty="0"/>
              <a:t>distance</a:t>
            </a:r>
            <a:r>
              <a:rPr lang="en-US" dirty="0"/>
              <a:t> between two processing nodes is defined as the </a:t>
            </a:r>
            <a:r>
              <a:rPr lang="en-US" dirty="0" smtClean="0"/>
              <a:t>shortest path </a:t>
            </a:r>
            <a:r>
              <a:rPr lang="en-US" dirty="0"/>
              <a:t>(in terms of number of links) between </a:t>
            </a:r>
            <a:r>
              <a:rPr lang="en-US" dirty="0" smtClean="0"/>
              <a:t>them.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distance between two processing nodes is defined as the shortest</a:t>
            </a:r>
            <a:br>
              <a:rPr lang="en-US" dirty="0"/>
            </a:br>
            <a:r>
              <a:rPr lang="en-US" dirty="0"/>
              <a:t>path (in terms of number of links) between them. </a:t>
            </a: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diameter of a </a:t>
            </a:r>
            <a:r>
              <a:rPr lang="en-US" dirty="0" smtClean="0"/>
              <a:t>completely-connected network </a:t>
            </a:r>
            <a:r>
              <a:rPr lang="en-US" dirty="0"/>
              <a:t>is one, and that of a star-connected network is two </a:t>
            </a:r>
          </a:p>
        </p:txBody>
      </p:sp>
    </p:spTree>
    <p:extLst>
      <p:ext uri="{BB962C8B-B14F-4D97-AF65-F5344CB8AC3E}">
        <p14:creationId xmlns:p14="http://schemas.microsoft.com/office/powerpoint/2010/main" val="13735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Connectivity </a:t>
            </a:r>
            <a:endParaRPr lang="en-US" b="1" dirty="0" smtClean="0"/>
          </a:p>
          <a:p>
            <a:pPr lvl="1" algn="just"/>
            <a:r>
              <a:rPr lang="en-US" dirty="0" smtClean="0"/>
              <a:t>The </a:t>
            </a:r>
            <a:r>
              <a:rPr lang="en-US" b="1" i="1" dirty="0"/>
              <a:t>connectivity </a:t>
            </a:r>
            <a:r>
              <a:rPr lang="en-US" dirty="0"/>
              <a:t>of a network is a measure of the </a:t>
            </a:r>
            <a:r>
              <a:rPr lang="en-US" b="1" dirty="0"/>
              <a:t>multiplicity of paths </a:t>
            </a:r>
            <a:r>
              <a:rPr lang="en-US" b="1" dirty="0" smtClean="0"/>
              <a:t>between any </a:t>
            </a:r>
            <a:r>
              <a:rPr lang="en-US" b="1" dirty="0"/>
              <a:t>two processing nodes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network with high connectivity is desirable, because it lowers</a:t>
            </a:r>
            <a:br>
              <a:rPr lang="en-US" dirty="0"/>
            </a:br>
            <a:r>
              <a:rPr lang="en-US" dirty="0"/>
              <a:t>contention for communication resources</a:t>
            </a:r>
            <a:r>
              <a:rPr lang="en-US" dirty="0" smtClean="0"/>
              <a:t>.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b="1" dirty="0"/>
              <a:t>Bisection Width </a:t>
            </a:r>
            <a:endParaRPr lang="en-US" b="1" dirty="0" smtClean="0"/>
          </a:p>
          <a:p>
            <a:pPr lvl="1" algn="just"/>
            <a:r>
              <a:rPr lang="en-US" dirty="0" smtClean="0"/>
              <a:t>The </a:t>
            </a:r>
            <a:r>
              <a:rPr lang="en-US" b="1" i="1" dirty="0"/>
              <a:t>bisection width </a:t>
            </a:r>
            <a:r>
              <a:rPr lang="en-US" dirty="0"/>
              <a:t>of a network is defined </a:t>
            </a:r>
            <a:r>
              <a:rPr lang="en-US" dirty="0" smtClean="0"/>
              <a:t>as the </a:t>
            </a:r>
            <a:r>
              <a:rPr lang="en-US" dirty="0"/>
              <a:t>minimum number of communication links that must be removed to partition the network</a:t>
            </a:r>
            <a:br>
              <a:rPr lang="en-US" dirty="0"/>
            </a:br>
            <a:r>
              <a:rPr lang="en-US" dirty="0"/>
              <a:t>into two equal </a:t>
            </a:r>
            <a:r>
              <a:rPr lang="en-US" dirty="0" smtClean="0"/>
              <a:t>halves. </a:t>
            </a:r>
          </a:p>
          <a:p>
            <a:pPr lvl="2" algn="just"/>
            <a:r>
              <a:rPr lang="en-US" dirty="0" smtClean="0"/>
              <a:t>E.g. Bisection width of TREE and STAR is one, RING is two.</a:t>
            </a:r>
          </a:p>
        </p:txBody>
      </p:sp>
    </p:spTree>
    <p:extLst>
      <p:ext uri="{BB962C8B-B14F-4D97-AF65-F5344CB8AC3E}">
        <p14:creationId xmlns:p14="http://schemas.microsoft.com/office/powerpoint/2010/main" val="23836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 number of bits that can be communicated simultaneously over a link connecting two </a:t>
            </a:r>
            <a:r>
              <a:rPr lang="en-US" dirty="0" smtClean="0"/>
              <a:t>nodes  is </a:t>
            </a:r>
            <a:r>
              <a:rPr lang="en-US" dirty="0"/>
              <a:t>called the </a:t>
            </a:r>
            <a:r>
              <a:rPr lang="en-US" b="1" i="1" dirty="0"/>
              <a:t>channel </a:t>
            </a:r>
            <a:r>
              <a:rPr lang="en-US" b="1" i="1" dirty="0" smtClean="0"/>
              <a:t>width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Channel </a:t>
            </a:r>
            <a:r>
              <a:rPr lang="en-US" dirty="0"/>
              <a:t>width is equal to the number of physical wires in each</a:t>
            </a:r>
            <a:br>
              <a:rPr lang="en-US" dirty="0"/>
            </a:br>
            <a:r>
              <a:rPr lang="en-US" dirty="0"/>
              <a:t>communication </a:t>
            </a:r>
            <a:r>
              <a:rPr lang="en-US" dirty="0" smtClean="0"/>
              <a:t>link. </a:t>
            </a:r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peak rate at which a single physical wire can deliver bits is called </a:t>
            </a:r>
            <a:r>
              <a:rPr lang="en-US" dirty="0" smtClean="0"/>
              <a:t>the </a:t>
            </a:r>
            <a:r>
              <a:rPr lang="en-US" b="1" i="1" dirty="0" smtClean="0"/>
              <a:t>channel </a:t>
            </a:r>
            <a:r>
              <a:rPr lang="en-US" b="1" i="1" dirty="0"/>
              <a:t>rate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The peak rate at which data can be communicated between the ends of </a:t>
            </a:r>
            <a:r>
              <a:rPr lang="en-US" dirty="0" smtClean="0"/>
              <a:t>a communication </a:t>
            </a:r>
            <a:r>
              <a:rPr lang="en-US" dirty="0"/>
              <a:t>link is called </a:t>
            </a:r>
            <a:r>
              <a:rPr lang="en-US" b="1" i="1" dirty="0"/>
              <a:t>channel </a:t>
            </a:r>
            <a:r>
              <a:rPr lang="en-US" b="1" i="1" dirty="0" smtClean="0"/>
              <a:t>bandwidth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b="1" i="1" dirty="0"/>
              <a:t>bisection bandwidth </a:t>
            </a:r>
            <a:r>
              <a:rPr lang="en-US" dirty="0"/>
              <a:t>of a network is defined as the minimum volume </a:t>
            </a:r>
            <a:r>
              <a:rPr lang="en-US" dirty="0" smtClean="0"/>
              <a:t>of communication allowed </a:t>
            </a:r>
            <a:r>
              <a:rPr lang="en-US" dirty="0"/>
              <a:t>between any two halves of the network. </a:t>
            </a:r>
          </a:p>
        </p:txBody>
      </p:sp>
    </p:spTree>
    <p:extLst>
      <p:ext uri="{BB962C8B-B14F-4D97-AF65-F5344CB8AC3E}">
        <p14:creationId xmlns:p14="http://schemas.microsoft.com/office/powerpoint/2010/main" val="15549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Cost </a:t>
            </a:r>
            <a:endParaRPr lang="en-US" b="1" dirty="0" smtClean="0"/>
          </a:p>
          <a:p>
            <a:pPr lvl="1" algn="just"/>
            <a:r>
              <a:rPr lang="en-US" dirty="0" smtClean="0"/>
              <a:t>One </a:t>
            </a:r>
            <a:r>
              <a:rPr lang="en-US" dirty="0"/>
              <a:t>way of defining the </a:t>
            </a:r>
            <a:r>
              <a:rPr lang="en-US" dirty="0" smtClean="0"/>
              <a:t>cost of </a:t>
            </a:r>
            <a:r>
              <a:rPr lang="en-US" dirty="0"/>
              <a:t>a network is in terms of the </a:t>
            </a:r>
            <a:r>
              <a:rPr lang="en-US" b="1" dirty="0"/>
              <a:t>number of communication links </a:t>
            </a:r>
            <a:r>
              <a:rPr lang="en-US" dirty="0"/>
              <a:t>or the </a:t>
            </a:r>
            <a:r>
              <a:rPr lang="en-US" dirty="0" smtClean="0"/>
              <a:t>number </a:t>
            </a:r>
            <a:r>
              <a:rPr lang="en-US" dirty="0"/>
              <a:t>of wires </a:t>
            </a:r>
            <a:r>
              <a:rPr lang="en-US" dirty="0" smtClean="0"/>
              <a:t>required by </a:t>
            </a:r>
            <a:r>
              <a:rPr lang="en-US" dirty="0"/>
              <a:t>the network. </a:t>
            </a:r>
            <a:endParaRPr lang="en-US" dirty="0" smtClean="0"/>
          </a:p>
          <a:p>
            <a:pPr lvl="2" algn="just"/>
            <a:r>
              <a:rPr lang="en-US" dirty="0" smtClean="0"/>
              <a:t>E.g. Linear </a:t>
            </a:r>
            <a:r>
              <a:rPr lang="en-US" dirty="0"/>
              <a:t>arrays and trees use only </a:t>
            </a:r>
            <a:r>
              <a:rPr lang="en-US" i="1" dirty="0"/>
              <a:t>p </a:t>
            </a:r>
            <a:r>
              <a:rPr lang="en-US" dirty="0"/>
              <a:t>- 1 links to connect </a:t>
            </a:r>
            <a:r>
              <a:rPr lang="en-US" i="1" dirty="0"/>
              <a:t>p </a:t>
            </a:r>
            <a:r>
              <a:rPr lang="en-US" dirty="0"/>
              <a:t>nodes </a:t>
            </a:r>
          </a:p>
        </p:txBody>
      </p:sp>
    </p:spTree>
    <p:extLst>
      <p:ext uri="{BB962C8B-B14F-4D97-AF65-F5344CB8AC3E}">
        <p14:creationId xmlns:p14="http://schemas.microsoft.com/office/powerpoint/2010/main" val="814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Shared Memory: Pro and Con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altLang="en-US" sz="2000" dirty="0" err="1"/>
              <a:t>Advantages</a:t>
            </a:r>
            <a:endParaRPr lang="fr-FR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dirty="0"/>
              <a:t>Global address space provides a user-friendly programming perspective to memory </a:t>
            </a:r>
            <a:endParaRPr lang="fr-FR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dirty="0"/>
              <a:t>Data sharing between tasks is both fast and uniform due to the proximity of memory to CPUs </a:t>
            </a:r>
            <a:endParaRPr lang="fr-FR" altLang="en-US" sz="1800" dirty="0"/>
          </a:p>
          <a:p>
            <a:pPr eaLnBrk="1" hangingPunct="1">
              <a:lnSpc>
                <a:spcPct val="80000"/>
              </a:lnSpc>
            </a:pPr>
            <a:r>
              <a:rPr lang="fr-FR" altLang="en-US" sz="2000" dirty="0" err="1"/>
              <a:t>Disadvantages</a:t>
            </a:r>
            <a:r>
              <a:rPr lang="fr-FR" altLang="en-US" sz="2000" dirty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dirty="0"/>
              <a:t>Primary disadvantage is the lack of scalability between memory and CPUs. Adding more CPUs can geometrically increases traffic on the shared memory-CPU path, and for cache coherent systems, geometrically increase traffic associated with cache/memory management. </a:t>
            </a:r>
            <a:endParaRPr lang="fr-FR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dirty="0"/>
              <a:t>Programmer responsibility for synchronization constructs that insure "correct" access of global memory. </a:t>
            </a:r>
            <a:endParaRPr lang="fr-FR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GB" altLang="en-US" sz="1800" dirty="0"/>
              <a:t>Expense: it becomes increasingly difficult and expensive to design and produce shared memory machines with ever increasing numbers of processors. </a:t>
            </a:r>
            <a:endParaRPr lang="fr-FR" altLang="en-US" sz="1800" dirty="0"/>
          </a:p>
          <a:p>
            <a:pPr eaLnBrk="1" hangingPunct="1">
              <a:lnSpc>
                <a:spcPct val="80000"/>
              </a:lnSpc>
            </a:pPr>
            <a:endParaRPr lang="fr-F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626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Distributed Memory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1600" dirty="0"/>
              <a:t>Like shared memory systems, distributed memory systems vary widely but share a common characteristic. Distributed memory systems require a communication network to connect inter-processor memory. </a:t>
            </a:r>
            <a:endParaRPr lang="fr-FR" altLang="en-US" sz="16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1600" dirty="0"/>
              <a:t>Processors have their own local memory. Memory addresses in one processor do not map to another processor, so there is no concept of global address space across all processors. </a:t>
            </a:r>
            <a:endParaRPr lang="fr-FR" altLang="en-US" sz="16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1600" dirty="0"/>
              <a:t>Because each processor has its own local memory, it operates independently. Changes it makes to its local memory have no effect on the memory of other processors. </a:t>
            </a:r>
            <a:r>
              <a:rPr lang="fr-FR" altLang="en-US" sz="1600" dirty="0" err="1"/>
              <a:t>Hence</a:t>
            </a:r>
            <a:r>
              <a:rPr lang="fr-FR" altLang="en-US" sz="1600" dirty="0"/>
              <a:t>, the concept of cache </a:t>
            </a:r>
            <a:r>
              <a:rPr lang="fr-FR" altLang="en-US" sz="1600" dirty="0" err="1"/>
              <a:t>coherency</a:t>
            </a:r>
            <a:r>
              <a:rPr lang="fr-FR" altLang="en-US" sz="1600" dirty="0"/>
              <a:t> </a:t>
            </a:r>
            <a:r>
              <a:rPr lang="fr-FR" altLang="en-US" sz="1600" dirty="0" err="1"/>
              <a:t>does</a:t>
            </a:r>
            <a:r>
              <a:rPr lang="fr-FR" altLang="en-US" sz="1600" dirty="0"/>
              <a:t> not </a:t>
            </a:r>
            <a:r>
              <a:rPr lang="fr-FR" altLang="en-US" sz="1600" dirty="0" err="1"/>
              <a:t>apply</a:t>
            </a:r>
            <a:r>
              <a:rPr lang="fr-FR" altLang="en-US" sz="1600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1600" dirty="0"/>
              <a:t>When a processor needs access to data in another processor, it is usually the task of the programmer to explicitly define how and when data is communicated. </a:t>
            </a:r>
            <a:r>
              <a:rPr lang="fr-FR" altLang="en-US" sz="1600" dirty="0" err="1"/>
              <a:t>Synchronization</a:t>
            </a:r>
            <a:r>
              <a:rPr lang="fr-FR" altLang="en-US" sz="1600" dirty="0"/>
              <a:t> </a:t>
            </a:r>
            <a:r>
              <a:rPr lang="fr-FR" altLang="en-US" sz="1600" dirty="0" err="1"/>
              <a:t>between</a:t>
            </a:r>
            <a:r>
              <a:rPr lang="fr-FR" altLang="en-US" sz="1600" dirty="0"/>
              <a:t> </a:t>
            </a:r>
            <a:r>
              <a:rPr lang="fr-FR" altLang="en-US" sz="1600" dirty="0" err="1"/>
              <a:t>tasks</a:t>
            </a:r>
            <a:r>
              <a:rPr lang="fr-FR" altLang="en-US" sz="1600" dirty="0"/>
              <a:t> </a:t>
            </a:r>
            <a:r>
              <a:rPr lang="fr-FR" altLang="en-US" sz="1600" dirty="0" err="1"/>
              <a:t>is</a:t>
            </a:r>
            <a:r>
              <a:rPr lang="fr-FR" altLang="en-US" sz="1600" dirty="0"/>
              <a:t> </a:t>
            </a:r>
            <a:r>
              <a:rPr lang="fr-FR" altLang="en-US" sz="1600" dirty="0" err="1"/>
              <a:t>likewise</a:t>
            </a:r>
            <a:r>
              <a:rPr lang="fr-FR" altLang="en-US" sz="1600" dirty="0"/>
              <a:t> the </a:t>
            </a:r>
            <a:r>
              <a:rPr lang="fr-FR" altLang="en-US" sz="1600" dirty="0" err="1"/>
              <a:t>programmer's</a:t>
            </a:r>
            <a:r>
              <a:rPr lang="fr-FR" altLang="en-US" sz="1600" dirty="0"/>
              <a:t> </a:t>
            </a:r>
            <a:r>
              <a:rPr lang="fr-FR" altLang="en-US" sz="1600" dirty="0" err="1"/>
              <a:t>responsibility</a:t>
            </a:r>
            <a:r>
              <a:rPr lang="fr-FR" altLang="en-US" sz="1600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1600" dirty="0"/>
              <a:t>The network "fabric" used for data transfer varies widely, though it can </a:t>
            </a:r>
            <a:r>
              <a:rPr lang="en-GB" altLang="en-US" sz="1600" dirty="0" err="1"/>
              <a:t>can</a:t>
            </a:r>
            <a:r>
              <a:rPr lang="en-GB" altLang="en-US" sz="1600" dirty="0"/>
              <a:t> be as simple as Ethernet.</a:t>
            </a:r>
            <a:endParaRPr lang="fr-FR" altLang="en-US" sz="1600" dirty="0"/>
          </a:p>
        </p:txBody>
      </p:sp>
      <p:pic>
        <p:nvPicPr>
          <p:cNvPr id="18436" name="Picture 4" descr="Distributed memory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4834176"/>
            <a:ext cx="46101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82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Distributed Memory: Pro and Con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en-US" sz="2000"/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Memory is scalable with number of processors. Increase the number of processors and the size of memory increases proportionately. </a:t>
            </a:r>
            <a:endParaRPr lang="fr-FR" altLang="en-US" sz="1800"/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Each processor can rapidly access its own memory without interference and without the overhead incurred with trying to maintain cache coherency. </a:t>
            </a:r>
            <a:endParaRPr lang="fr-FR" altLang="en-US" sz="1800"/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Cost effectiveness: can use commodity, off-the-shelf processors and networking. </a:t>
            </a:r>
            <a:endParaRPr lang="fr-FR" altLang="en-US" sz="1800"/>
          </a:p>
          <a:p>
            <a:pPr eaLnBrk="1" hangingPunct="1">
              <a:lnSpc>
                <a:spcPct val="90000"/>
              </a:lnSpc>
            </a:pPr>
            <a:r>
              <a:rPr lang="fr-FR" altLang="en-US" sz="2000"/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The programmer is responsible for many of the details associated with data communication between processors. </a:t>
            </a:r>
            <a:endParaRPr lang="fr-FR" altLang="en-US" sz="1800"/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It may be difficult to map existing data structures, based on global memory, to this memory organization. </a:t>
            </a:r>
            <a:endParaRPr lang="fr-FR" altLang="en-US" sz="1800"/>
          </a:p>
          <a:p>
            <a:pPr lvl="1" eaLnBrk="1" hangingPunct="1">
              <a:lnSpc>
                <a:spcPct val="90000"/>
              </a:lnSpc>
            </a:pPr>
            <a:r>
              <a:rPr lang="en-GB" altLang="ja-JP" sz="1800"/>
              <a:t>Non-uniform memory access (NUMA) times</a:t>
            </a:r>
            <a:r>
              <a:rPr lang="fr-FR" altLang="ja-JP" sz="1800"/>
              <a:t> </a:t>
            </a:r>
            <a:endParaRPr lang="fr-FR" altLang="en-US" sz="1800"/>
          </a:p>
        </p:txBody>
      </p:sp>
    </p:spTree>
    <p:extLst>
      <p:ext uri="{BB962C8B-B14F-4D97-AF65-F5344CB8AC3E}">
        <p14:creationId xmlns:p14="http://schemas.microsoft.com/office/powerpoint/2010/main" val="223742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15663</TotalTime>
  <Words>3550</Words>
  <Application>Microsoft Office PowerPoint</Application>
  <PresentationFormat>Widescreen</PresentationFormat>
  <Paragraphs>356</Paragraphs>
  <Slides>64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ＭＳ Ｐゴシック</vt:lpstr>
      <vt:lpstr>Arial</vt:lpstr>
      <vt:lpstr>Calibri</vt:lpstr>
      <vt:lpstr>Calibri Light</vt:lpstr>
      <vt:lpstr>Courier New</vt:lpstr>
      <vt:lpstr>Webdings</vt:lpstr>
      <vt:lpstr>Wingdings</vt:lpstr>
      <vt:lpstr>ヒラギノ角ゴ Pro W3</vt:lpstr>
      <vt:lpstr>Retrospect</vt:lpstr>
      <vt:lpstr>CS326 Parallel and Distributed Computing</vt:lpstr>
      <vt:lpstr>Parallel Computer Memory Architectures</vt:lpstr>
      <vt:lpstr>Memory architectures</vt:lpstr>
      <vt:lpstr>Shared Memory</vt:lpstr>
      <vt:lpstr>Shared Memory : UMA vs. NUMA</vt:lpstr>
      <vt:lpstr>PowerPoint Presentation</vt:lpstr>
      <vt:lpstr>Shared Memory: Pro and Con</vt:lpstr>
      <vt:lpstr>Distributed Memory</vt:lpstr>
      <vt:lpstr>Distributed Memory: Pro and Con</vt:lpstr>
      <vt:lpstr>Hybrid Distributed-Shared Memory</vt:lpstr>
      <vt:lpstr>Chapter2: Parallel Computing Platforms</vt:lpstr>
      <vt:lpstr>Implicit Parallelism: Trends in Microprocessor Architectures </vt:lpstr>
      <vt:lpstr>Pipelining and Superscalar Execution </vt:lpstr>
      <vt:lpstr>PowerPoint Presentation</vt:lpstr>
      <vt:lpstr>PowerPoint Presentation</vt:lpstr>
      <vt:lpstr>Very Long Instruction Word (VLIW) Processors</vt:lpstr>
      <vt:lpstr>Limitation of Memory System Performance </vt:lpstr>
      <vt:lpstr>Example</vt:lpstr>
      <vt:lpstr>Improving Effective Memory Latency Using Caches</vt:lpstr>
      <vt:lpstr>PowerPoint Presentation</vt:lpstr>
      <vt:lpstr>PowerPoint Presentation</vt:lpstr>
      <vt:lpstr>PowerPoint Presentation</vt:lpstr>
      <vt:lpstr>Impact of Memory Bandwidth </vt:lpstr>
      <vt:lpstr>PowerPoint Presentation</vt:lpstr>
      <vt:lpstr>Cache Coherence</vt:lpstr>
      <vt:lpstr>Cache Coherence (Cont’d)</vt:lpstr>
      <vt:lpstr>Alternate Approaches for Hiding Memory Latency </vt:lpstr>
      <vt:lpstr>Prefetching for Latency Hiding </vt:lpstr>
      <vt:lpstr>Multithreading for Latency Hiding</vt:lpstr>
      <vt:lpstr>Multithreading for Latency Hiding</vt:lpstr>
      <vt:lpstr>Multithreading for Latency Hiding</vt:lpstr>
      <vt:lpstr>PowerPoint Presentation</vt:lpstr>
      <vt:lpstr>2.3 Dichotomy of Parallel Computing Platforms </vt:lpstr>
      <vt:lpstr>PowerPoint Presentation</vt:lpstr>
      <vt:lpstr>PowerPoint Presentation</vt:lpstr>
      <vt:lpstr>PowerPoint Presentation</vt:lpstr>
      <vt:lpstr>Communication Model of Parallel Platforms</vt:lpstr>
      <vt:lpstr>Shared-Address-Space Platforms</vt:lpstr>
      <vt:lpstr>PowerPoint Presentation</vt:lpstr>
      <vt:lpstr>Message-Passing Platforms</vt:lpstr>
      <vt:lpstr>Physical Organization of Parallel Platforms</vt:lpstr>
      <vt:lpstr>PowerPoint Presentation</vt:lpstr>
      <vt:lpstr>Interconnection Networks for Parallel Computers </vt:lpstr>
      <vt:lpstr>Interconnection Networks for Parallel Computers </vt:lpstr>
      <vt:lpstr>PowerPoint Presentation</vt:lpstr>
      <vt:lpstr>Network Topologies </vt:lpstr>
      <vt:lpstr>PowerPoint Presentation</vt:lpstr>
      <vt:lpstr>PowerPoint Presentation</vt:lpstr>
      <vt:lpstr>PowerPoint Presentation</vt:lpstr>
      <vt:lpstr>PowerPoint Presentation</vt:lpstr>
      <vt:lpstr>OMEGA Network</vt:lpstr>
      <vt:lpstr>PowerPoint Presentation</vt:lpstr>
      <vt:lpstr>PowerPoint Presentation</vt:lpstr>
      <vt:lpstr>Completely-Connected Network </vt:lpstr>
      <vt:lpstr>Linear Arrays, Meshes, and k-d Meshes </vt:lpstr>
      <vt:lpstr>PowerPoint Presentation</vt:lpstr>
      <vt:lpstr>Star Connected Network</vt:lpstr>
      <vt:lpstr>Tree-Based Networks </vt:lpstr>
      <vt:lpstr>Tree-Based Networks </vt:lpstr>
      <vt:lpstr>Tree-Based Networks </vt:lpstr>
      <vt:lpstr>Evaluating Static Interconnection Networks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Computing</dc:title>
  <dc:creator>Muhammad Danish</dc:creator>
  <cp:lastModifiedBy>Muhammad Danish</cp:lastModifiedBy>
  <cp:revision>517</cp:revision>
  <dcterms:created xsi:type="dcterms:W3CDTF">2021-02-06T08:07:10Z</dcterms:created>
  <dcterms:modified xsi:type="dcterms:W3CDTF">2021-09-16T08:58:09Z</dcterms:modified>
</cp:coreProperties>
</file>