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52"/>
  </p:notesMasterIdLst>
  <p:sldIdLst>
    <p:sldId id="256" r:id="rId2"/>
    <p:sldId id="319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72" r:id="rId13"/>
    <p:sldId id="373" r:id="rId14"/>
    <p:sldId id="368" r:id="rId15"/>
    <p:sldId id="369" r:id="rId16"/>
    <p:sldId id="370" r:id="rId17"/>
    <p:sldId id="374" r:id="rId18"/>
    <p:sldId id="371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408" r:id="rId44"/>
    <p:sldId id="409" r:id="rId45"/>
    <p:sldId id="410" r:id="rId46"/>
    <p:sldId id="411" r:id="rId47"/>
    <p:sldId id="412" r:id="rId48"/>
    <p:sldId id="413" r:id="rId49"/>
    <p:sldId id="414" r:id="rId50"/>
    <p:sldId id="415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88117" autoAdjust="0"/>
  </p:normalViewPr>
  <p:slideViewPr>
    <p:cSldViewPr snapToGrid="0">
      <p:cViewPr varScale="1">
        <p:scale>
          <a:sx n="62" d="100"/>
          <a:sy n="62" d="100"/>
        </p:scale>
        <p:origin x="978" y="66"/>
      </p:cViewPr>
      <p:guideLst/>
    </p:cSldViewPr>
  </p:slideViewPr>
  <p:outlineViewPr>
    <p:cViewPr>
      <p:scale>
        <a:sx n="33" d="100"/>
        <a:sy n="33" d="100"/>
      </p:scale>
      <p:origin x="0" y="-410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DB25-9E96-4CC1-9F8D-8A6AD2D7927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73FDC-0BE3-4045-A18D-ED2B343B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Identify ATOMIC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5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such a formulation, the matrix is viewed as composed of blocks or sub-matrices and the scalar arithmetic operations on its elements are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replaced by the equivalent matrix operations on the blocks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4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(b) shows how the computation of frequencies of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 decomposed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two tasks by partitioning the output into two parts and having each task compute its half of the frequencies. Note that, in the process,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 has also been partitioned, but the primary motivation for the decomposition of Figure 3.12(b) is to have each task independently compute the subset of frequencies assigned to it.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which successive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an instance are considered, with the intention of finding 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 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a desired property.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0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15-puzzle is typically solved using tree-search techniques. Starting from the initial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configuration, all possible successor configurations are generated. A configuration may have 2, 3, or 4 possible successor configurations, each corresponding to the occupation of the empty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slot by one of its neighbors.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5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soon as one of the concurrent tasks finds a solution it can inform the others to terminate their searches.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71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48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query is processed by creating a number of intermediate tables.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possible way is to first create the following four tables: a table containing all Civics, a table containing all 2001-model cars, a table containing all green-colored cars, and a table containing all white-colored cars. Next, the computation proceeds by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combining these tables by computing their pairwise intersections or unions.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4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Mapping</a:t>
            </a:r>
            <a:r>
              <a:rPr lang="en-US" dirty="0" smtClean="0"/>
              <a:t>: The mechanism by which tasks are assigned to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92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Atomic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30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matrix is considered sparse when a significant number of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entries in it are zero and the locations of the non-zero entries do not conform to a predefined structure or pattern. Arithmetic operations involving sparse matrices can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 be optimized significantly by avoiding computations involving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98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OWNER COMPUTE rule in Sparse Matrix Multiplication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00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Task: identify a problem</a:t>
            </a:r>
            <a:r>
              <a:rPr lang="en-US" baseline="0" dirty="0" smtClean="0"/>
              <a:t> which can be solved by recursive decomposition.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96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Q: How does</a:t>
            </a:r>
            <a:r>
              <a:rPr lang="en-US" baseline="0" dirty="0" smtClean="0"/>
              <a:t> it support parallel execution?</a:t>
            </a:r>
          </a:p>
          <a:p>
            <a:r>
              <a:rPr lang="en-US" baseline="0" dirty="0" smtClean="0"/>
              <a:t>Q: Does the diagram show task graph?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-concurrency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continues to increase as we move down the tree.</a:t>
            </a:r>
            <a:r>
              <a:rPr lang="en-US" dirty="0" smtClean="0"/>
              <a:t> </a:t>
            </a:r>
          </a:p>
          <a:p>
            <a:r>
              <a:rPr lang="en-US" dirty="0" smtClean="0"/>
              <a:t>-Given a scenario, ask for recursive decomposition of the task.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7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47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2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4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33" y="76200"/>
            <a:ext cx="10363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524000"/>
            <a:ext cx="10363200" cy="4419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8855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Ø"/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1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49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3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0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2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8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0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CS326 Parallel and Distributed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Fall 2021</a:t>
            </a:r>
          </a:p>
          <a:p>
            <a:r>
              <a:rPr lang="en-US" dirty="0" smtClean="0"/>
              <a:t>National University of Computer and Emerging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 smtClean="0"/>
              <a:t>Often </a:t>
            </a:r>
            <a:r>
              <a:rPr lang="en-US" dirty="0"/>
              <a:t>there are multiple ways of expressing certain computations, especially </a:t>
            </a:r>
            <a:r>
              <a:rPr lang="en-US" dirty="0" smtClean="0"/>
              <a:t>those involving </a:t>
            </a:r>
            <a:r>
              <a:rPr lang="en-US" dirty="0"/>
              <a:t>associative operators such as addition, multiplication, and logical AND or </a:t>
            </a:r>
            <a:r>
              <a:rPr lang="en-US" dirty="0" err="1"/>
              <a:t>OR</a:t>
            </a:r>
            <a:r>
              <a:rPr lang="en-US"/>
              <a:t>. </a:t>
            </a:r>
            <a:endParaRPr lang="en-US" smtClean="0"/>
          </a:p>
          <a:p>
            <a:pPr lvl="1" algn="just"/>
            <a:endParaRPr lang="en-US" dirty="0"/>
          </a:p>
          <a:p>
            <a:pPr lvl="1" algn="just"/>
            <a:r>
              <a:rPr lang="en-US" dirty="0" smtClean="0"/>
              <a:t>Different ways </a:t>
            </a:r>
            <a:r>
              <a:rPr lang="en-US" dirty="0"/>
              <a:t>of arranging computations can lead to different task-dependency graphs with </a:t>
            </a:r>
            <a:r>
              <a:rPr lang="en-US" dirty="0" smtClean="0"/>
              <a:t>different characteristics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05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494" y="95035"/>
            <a:ext cx="7803715" cy="6116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27519" y="5436295"/>
            <a:ext cx="4459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An alternate </a:t>
            </a:r>
            <a:r>
              <a:rPr lang="en-US" sz="2000" b="1" dirty="0" smtClean="0">
                <a:solidFill>
                  <a:srgbClr val="FF0000"/>
                </a:solidFill>
              </a:rPr>
              <a:t>Data-Dependency Graph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9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Agglomeration</a:t>
            </a:r>
            <a:r>
              <a:rPr lang="en-US" dirty="0"/>
              <a:t>. The task </a:t>
            </a:r>
            <a:r>
              <a:rPr lang="en-US" dirty="0" smtClean="0"/>
              <a:t>and communication </a:t>
            </a:r>
            <a:r>
              <a:rPr lang="en-US" dirty="0"/>
              <a:t>structures defined in </a:t>
            </a:r>
            <a:r>
              <a:rPr lang="en-US" dirty="0" smtClean="0"/>
              <a:t>the first </a:t>
            </a:r>
            <a:r>
              <a:rPr lang="en-US" dirty="0"/>
              <a:t>two stages of a design </a:t>
            </a:r>
            <a:r>
              <a:rPr lang="en-US" dirty="0" smtClean="0"/>
              <a:t>are evaluated </a:t>
            </a:r>
            <a:r>
              <a:rPr lang="en-US" dirty="0"/>
              <a:t>with respect </a:t>
            </a:r>
            <a:r>
              <a:rPr lang="en-US" dirty="0" smtClean="0"/>
              <a:t>to performance requirements </a:t>
            </a:r>
            <a:r>
              <a:rPr lang="en-US" dirty="0"/>
              <a:t>and implementation </a:t>
            </a:r>
            <a:r>
              <a:rPr lang="en-US" dirty="0" smtClean="0"/>
              <a:t>costs. If </a:t>
            </a:r>
            <a:r>
              <a:rPr lang="en-US" dirty="0"/>
              <a:t>necessary, </a:t>
            </a:r>
            <a:r>
              <a:rPr lang="en-US" b="1" dirty="0"/>
              <a:t>tasks are combined</a:t>
            </a:r>
            <a:r>
              <a:rPr lang="en-US" dirty="0"/>
              <a:t> </a:t>
            </a:r>
            <a:r>
              <a:rPr lang="en-US" dirty="0" smtClean="0"/>
              <a:t>into larger </a:t>
            </a:r>
            <a:r>
              <a:rPr lang="en-US" dirty="0"/>
              <a:t>tasks to improve performance </a:t>
            </a:r>
            <a:r>
              <a:rPr lang="en-US" dirty="0" smtClean="0"/>
              <a:t>or to </a:t>
            </a:r>
            <a:r>
              <a:rPr lang="en-US" dirty="0"/>
              <a:t>reduce development costs.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Agglomeration is almost always beneficial if analysis </a:t>
            </a:r>
            <a:r>
              <a:rPr lang="en-US" dirty="0" smtClean="0"/>
              <a:t>of communication requirements </a:t>
            </a:r>
            <a:r>
              <a:rPr lang="en-US" dirty="0"/>
              <a:t>reveals that a set of tasks cannot execute concurrently. </a:t>
            </a:r>
          </a:p>
        </p:txBody>
      </p:sp>
    </p:spTree>
    <p:extLst>
      <p:ext uri="{BB962C8B-B14F-4D97-AF65-F5344CB8AC3E}">
        <p14:creationId xmlns:p14="http://schemas.microsoft.com/office/powerpoint/2010/main" val="394320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337" y="61912"/>
            <a:ext cx="52673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Granularity, Concurrency, and Task-Interaction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number and size of tasks into which a problem is decomposed determines the </a:t>
            </a:r>
            <a:r>
              <a:rPr lang="en-US" b="1" i="1" dirty="0" smtClean="0"/>
              <a:t>granularity </a:t>
            </a:r>
            <a:r>
              <a:rPr lang="en-US" dirty="0" smtClean="0"/>
              <a:t>of </a:t>
            </a:r>
            <a:r>
              <a:rPr lang="en-US" dirty="0"/>
              <a:t>the decomposition. </a:t>
            </a:r>
            <a:endParaRPr lang="en-US" dirty="0" smtClean="0"/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decomposition into a large number of small tasks is called </a:t>
            </a:r>
            <a:r>
              <a:rPr lang="en-US" b="1" i="1" dirty="0"/>
              <a:t>fine-grained</a:t>
            </a:r>
            <a:br>
              <a:rPr lang="en-US" b="1" i="1" dirty="0"/>
            </a:br>
            <a:r>
              <a:rPr lang="en-US" dirty="0"/>
              <a:t>and a decomposition into a small number of large tasks is called </a:t>
            </a:r>
            <a:r>
              <a:rPr lang="en-US" b="1" i="1" dirty="0"/>
              <a:t>coarse-grained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Matrix-vector multiplication example </a:t>
            </a:r>
            <a:r>
              <a:rPr lang="en-US" dirty="0" smtClean="0"/>
              <a:t>– </a:t>
            </a:r>
          </a:p>
          <a:p>
            <a:pPr lvl="1"/>
            <a:r>
              <a:rPr lang="en-US" b="1" dirty="0" smtClean="0"/>
              <a:t>coarse-grain</a:t>
            </a:r>
            <a:r>
              <a:rPr lang="en-US" dirty="0"/>
              <a:t>: each task computes 3 elements of y[]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391" y="2774840"/>
            <a:ext cx="5398717" cy="35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5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Degree of Concurrency</a:t>
            </a:r>
            <a:r>
              <a:rPr lang="en-US" dirty="0"/>
              <a:t>: # of tasks that can execute in </a:t>
            </a:r>
            <a:r>
              <a:rPr lang="en-US" dirty="0" smtClean="0"/>
              <a:t>parallel</a:t>
            </a:r>
          </a:p>
          <a:p>
            <a:pPr lvl="1"/>
            <a:r>
              <a:rPr lang="en-US" b="1" dirty="0" smtClean="0"/>
              <a:t>maximum </a:t>
            </a:r>
            <a:r>
              <a:rPr lang="en-US" b="1" dirty="0"/>
              <a:t>degree of concurrency</a:t>
            </a:r>
            <a:r>
              <a:rPr lang="en-US" dirty="0"/>
              <a:t>: largest # of concurrent tasks at any point of the </a:t>
            </a:r>
            <a:r>
              <a:rPr lang="en-US" dirty="0" smtClean="0"/>
              <a:t>execution</a:t>
            </a:r>
          </a:p>
          <a:p>
            <a:pPr lvl="1"/>
            <a:r>
              <a:rPr lang="en-US" b="1" dirty="0" smtClean="0"/>
              <a:t>average </a:t>
            </a:r>
            <a:r>
              <a:rPr lang="en-US" b="1" dirty="0"/>
              <a:t>degree of concurrency</a:t>
            </a:r>
            <a:r>
              <a:rPr lang="en-US" dirty="0"/>
              <a:t>: average # of tasks that can be executed </a:t>
            </a:r>
            <a:r>
              <a:rPr lang="en-US" dirty="0" smtClean="0"/>
              <a:t>concurrently</a:t>
            </a:r>
          </a:p>
          <a:p>
            <a:pPr lvl="1"/>
            <a:endParaRPr lang="en-US" dirty="0"/>
          </a:p>
          <a:p>
            <a:r>
              <a:rPr lang="en-US" b="1" dirty="0" smtClean="0"/>
              <a:t>Degree </a:t>
            </a:r>
            <a:r>
              <a:rPr lang="en-US" b="1" dirty="0"/>
              <a:t>of Concurrency vs. Task Granularity</a:t>
            </a:r>
            <a:r>
              <a:rPr lang="en-US" dirty="0"/>
              <a:t> – Inverse relation </a:t>
            </a:r>
          </a:p>
        </p:txBody>
      </p:sp>
    </p:spTree>
    <p:extLst>
      <p:ext uri="{BB962C8B-B14F-4D97-AF65-F5344CB8AC3E}">
        <p14:creationId xmlns:p14="http://schemas.microsoft.com/office/powerpoint/2010/main" val="73601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Granularity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large number of fine-grained tasks does not necessarily produce </a:t>
            </a:r>
            <a:r>
              <a:rPr lang="en-US" dirty="0" smtClean="0"/>
              <a:t>an efficient </a:t>
            </a:r>
            <a:r>
              <a:rPr lang="en-US" dirty="0"/>
              <a:t>parallel </a:t>
            </a:r>
            <a:r>
              <a:rPr lang="en-US" dirty="0" smtClean="0"/>
              <a:t>algorithm.</a:t>
            </a:r>
          </a:p>
          <a:p>
            <a:pPr algn="just"/>
            <a:r>
              <a:rPr lang="en-US" i="1" dirty="0" smtClean="0"/>
              <a:t>Communication </a:t>
            </a:r>
            <a:r>
              <a:rPr lang="en-US" i="1" dirty="0"/>
              <a:t>costs</a:t>
            </a:r>
            <a:r>
              <a:rPr lang="en-US" dirty="0"/>
              <a:t> and </a:t>
            </a:r>
            <a:r>
              <a:rPr lang="en-US" i="1" dirty="0"/>
              <a:t>task creation</a:t>
            </a:r>
            <a:r>
              <a:rPr lang="en-US" dirty="0"/>
              <a:t> costs are overhead that can</a:t>
            </a:r>
            <a:br>
              <a:rPr lang="en-US" dirty="0"/>
            </a:br>
            <a:r>
              <a:rPr lang="en-US" dirty="0"/>
              <a:t>be reduced by increasing </a:t>
            </a:r>
            <a:r>
              <a:rPr lang="en-US" dirty="0" smtClean="0"/>
              <a:t>granularity.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0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Critical path</a:t>
            </a:r>
            <a:r>
              <a:rPr lang="en-US" dirty="0"/>
              <a:t>: The longest directed path between any pair of start node (node with no incoming edge) and finish node (node </a:t>
            </a:r>
            <a:r>
              <a:rPr lang="en-US"/>
              <a:t>with </a:t>
            </a:r>
            <a:r>
              <a:rPr lang="en-US" smtClean="0"/>
              <a:t>no </a:t>
            </a:r>
            <a:r>
              <a:rPr lang="en-US" dirty="0"/>
              <a:t>outgoing edges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Critical </a:t>
            </a:r>
            <a:r>
              <a:rPr lang="en-US" b="1" dirty="0"/>
              <a:t>path length</a:t>
            </a:r>
            <a:r>
              <a:rPr lang="en-US" dirty="0"/>
              <a:t>: The sum of weights of nodes along critical path. – The weights of a node is the size or the amount of work associated with the corresponding task </a:t>
            </a:r>
            <a:endParaRPr lang="en-US" dirty="0" smtClean="0"/>
          </a:p>
          <a:p>
            <a:r>
              <a:rPr lang="en-US" b="1" dirty="0" smtClean="0"/>
              <a:t>Average </a:t>
            </a:r>
            <a:r>
              <a:rPr lang="en-US" b="1" dirty="0"/>
              <a:t>degree of concurrency</a:t>
            </a:r>
            <a:r>
              <a:rPr lang="en-US" dirty="0"/>
              <a:t> = total amount of work / critical path length</a:t>
            </a:r>
          </a:p>
        </p:txBody>
      </p:sp>
    </p:spTree>
    <p:extLst>
      <p:ext uri="{BB962C8B-B14F-4D97-AF65-F5344CB8AC3E}">
        <p14:creationId xmlns:p14="http://schemas.microsoft.com/office/powerpoint/2010/main" val="17907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112020"/>
            <a:ext cx="10496550" cy="307657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3188594"/>
            <a:ext cx="10058400" cy="2680499"/>
          </a:xfrm>
        </p:spPr>
        <p:txBody>
          <a:bodyPr>
            <a:normAutofit/>
          </a:bodyPr>
          <a:lstStyle/>
          <a:p>
            <a:r>
              <a:rPr lang="en-US" b="1" dirty="0"/>
              <a:t>Left graph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Critical </a:t>
            </a:r>
            <a:r>
              <a:rPr lang="en-US" dirty="0"/>
              <a:t>path length = 27 </a:t>
            </a:r>
            <a:endParaRPr lang="en-US" dirty="0" smtClean="0"/>
          </a:p>
          <a:p>
            <a:pPr lvl="1"/>
            <a:r>
              <a:rPr lang="en-US" dirty="0" smtClean="0"/>
              <a:t>Average </a:t>
            </a:r>
            <a:r>
              <a:rPr lang="en-US" dirty="0"/>
              <a:t>degree of concurrency = 63/27 = 2.33 </a:t>
            </a:r>
            <a:endParaRPr lang="en-US" dirty="0" smtClean="0"/>
          </a:p>
          <a:p>
            <a:r>
              <a:rPr lang="en-US" b="1" dirty="0" smtClean="0"/>
              <a:t>Right </a:t>
            </a:r>
            <a:r>
              <a:rPr lang="en-US" b="1" dirty="0"/>
              <a:t>graph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Critical </a:t>
            </a:r>
            <a:r>
              <a:rPr lang="en-US" dirty="0"/>
              <a:t>path length = 34 </a:t>
            </a:r>
            <a:endParaRPr lang="en-US" dirty="0" smtClean="0"/>
          </a:p>
          <a:p>
            <a:pPr lvl="1"/>
            <a:r>
              <a:rPr lang="en-US" dirty="0" smtClean="0"/>
              <a:t>Average </a:t>
            </a:r>
            <a:r>
              <a:rPr lang="en-US" dirty="0"/>
              <a:t>degree of concurrency = 64/34 = 1.88 </a:t>
            </a:r>
          </a:p>
        </p:txBody>
      </p:sp>
    </p:spTree>
    <p:extLst>
      <p:ext uri="{BB962C8B-B14F-4D97-AF65-F5344CB8AC3E}">
        <p14:creationId xmlns:p14="http://schemas.microsoft.com/office/powerpoint/2010/main" val="10197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58" y="2566340"/>
            <a:ext cx="10058400" cy="1450757"/>
          </a:xfrm>
        </p:spPr>
        <p:txBody>
          <a:bodyPr>
            <a:normAutofit/>
          </a:bodyPr>
          <a:lstStyle/>
          <a:p>
            <a:pPr algn="just"/>
            <a:r>
              <a:rPr lang="en-US" sz="4000" dirty="0"/>
              <a:t>Chapter 3. Principles of </a:t>
            </a:r>
            <a:r>
              <a:rPr lang="en-US" sz="4000" dirty="0" smtClean="0"/>
              <a:t>Parallel Algorithm Design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4305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Interaction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Tasks </a:t>
            </a:r>
            <a:r>
              <a:rPr lang="en-US" dirty="0"/>
              <a:t>often </a:t>
            </a:r>
            <a:r>
              <a:rPr lang="en-US" b="1" dirty="0"/>
              <a:t>share</a:t>
            </a:r>
            <a:r>
              <a:rPr lang="en-US" dirty="0"/>
              <a:t> input, output, or intermediate data, which may lead to interactions not shown in task-dependency graph. </a:t>
            </a:r>
            <a:endParaRPr lang="en-US" dirty="0" smtClean="0"/>
          </a:p>
          <a:p>
            <a:pPr lvl="1" algn="just"/>
            <a:r>
              <a:rPr lang="en-US" dirty="0"/>
              <a:t>there may be interactions among tasks that appear to be independent in a </a:t>
            </a:r>
            <a:r>
              <a:rPr lang="en-US" dirty="0" smtClean="0"/>
              <a:t>task dependency </a:t>
            </a:r>
            <a:r>
              <a:rPr lang="en-US" dirty="0"/>
              <a:t>graph </a:t>
            </a:r>
          </a:p>
          <a:p>
            <a:pPr lvl="1" algn="just"/>
            <a:r>
              <a:rPr lang="en-US" dirty="0" smtClean="0"/>
              <a:t>E.g. </a:t>
            </a:r>
            <a:r>
              <a:rPr lang="en-US" dirty="0"/>
              <a:t>For the matrix-vector multiplication problem, all tasks are independent, and all need access to the entire input vector b.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pattern of interaction among tasks is captured by what is known as a </a:t>
            </a:r>
            <a:r>
              <a:rPr lang="en-US" b="1" i="1" dirty="0" smtClean="0"/>
              <a:t>task-interaction graph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The edges in a </a:t>
            </a:r>
            <a:r>
              <a:rPr lang="en-US" dirty="0" smtClean="0"/>
              <a:t>task interaction </a:t>
            </a:r>
            <a:r>
              <a:rPr lang="en-US" dirty="0"/>
              <a:t>graph are usually undirected, but directed edges can be used to indicate </a:t>
            </a:r>
            <a:r>
              <a:rPr lang="en-US" dirty="0" smtClean="0"/>
              <a:t>the direction </a:t>
            </a:r>
            <a:r>
              <a:rPr lang="en-US" dirty="0"/>
              <a:t>of flow of data, if it is unidirectional 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3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4000" dirty="0" err="1"/>
              <a:t>Example</a:t>
            </a:r>
            <a:r>
              <a:rPr lang="fr-FR" sz="4000" dirty="0"/>
              <a:t> 3.3 </a:t>
            </a:r>
            <a:r>
              <a:rPr lang="fr-FR" sz="4000" dirty="0" err="1"/>
              <a:t>Sparse</a:t>
            </a:r>
            <a:r>
              <a:rPr lang="fr-FR" sz="4000" dirty="0"/>
              <a:t> matrix-</a:t>
            </a:r>
            <a:r>
              <a:rPr lang="fr-FR" sz="4000" dirty="0" err="1"/>
              <a:t>vector</a:t>
            </a:r>
            <a:r>
              <a:rPr lang="fr-FR" sz="4000" dirty="0"/>
              <a:t> multiplication 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Consider the problem of computing the product </a:t>
                </a:r>
                <a:r>
                  <a:rPr lang="en-US" b="1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lang="en-US" b="1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Ab</a:t>
                </a:r>
                <a:r>
                  <a:rPr lang="en-US" i="1" dirty="0"/>
                  <a:t> </a:t>
                </a:r>
                <a:r>
                  <a:rPr lang="en-US" dirty="0"/>
                  <a:t>of a sparse </a:t>
                </a:r>
                <a:r>
                  <a:rPr lang="en-US" b="1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 x n</a:t>
                </a:r>
                <a:r>
                  <a:rPr lang="en-US" i="1" dirty="0"/>
                  <a:t> </a:t>
                </a:r>
                <a:r>
                  <a:rPr lang="en-US" dirty="0"/>
                  <a:t>matrix </a:t>
                </a:r>
                <a:r>
                  <a:rPr lang="en-US" b="1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i="1" dirty="0"/>
                  <a:t> </a:t>
                </a:r>
                <a:r>
                  <a:rPr lang="en-US" dirty="0" smtClean="0"/>
                  <a:t>with a </a:t>
                </a:r>
                <a:r>
                  <a:rPr lang="en-US" dirty="0"/>
                  <a:t>dense </a:t>
                </a:r>
                <a:r>
                  <a:rPr lang="en-US" b="1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 x 1</a:t>
                </a:r>
                <a:r>
                  <a:rPr lang="en-US" dirty="0"/>
                  <a:t> vector </a:t>
                </a:r>
                <a:r>
                  <a:rPr lang="en-US" b="1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We </a:t>
                </a:r>
                <a:r>
                  <a:rPr lang="en-US" dirty="0"/>
                  <a:t>need to compute the products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×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only those values of </a:t>
                </a:r>
                <a:r>
                  <a:rPr lang="en-US" sz="3300" b="1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</a:t>
                </a:r>
                <a:r>
                  <a:rPr lang="en-US" i="1" dirty="0"/>
                  <a:t> </a:t>
                </a:r>
                <a:r>
                  <a:rPr lang="en-US" dirty="0"/>
                  <a:t>for</a:t>
                </a:r>
                <a:br>
                  <a:rPr lang="en-US" dirty="0"/>
                </a:br>
                <a:r>
                  <a:rPr lang="en-US" dirty="0"/>
                  <a:t>which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≠0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example,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0, 0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0, 4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0, 8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lvl="1"/>
                <a:r>
                  <a:rPr lang="en-US" dirty="0"/>
                  <a:t>One possible way of decomposing this computation is to partition the output vector </a:t>
                </a:r>
                <a:r>
                  <a:rPr lang="en-US" i="1" dirty="0"/>
                  <a:t>y</a:t>
                </a:r>
                <a:br>
                  <a:rPr lang="en-US" i="1" dirty="0"/>
                </a:br>
                <a:r>
                  <a:rPr lang="en-US" dirty="0"/>
                  <a:t>and have each task compute an entry in it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97" t="-2879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173" y="2897812"/>
            <a:ext cx="3131050" cy="37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/>
              <a:t>Task </a:t>
            </a:r>
            <a:r>
              <a:rPr lang="en-US" b="1" dirty="0" err="1" smtClean="0"/>
              <a:t>i</a:t>
            </a:r>
            <a:r>
              <a:rPr lang="en-US" dirty="0" smtClean="0"/>
              <a:t>, computes the </a:t>
            </a:r>
            <a:r>
              <a:rPr lang="en-US" dirty="0"/>
              <a:t>element </a:t>
            </a:r>
            <a:r>
              <a:rPr lang="en-US" i="1" dirty="0"/>
              <a:t>y</a:t>
            </a:r>
            <a:r>
              <a:rPr lang="en-US" dirty="0"/>
              <a:t>[</a:t>
            </a:r>
            <a:r>
              <a:rPr lang="en-US" i="1" dirty="0" err="1"/>
              <a:t>i</a:t>
            </a:r>
            <a:r>
              <a:rPr lang="en-US" dirty="0" smtClean="0"/>
              <a:t>] and also 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/>
              <a:t>make it the "owner" of row </a:t>
            </a:r>
            <a:r>
              <a:rPr lang="en-US" b="1" i="1" dirty="0"/>
              <a:t>A</a:t>
            </a:r>
            <a:r>
              <a:rPr lang="en-US" b="1" dirty="0"/>
              <a:t>[</a:t>
            </a:r>
            <a:r>
              <a:rPr lang="en-US" b="1" i="1" dirty="0" err="1"/>
              <a:t>i</a:t>
            </a:r>
            <a:r>
              <a:rPr lang="en-US" b="1" dirty="0"/>
              <a:t>, *]</a:t>
            </a:r>
            <a:r>
              <a:rPr lang="en-US" dirty="0"/>
              <a:t> of the matrix </a:t>
            </a:r>
            <a:r>
              <a:rPr lang="en-US" dirty="0" smtClean="0"/>
              <a:t>and the </a:t>
            </a:r>
            <a:r>
              <a:rPr lang="en-US" dirty="0"/>
              <a:t>element </a:t>
            </a:r>
            <a:r>
              <a:rPr lang="en-US" b="1" i="1" dirty="0"/>
              <a:t>b</a:t>
            </a:r>
            <a:r>
              <a:rPr lang="en-US" b="1" dirty="0"/>
              <a:t>[</a:t>
            </a:r>
            <a:r>
              <a:rPr lang="en-US" b="1" i="1" dirty="0" err="1"/>
              <a:t>i</a:t>
            </a:r>
            <a:r>
              <a:rPr lang="en-US" b="1" dirty="0"/>
              <a:t>]</a:t>
            </a:r>
            <a:r>
              <a:rPr lang="en-US" dirty="0"/>
              <a:t> of the input </a:t>
            </a:r>
            <a:r>
              <a:rPr lang="en-US" dirty="0" smtClean="0"/>
              <a:t>vector.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Note that the computation of </a:t>
            </a:r>
            <a:r>
              <a:rPr lang="en-US" b="1" i="1" dirty="0"/>
              <a:t>y</a:t>
            </a:r>
            <a:r>
              <a:rPr lang="en-US" b="1" dirty="0"/>
              <a:t>[</a:t>
            </a:r>
            <a:r>
              <a:rPr lang="en-US" b="1" i="1" dirty="0" err="1"/>
              <a:t>i</a:t>
            </a:r>
            <a:r>
              <a:rPr lang="en-US" b="1" dirty="0"/>
              <a:t>]</a:t>
            </a:r>
            <a:r>
              <a:rPr lang="en-US" dirty="0"/>
              <a:t> requires </a:t>
            </a:r>
            <a:r>
              <a:rPr lang="en-US" dirty="0" smtClean="0"/>
              <a:t>access to </a:t>
            </a:r>
            <a:r>
              <a:rPr lang="en-US" dirty="0"/>
              <a:t>many elements of </a:t>
            </a:r>
            <a:r>
              <a:rPr lang="en-US" b="1" i="1" dirty="0"/>
              <a:t>b</a:t>
            </a:r>
            <a:r>
              <a:rPr lang="en-US" i="1" dirty="0"/>
              <a:t> </a:t>
            </a:r>
            <a:r>
              <a:rPr lang="en-US" dirty="0"/>
              <a:t>that are owned by other tasks. So </a:t>
            </a:r>
            <a:r>
              <a:rPr lang="en-US" b="1" dirty="0"/>
              <a:t>Task </a:t>
            </a:r>
            <a:r>
              <a:rPr lang="en-US" b="1" i="1" dirty="0" err="1"/>
              <a:t>i</a:t>
            </a:r>
            <a:r>
              <a:rPr lang="en-US" i="1" dirty="0"/>
              <a:t> </a:t>
            </a:r>
            <a:r>
              <a:rPr lang="en-US" dirty="0"/>
              <a:t>must get </a:t>
            </a:r>
            <a:r>
              <a:rPr lang="en-US" dirty="0" smtClean="0"/>
              <a:t>these elements </a:t>
            </a:r>
            <a:r>
              <a:rPr lang="en-US" dirty="0"/>
              <a:t>from the appropriate locations.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In the message-passing paradigm, with </a:t>
            </a:r>
            <a:r>
              <a:rPr lang="en-US" dirty="0" smtClean="0"/>
              <a:t>the ownership </a:t>
            </a:r>
            <a:r>
              <a:rPr lang="en-US" dirty="0"/>
              <a:t>of </a:t>
            </a:r>
            <a:r>
              <a:rPr lang="en-US" b="1" i="1" dirty="0"/>
              <a:t>b</a:t>
            </a:r>
            <a:r>
              <a:rPr lang="en-US" b="1" dirty="0"/>
              <a:t>[</a:t>
            </a:r>
            <a:r>
              <a:rPr lang="en-US" b="1" i="1" dirty="0" err="1"/>
              <a:t>i</a:t>
            </a:r>
            <a:r>
              <a:rPr lang="en-US" b="1" dirty="0" smtClean="0"/>
              <a:t>]</a:t>
            </a:r>
            <a:r>
              <a:rPr lang="en-US" dirty="0" smtClean="0"/>
              <a:t>, </a:t>
            </a:r>
            <a:r>
              <a:rPr lang="en-US" b="1" dirty="0" smtClean="0"/>
              <a:t>Task </a:t>
            </a:r>
            <a:r>
              <a:rPr lang="en-US" b="1" i="1" dirty="0" err="1"/>
              <a:t>i</a:t>
            </a:r>
            <a:r>
              <a:rPr lang="en-US" b="1" i="1" dirty="0"/>
              <a:t> </a:t>
            </a:r>
            <a:r>
              <a:rPr lang="en-US" dirty="0"/>
              <a:t>also inherits the responsibility of sending </a:t>
            </a:r>
            <a:r>
              <a:rPr lang="en-US" b="1" i="1" dirty="0"/>
              <a:t>b</a:t>
            </a:r>
            <a:r>
              <a:rPr lang="en-US" b="1" dirty="0"/>
              <a:t>[</a:t>
            </a:r>
            <a:r>
              <a:rPr lang="en-US" b="1" i="1" dirty="0" err="1"/>
              <a:t>i</a:t>
            </a:r>
            <a:r>
              <a:rPr lang="en-US" b="1" dirty="0"/>
              <a:t>]</a:t>
            </a:r>
            <a:r>
              <a:rPr lang="en-US" dirty="0"/>
              <a:t> to all the other</a:t>
            </a:r>
            <a:br>
              <a:rPr lang="en-US" dirty="0"/>
            </a:br>
            <a:r>
              <a:rPr lang="en-US" dirty="0"/>
              <a:t>tasks that need it for their computation. </a:t>
            </a:r>
            <a:endParaRPr lang="en-US" dirty="0" smtClean="0"/>
          </a:p>
          <a:p>
            <a:pPr lvl="1" algn="just"/>
            <a:r>
              <a:rPr lang="en-US" dirty="0" smtClean="0"/>
              <a:t>For </a:t>
            </a:r>
            <a:r>
              <a:rPr lang="en-US" dirty="0"/>
              <a:t>example, Task 4 must send </a:t>
            </a:r>
            <a:r>
              <a:rPr lang="en-US" i="1" dirty="0"/>
              <a:t>b</a:t>
            </a:r>
            <a:r>
              <a:rPr lang="en-US" dirty="0"/>
              <a:t>[4] to </a:t>
            </a:r>
            <a:r>
              <a:rPr lang="en-US" dirty="0" smtClean="0"/>
              <a:t>Tasks 0</a:t>
            </a:r>
            <a:r>
              <a:rPr lang="en-US" dirty="0"/>
              <a:t>, 5, 8, and 9 and must get </a:t>
            </a:r>
            <a:r>
              <a:rPr lang="en-US" i="1" dirty="0"/>
              <a:t>b</a:t>
            </a:r>
            <a:r>
              <a:rPr lang="en-US" dirty="0"/>
              <a:t>[0], </a:t>
            </a:r>
            <a:r>
              <a:rPr lang="en-US" i="1" dirty="0"/>
              <a:t>b</a:t>
            </a:r>
            <a:r>
              <a:rPr lang="en-US" dirty="0"/>
              <a:t>[5], </a:t>
            </a:r>
            <a:r>
              <a:rPr lang="en-US" i="1" dirty="0"/>
              <a:t>b</a:t>
            </a:r>
            <a:r>
              <a:rPr lang="en-US" dirty="0"/>
              <a:t>[8], and </a:t>
            </a:r>
            <a:r>
              <a:rPr lang="en-US" i="1" dirty="0"/>
              <a:t>b</a:t>
            </a:r>
            <a:r>
              <a:rPr lang="en-US" dirty="0"/>
              <a:t>[9] to perform its </a:t>
            </a:r>
            <a:r>
              <a:rPr lang="en-US" dirty="0" smtClean="0"/>
              <a:t>own computation 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7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691" y="1841718"/>
            <a:ext cx="7866108" cy="2955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269" y="5450649"/>
            <a:ext cx="2547821" cy="28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Process: </a:t>
            </a:r>
            <a:r>
              <a:rPr lang="en-US" dirty="0"/>
              <a:t>is a program, its local memory, and its communication </a:t>
            </a:r>
            <a:r>
              <a:rPr lang="en-US" i="1" dirty="0" err="1" smtClean="0"/>
              <a:t>inports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err="1"/>
              <a:t>outports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Mapping</a:t>
            </a:r>
            <a:r>
              <a:rPr lang="en-US" dirty="0"/>
              <a:t>. Each task is assigned to </a:t>
            </a:r>
            <a:r>
              <a:rPr lang="en-US" dirty="0" smtClean="0"/>
              <a:t>a processor </a:t>
            </a:r>
            <a:r>
              <a:rPr lang="en-US" dirty="0"/>
              <a:t>in a manner that attempts </a:t>
            </a:r>
            <a:r>
              <a:rPr lang="en-US" dirty="0" smtClean="0"/>
              <a:t>to satisfy </a:t>
            </a:r>
            <a:r>
              <a:rPr lang="en-US" dirty="0"/>
              <a:t>the competing goals </a:t>
            </a:r>
            <a:r>
              <a:rPr lang="en-US" dirty="0" smtClean="0"/>
              <a:t>of maximizing </a:t>
            </a:r>
            <a:r>
              <a:rPr lang="en-US" dirty="0"/>
              <a:t>processor utilization </a:t>
            </a:r>
            <a:r>
              <a:rPr lang="en-US" dirty="0" smtClean="0"/>
              <a:t>and minimizing </a:t>
            </a:r>
            <a:r>
              <a:rPr lang="en-US" dirty="0"/>
              <a:t>communication </a:t>
            </a:r>
            <a:r>
              <a:rPr lang="en-US" dirty="0" smtClean="0"/>
              <a:t>costs.</a:t>
            </a:r>
          </a:p>
        </p:txBody>
      </p:sp>
    </p:spTree>
    <p:extLst>
      <p:ext uri="{BB962C8B-B14F-4D97-AF65-F5344CB8AC3E}">
        <p14:creationId xmlns:p14="http://schemas.microsoft.com/office/powerpoint/2010/main" val="393771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While there is no single recipe that works for all problems, we present a set of commonly used techniques that apply to broad classes of </a:t>
            </a:r>
            <a:r>
              <a:rPr lang="en-US" dirty="0" smtClean="0"/>
              <a:t>problems</a:t>
            </a:r>
          </a:p>
          <a:p>
            <a:endParaRPr lang="en-US" dirty="0"/>
          </a:p>
          <a:p>
            <a:r>
              <a:rPr lang="en-US" b="1" dirty="0" smtClean="0"/>
              <a:t>Recursive Decomposition</a:t>
            </a:r>
          </a:p>
          <a:p>
            <a:r>
              <a:rPr lang="en-US" b="1" dirty="0" smtClean="0"/>
              <a:t>Data Decomposition</a:t>
            </a:r>
          </a:p>
          <a:p>
            <a:r>
              <a:rPr lang="en-US" b="1" dirty="0" smtClean="0"/>
              <a:t>Exploratory Decomposition</a:t>
            </a:r>
          </a:p>
          <a:p>
            <a:r>
              <a:rPr lang="en-US" b="1" dirty="0" smtClean="0"/>
              <a:t>Speculative Decomposition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272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method for inducing concurrency in problems that can be </a:t>
            </a:r>
            <a:r>
              <a:rPr lang="en-US" dirty="0" smtClean="0"/>
              <a:t>solved using </a:t>
            </a:r>
            <a:r>
              <a:rPr lang="en-US" dirty="0"/>
              <a:t>the </a:t>
            </a:r>
            <a:r>
              <a:rPr lang="en-US" b="1" dirty="0"/>
              <a:t>divide-and-conquer</a:t>
            </a:r>
            <a:r>
              <a:rPr lang="en-US" dirty="0"/>
              <a:t> strategy.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problem is solved by first dividing </a:t>
            </a:r>
            <a:r>
              <a:rPr lang="en-US" dirty="0" smtClean="0"/>
              <a:t>it into </a:t>
            </a:r>
            <a:r>
              <a:rPr lang="en-US" dirty="0"/>
              <a:t>a set of </a:t>
            </a:r>
            <a:r>
              <a:rPr lang="en-US" dirty="0" smtClean="0"/>
              <a:t>independent sub-problems </a:t>
            </a:r>
          </a:p>
        </p:txBody>
      </p:sp>
    </p:spTree>
    <p:extLst>
      <p:ext uri="{BB962C8B-B14F-4D97-AF65-F5344CB8AC3E}">
        <p14:creationId xmlns:p14="http://schemas.microsoft.com/office/powerpoint/2010/main" val="119572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… 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159" y="2027389"/>
            <a:ext cx="7603299" cy="424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6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Sometimes, it is possible to restructure a computation to make it amenable </a:t>
            </a:r>
            <a:r>
              <a:rPr lang="en-US" dirty="0" smtClean="0"/>
              <a:t>to recursive decomposition </a:t>
            </a:r>
            <a:r>
              <a:rPr lang="en-US" dirty="0"/>
              <a:t>even if the commonly used algorithm for the problem is </a:t>
            </a:r>
            <a:r>
              <a:rPr lang="en-US" dirty="0" smtClean="0"/>
              <a:t>not based </a:t>
            </a:r>
            <a:r>
              <a:rPr lang="en-US" dirty="0"/>
              <a:t>on the </a:t>
            </a:r>
            <a:r>
              <a:rPr lang="en-US" dirty="0" smtClean="0"/>
              <a:t>divide-and-conquer </a:t>
            </a:r>
            <a:r>
              <a:rPr lang="en-US" dirty="0"/>
              <a:t>strategy. </a:t>
            </a:r>
            <a:r>
              <a:rPr lang="en-US" dirty="0" smtClean="0"/>
              <a:t>For example:</a:t>
            </a:r>
          </a:p>
          <a:p>
            <a:pPr algn="just"/>
            <a:endParaRPr lang="en-US" dirty="0"/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.procedure 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SERIAL_MIN (</a:t>
            </a:r>
            <a:r>
              <a:rPr lang="en-US" i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b="1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i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 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i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b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i="1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1 </a:t>
            </a:r>
            <a:r>
              <a:rPr lang="en-US" b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i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- 1 </a:t>
            </a:r>
            <a:r>
              <a:rPr lang="en-US" b="1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</a:t>
            </a:r>
            <a:r>
              <a:rPr lang="en-US" i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i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 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i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b="1" dirty="0" err="1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r>
              <a:rPr lang="en-US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b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i="1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b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SERIAL_MIN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001" y="3331923"/>
            <a:ext cx="5259248" cy="179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3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recursive program for finding the minimum in an </a:t>
            </a:r>
            <a:r>
              <a:rPr lang="en-US" sz="2400" dirty="0" smtClean="0"/>
              <a:t>array of </a:t>
            </a:r>
            <a:r>
              <a:rPr lang="en-US" sz="2400" dirty="0"/>
              <a:t>numbers </a:t>
            </a:r>
            <a:r>
              <a:rPr lang="en-US" sz="2400" i="1" dirty="0"/>
              <a:t>A </a:t>
            </a:r>
            <a:r>
              <a:rPr lang="en-US" sz="2400" dirty="0"/>
              <a:t>of length </a:t>
            </a:r>
            <a:r>
              <a:rPr lang="en-US" sz="2400" i="1" dirty="0"/>
              <a:t>n</a:t>
            </a:r>
            <a:r>
              <a:rPr lang="en-US" sz="2400" dirty="0"/>
              <a:t>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en-US" sz="2000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RECURSIVE_MIN (</a:t>
            </a:r>
            <a:r>
              <a:rPr lang="en-US" sz="2000" i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i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en-US" sz="2000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2000" b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en-US" sz="2000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1) </a:t>
            </a:r>
            <a:r>
              <a:rPr lang="en-US" sz="2000" b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lang="en-US" sz="2000" b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lang="en-US" sz="2000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 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000" i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  <a:b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lang="en-US" sz="2000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b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</a:t>
            </a:r>
            <a:r>
              <a:rPr lang="en-US" sz="2000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 err="1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lmin</a:t>
            </a:r>
            <a:r>
              <a:rPr lang="en-US" sz="2000" i="1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RECURSIVE_MIN (</a:t>
            </a:r>
            <a:r>
              <a:rPr lang="en-US" sz="2000" i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i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/2);</a:t>
            </a:r>
            <a:b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</a:t>
            </a:r>
            <a:r>
              <a:rPr lang="en-US" sz="2000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 err="1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rmin</a:t>
            </a:r>
            <a:r>
              <a:rPr lang="en-US" sz="2000" i="1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RECURSIVE_MIN (&amp;(</a:t>
            </a:r>
            <a:r>
              <a:rPr lang="en-US" sz="2000" i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i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/2]), </a:t>
            </a:r>
            <a:r>
              <a:rPr lang="en-US" sz="2000" i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000" i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/2);</a:t>
            </a:r>
            <a:b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 </a:t>
            </a:r>
            <a:r>
              <a:rPr lang="en-US" sz="2000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lmin</a:t>
            </a:r>
            <a:r>
              <a:rPr lang="en-US" sz="2000" i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000" i="1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rmin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lang="en-US" sz="2000" b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 </a:t>
            </a:r>
            <a:r>
              <a:rPr lang="en-US" sz="2000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i="1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 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000" i="1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lmin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 </a:t>
            </a:r>
            <a:r>
              <a:rPr lang="en-US" sz="2000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b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11. </a:t>
            </a:r>
            <a:r>
              <a:rPr lang="en-US" sz="2000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i="1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 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000" i="1" dirty="0" err="1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rmin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 </a:t>
            </a:r>
            <a:r>
              <a:rPr lang="en-US" sz="2000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endelse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13. </a:t>
            </a:r>
            <a:r>
              <a:rPr lang="en-US" sz="2000" dirty="0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endelse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14. </a:t>
            </a:r>
            <a:r>
              <a:rPr lang="en-US" sz="2000" b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i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15. </a:t>
            </a:r>
            <a:r>
              <a:rPr lang="en-US" sz="2000" b="1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2000" dirty="0">
                <a:solidFill>
                  <a:srgbClr val="790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RECURSIVE_MIN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312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Parallel </a:t>
            </a:r>
            <a:r>
              <a:rPr lang="en-US" dirty="0"/>
              <a:t>algorithm is a recipe that tells us how to solve a </a:t>
            </a:r>
            <a:r>
              <a:rPr lang="en-US" dirty="0" smtClean="0"/>
              <a:t>given problem </a:t>
            </a:r>
            <a:r>
              <a:rPr lang="en-US" dirty="0"/>
              <a:t>using multiple processors. </a:t>
            </a:r>
            <a:endParaRPr lang="en-US" dirty="0" smtClean="0"/>
          </a:p>
          <a:p>
            <a:pPr lvl="1" algn="just"/>
            <a:r>
              <a:rPr lang="en-US" dirty="0" smtClean="0"/>
              <a:t>At </a:t>
            </a:r>
            <a:r>
              <a:rPr lang="en-US" dirty="0"/>
              <a:t>the very least, </a:t>
            </a:r>
            <a:r>
              <a:rPr lang="en-US" b="1" dirty="0" smtClean="0"/>
              <a:t>concurrency</a:t>
            </a:r>
            <a:r>
              <a:rPr lang="en-US" dirty="0" smtClean="0"/>
              <a:t> should be there and </a:t>
            </a:r>
            <a:r>
              <a:rPr lang="en-US" dirty="0"/>
              <a:t>the algorithm designer must specify sets of steps that can </a:t>
            </a:r>
            <a:r>
              <a:rPr lang="en-US" dirty="0" smtClean="0"/>
              <a:t>be executed</a:t>
            </a:r>
            <a:r>
              <a:rPr lang="en-US" dirty="0"/>
              <a:t> </a:t>
            </a:r>
            <a:r>
              <a:rPr lang="en-US" b="1" dirty="0" smtClean="0"/>
              <a:t>simultaneously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14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Decomposition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</a:t>
            </a:r>
            <a:r>
              <a:rPr lang="en-US" dirty="0"/>
              <a:t>this method, the decomposition </a:t>
            </a:r>
            <a:r>
              <a:rPr lang="en-US" dirty="0" smtClean="0"/>
              <a:t>of computations </a:t>
            </a:r>
            <a:r>
              <a:rPr lang="en-US" dirty="0"/>
              <a:t>is done in two </a:t>
            </a:r>
            <a:r>
              <a:rPr lang="en-US" dirty="0" smtClean="0"/>
              <a:t>steps:</a:t>
            </a:r>
          </a:p>
          <a:p>
            <a:pPr lvl="1"/>
            <a:r>
              <a:rPr lang="en-US" b="1" dirty="0" smtClean="0"/>
              <a:t>Step I</a:t>
            </a:r>
            <a:r>
              <a:rPr lang="en-US" dirty="0" smtClean="0"/>
              <a:t>: The </a:t>
            </a:r>
            <a:r>
              <a:rPr lang="en-US" dirty="0"/>
              <a:t>data on which the computations </a:t>
            </a:r>
            <a:r>
              <a:rPr lang="en-US" dirty="0" smtClean="0"/>
              <a:t>are performed </a:t>
            </a:r>
            <a:r>
              <a:rPr lang="en-US" dirty="0"/>
              <a:t>is partitioned, </a:t>
            </a:r>
            <a:r>
              <a:rPr lang="en-US" dirty="0" smtClean="0"/>
              <a:t>and</a:t>
            </a:r>
          </a:p>
          <a:p>
            <a:pPr lvl="1"/>
            <a:r>
              <a:rPr lang="en-US" b="1" dirty="0" smtClean="0"/>
              <a:t>Step II</a:t>
            </a:r>
            <a:r>
              <a:rPr lang="en-US" dirty="0" smtClean="0"/>
              <a:t>: </a:t>
            </a:r>
            <a:r>
              <a:rPr lang="en-US" dirty="0"/>
              <a:t>this data partitioning is used to induce </a:t>
            </a:r>
            <a:r>
              <a:rPr lang="en-US" dirty="0" smtClean="0"/>
              <a:t>a partitioning </a:t>
            </a:r>
            <a:r>
              <a:rPr lang="en-US" dirty="0"/>
              <a:t>of the computations into tasks.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The operations that these tasks perform on </a:t>
            </a:r>
            <a:r>
              <a:rPr lang="en-US" dirty="0" smtClean="0"/>
              <a:t>different data </a:t>
            </a:r>
            <a:r>
              <a:rPr lang="en-US" dirty="0"/>
              <a:t>partitions are usually similar (e.g., matrix </a:t>
            </a:r>
            <a:r>
              <a:rPr lang="en-US" dirty="0" smtClean="0"/>
              <a:t>multiplication) </a:t>
            </a:r>
            <a:r>
              <a:rPr lang="en-US" dirty="0"/>
              <a:t>or </a:t>
            </a:r>
            <a:r>
              <a:rPr lang="en-US" dirty="0" smtClean="0"/>
              <a:t>are chosen </a:t>
            </a:r>
            <a:r>
              <a:rPr lang="en-US" dirty="0"/>
              <a:t>from a small set of </a:t>
            </a:r>
            <a:r>
              <a:rPr lang="en-US" dirty="0" smtClean="0"/>
              <a:t>operations.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1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3208"/>
            <a:ext cx="10058400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Partitioning Output Data </a:t>
            </a:r>
            <a:endParaRPr lang="en-US" b="1" dirty="0" smtClean="0"/>
          </a:p>
          <a:p>
            <a:pPr lvl="1" algn="just"/>
            <a:r>
              <a:rPr lang="en-US" dirty="0" smtClean="0"/>
              <a:t>In </a:t>
            </a:r>
            <a:r>
              <a:rPr lang="en-US" dirty="0"/>
              <a:t>many computations, each element of the output can be </a:t>
            </a:r>
            <a:r>
              <a:rPr lang="en-US" dirty="0" smtClean="0"/>
              <a:t>computed independently </a:t>
            </a:r>
            <a:r>
              <a:rPr lang="en-US" dirty="0"/>
              <a:t>of others as a function of the input. 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In </a:t>
            </a:r>
            <a:r>
              <a:rPr lang="en-US" dirty="0"/>
              <a:t>such computations, a partitioning of </a:t>
            </a:r>
            <a:r>
              <a:rPr lang="en-US" dirty="0" smtClean="0"/>
              <a:t>the output </a:t>
            </a:r>
            <a:r>
              <a:rPr lang="en-US" dirty="0"/>
              <a:t>data automatically induces a decomposition of the problems into tasks, where each </a:t>
            </a:r>
            <a:r>
              <a:rPr lang="en-US" dirty="0" smtClean="0"/>
              <a:t>task is </a:t>
            </a:r>
            <a:r>
              <a:rPr lang="en-US" dirty="0"/>
              <a:t>assigned the work of computing a </a:t>
            </a:r>
            <a:r>
              <a:rPr lang="en-US" b="1" dirty="0"/>
              <a:t>portion of the </a:t>
            </a:r>
            <a:r>
              <a:rPr lang="en-US" b="1" dirty="0" smtClean="0"/>
              <a:t>output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2 X 2 Matrices Multiplication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69105" y="3873803"/>
            <a:ext cx="4298698" cy="1499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724" y="2228523"/>
            <a:ext cx="55721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/>
              <a:t>Two examples of decomposition of matrix </a:t>
            </a:r>
            <a:r>
              <a:rPr lang="en-US" sz="2800" dirty="0" smtClean="0"/>
              <a:t>multiplication</a:t>
            </a:r>
            <a:r>
              <a:rPr lang="en-US" sz="2800" dirty="0"/>
              <a:t> </a:t>
            </a:r>
            <a:r>
              <a:rPr lang="en-US" sz="2800" dirty="0" smtClean="0"/>
              <a:t>into </a:t>
            </a:r>
            <a:r>
              <a:rPr lang="en-US" sz="2800" dirty="0"/>
              <a:t>eight tasks.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939" y="2252661"/>
            <a:ext cx="6789107" cy="358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1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77" y="0"/>
            <a:ext cx="7930887" cy="68093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28980" y="15261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Example: Computing 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frequencies of </a:t>
            </a:r>
            <a:r>
              <a:rPr lang="en-US" b="1" dirty="0" err="1">
                <a:solidFill>
                  <a:srgbClr val="000000"/>
                </a:solidFill>
                <a:latin typeface="Verdana" panose="020B0604030504040204" pitchFamily="34" charset="0"/>
              </a:rPr>
              <a:t>itemsets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in a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Transaction Database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344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Partitioning Input Data</a:t>
            </a:r>
            <a:r>
              <a:rPr lang="en-US" dirty="0"/>
              <a:t> </a:t>
            </a:r>
            <a:endParaRPr lang="en-US" dirty="0" smtClean="0"/>
          </a:p>
          <a:p>
            <a:pPr lvl="1" algn="just"/>
            <a:r>
              <a:rPr lang="en-US" dirty="0"/>
              <a:t>Partitioning of output data can be performed only if </a:t>
            </a:r>
            <a:r>
              <a:rPr lang="en-US" b="1" dirty="0"/>
              <a:t>each output</a:t>
            </a:r>
            <a:r>
              <a:rPr lang="en-US" dirty="0"/>
              <a:t> </a:t>
            </a:r>
            <a:r>
              <a:rPr lang="en-US" dirty="0" smtClean="0"/>
              <a:t>can be </a:t>
            </a:r>
            <a:r>
              <a:rPr lang="en-US" dirty="0"/>
              <a:t>naturally computed as a function of the input. 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In many algorithms</a:t>
            </a:r>
            <a:r>
              <a:rPr lang="en-US" dirty="0"/>
              <a:t>, it is not possible </a:t>
            </a:r>
            <a:r>
              <a:rPr lang="en-US" dirty="0" smtClean="0"/>
              <a:t>or desirable </a:t>
            </a:r>
            <a:r>
              <a:rPr lang="en-US" dirty="0"/>
              <a:t>to partition the output </a:t>
            </a:r>
            <a:r>
              <a:rPr lang="en-US" dirty="0" smtClean="0"/>
              <a:t>data. For </a:t>
            </a:r>
            <a:r>
              <a:rPr lang="en-US" dirty="0"/>
              <a:t>example, while </a:t>
            </a:r>
            <a:r>
              <a:rPr lang="en-US" b="1" dirty="0"/>
              <a:t>finding the minimum, maximum</a:t>
            </a:r>
            <a:r>
              <a:rPr lang="en-US" dirty="0"/>
              <a:t>, </a:t>
            </a:r>
            <a:r>
              <a:rPr lang="en-US" dirty="0" smtClean="0"/>
              <a:t>or the </a:t>
            </a:r>
            <a:r>
              <a:rPr lang="en-US" b="1" dirty="0"/>
              <a:t>sum</a:t>
            </a:r>
            <a:r>
              <a:rPr lang="en-US" dirty="0"/>
              <a:t> of a set of numbers, the output is a single unknown value. </a:t>
            </a:r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r>
              <a:rPr lang="en-US" dirty="0" smtClean="0"/>
              <a:t>In </a:t>
            </a:r>
            <a:r>
              <a:rPr lang="en-US" dirty="0"/>
              <a:t>such cases, </a:t>
            </a:r>
            <a:r>
              <a:rPr lang="en-US" dirty="0" smtClean="0"/>
              <a:t>it is </a:t>
            </a:r>
            <a:r>
              <a:rPr lang="en-US" dirty="0"/>
              <a:t>sometimes possible to </a:t>
            </a:r>
            <a:r>
              <a:rPr lang="en-US" b="1" dirty="0"/>
              <a:t>partition the input data</a:t>
            </a:r>
            <a:r>
              <a:rPr lang="en-US" dirty="0"/>
              <a:t>, and then use this partitioning to </a:t>
            </a:r>
            <a:r>
              <a:rPr lang="en-US" dirty="0" smtClean="0"/>
              <a:t>induce concurrency</a:t>
            </a:r>
            <a:r>
              <a:rPr lang="en-US" dirty="0"/>
              <a:t>. </a:t>
            </a:r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279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/>
              <a:t>A task is created for each partition of the input data and this task performs as much computation as possible using these </a:t>
            </a:r>
            <a:r>
              <a:rPr lang="en-US" b="1" dirty="0"/>
              <a:t>local data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 </a:t>
            </a:r>
          </a:p>
          <a:p>
            <a:pPr lvl="1" algn="just"/>
            <a:r>
              <a:rPr lang="en-US" dirty="0"/>
              <a:t>The solutions to tasks induced by input partitions may not directly solve the original problem. In such cases, a follow-up computation is needed to combine the results.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problem of computing the frequency of a set of </a:t>
            </a:r>
            <a:r>
              <a:rPr lang="en-US" dirty="0" err="1"/>
              <a:t>itemsets</a:t>
            </a:r>
            <a:r>
              <a:rPr lang="en-US" dirty="0"/>
              <a:t> in a transaction database </a:t>
            </a:r>
            <a:r>
              <a:rPr lang="en-US" dirty="0" smtClean="0"/>
              <a:t>described in previous example </a:t>
            </a:r>
            <a:r>
              <a:rPr lang="en-US" dirty="0"/>
              <a:t>can also be decomposed based on a partitioning of input </a:t>
            </a:r>
            <a:r>
              <a:rPr lang="en-US" dirty="0" smtClean="0"/>
              <a:t>data: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4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4933"/>
          <a:stretch/>
        </p:blipFill>
        <p:spPr>
          <a:xfrm>
            <a:off x="1728592" y="1166590"/>
            <a:ext cx="8243007" cy="330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both Input and Output Data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99" t="39603"/>
          <a:stretch/>
        </p:blipFill>
        <p:spPr>
          <a:xfrm>
            <a:off x="2598098" y="1820361"/>
            <a:ext cx="7039260" cy="503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9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Partitioning Intermediate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Algorithms are often structured as multi-stage computations</a:t>
            </a:r>
            <a:br>
              <a:rPr lang="en-US" dirty="0"/>
            </a:br>
            <a:r>
              <a:rPr lang="en-US" dirty="0"/>
              <a:t>such that the output of one stage is the input to the subsequent </a:t>
            </a:r>
            <a:r>
              <a:rPr lang="en-US" dirty="0" smtClean="0"/>
              <a:t>stage.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Such an algorithm may be decomposed </a:t>
            </a:r>
            <a:r>
              <a:rPr lang="en-US" dirty="0"/>
              <a:t>by partitioning the input or the output data of an </a:t>
            </a:r>
            <a:r>
              <a:rPr lang="en-US" dirty="0" smtClean="0"/>
              <a:t>intermediate stage </a:t>
            </a:r>
            <a:r>
              <a:rPr lang="en-US" dirty="0"/>
              <a:t>of the </a:t>
            </a:r>
            <a:r>
              <a:rPr lang="en-US" dirty="0" smtClean="0"/>
              <a:t>algorithm.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Often, the intermediate data are not generated explicitly</a:t>
            </a:r>
            <a:br>
              <a:rPr lang="en-US" dirty="0"/>
            </a:br>
            <a:r>
              <a:rPr lang="en-US" dirty="0"/>
              <a:t>in the serial algorithm for solving the problem and some restructuring of the original </a:t>
            </a:r>
            <a:r>
              <a:rPr lang="en-US" dirty="0" smtClean="0"/>
              <a:t>algorithm may </a:t>
            </a:r>
            <a:r>
              <a:rPr lang="en-US" dirty="0"/>
              <a:t>be required to use intermediate data </a:t>
            </a:r>
            <a:r>
              <a:rPr lang="en-US" dirty="0" smtClean="0"/>
              <a:t>partitioning.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4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Parallel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 algn="just"/>
            <a:r>
              <a:rPr lang="en-US" dirty="0"/>
              <a:t>Identifying portions of the work that can be performed </a:t>
            </a:r>
            <a:r>
              <a:rPr lang="en-US" dirty="0" smtClean="0"/>
              <a:t>concurrently</a:t>
            </a:r>
          </a:p>
          <a:p>
            <a:pPr lvl="2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Mapping </a:t>
            </a:r>
            <a:r>
              <a:rPr lang="en-US" dirty="0"/>
              <a:t>the concurrent pieces of work onto multiple processes running in </a:t>
            </a:r>
            <a:r>
              <a:rPr lang="en-US" dirty="0" smtClean="0"/>
              <a:t>parallel.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Distributing </a:t>
            </a:r>
            <a:r>
              <a:rPr lang="en-US" dirty="0"/>
              <a:t>the input, output, and intermediate data associated with the </a:t>
            </a:r>
            <a:r>
              <a:rPr lang="en-US" dirty="0" smtClean="0"/>
              <a:t>program.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Managing </a:t>
            </a:r>
            <a:r>
              <a:rPr lang="en-US" dirty="0"/>
              <a:t>accesses to data shared by multiple processors</a:t>
            </a:r>
            <a:r>
              <a:rPr lang="en-US" dirty="0" smtClean="0"/>
              <a:t>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Synchronizing </a:t>
            </a:r>
            <a:r>
              <a:rPr lang="en-US" dirty="0"/>
              <a:t>the processors at various stages of the parallel program </a:t>
            </a:r>
            <a:r>
              <a:rPr lang="en-US" dirty="0" smtClean="0"/>
              <a:t>execution.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/>
              <a:t>Exploratory decomposition </a:t>
            </a:r>
            <a:r>
              <a:rPr lang="en-US" dirty="0"/>
              <a:t>is used to decompose problems whose underlying </a:t>
            </a:r>
            <a:r>
              <a:rPr lang="en-US" dirty="0" smtClean="0"/>
              <a:t>computations correspond </a:t>
            </a:r>
            <a:r>
              <a:rPr lang="en-US" dirty="0"/>
              <a:t>to a </a:t>
            </a:r>
            <a:r>
              <a:rPr lang="en-US" b="1" dirty="0"/>
              <a:t>search of a space</a:t>
            </a:r>
            <a:r>
              <a:rPr lang="en-US" dirty="0"/>
              <a:t> </a:t>
            </a:r>
            <a:r>
              <a:rPr lang="en-US" dirty="0" smtClean="0"/>
              <a:t>for solutions.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exploratory decomposition, we partition </a:t>
            </a:r>
            <a:r>
              <a:rPr lang="en-US" dirty="0" smtClean="0"/>
              <a:t>the search </a:t>
            </a:r>
            <a:r>
              <a:rPr lang="en-US" dirty="0"/>
              <a:t>space into smaller parts, and search each one of these parts concurrently, until </a:t>
            </a:r>
            <a:r>
              <a:rPr lang="en-US" dirty="0" smtClean="0"/>
              <a:t>the desired </a:t>
            </a:r>
            <a:r>
              <a:rPr lang="en-US" dirty="0"/>
              <a:t>solutions are found. </a:t>
            </a:r>
          </a:p>
        </p:txBody>
      </p:sp>
    </p:spTree>
    <p:extLst>
      <p:ext uri="{BB962C8B-B14F-4D97-AF65-F5344CB8AC3E}">
        <p14:creationId xmlns:p14="http://schemas.microsoft.com/office/powerpoint/2010/main" val="29267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the 15-Puzzle Problem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2" y="2219325"/>
            <a:ext cx="92868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5945"/>
          <a:stretch/>
        </p:blipFill>
        <p:spPr>
          <a:xfrm>
            <a:off x="125259" y="61281"/>
            <a:ext cx="5874707" cy="6772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286" t="408" r="-694" b="46950"/>
          <a:stretch/>
        </p:blipFill>
        <p:spPr>
          <a:xfrm>
            <a:off x="6175330" y="61280"/>
            <a:ext cx="6091192" cy="67720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2304791" y="6212910"/>
            <a:ext cx="703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Parallel Execution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 Decomposition Vs Exploratory Decomposition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tasks induced by </a:t>
            </a:r>
            <a:r>
              <a:rPr lang="en-US" b="1" dirty="0"/>
              <a:t>data-decomposition</a:t>
            </a:r>
            <a:r>
              <a:rPr lang="en-US" dirty="0"/>
              <a:t> are performed in their</a:t>
            </a:r>
            <a:br>
              <a:rPr lang="en-US" dirty="0"/>
            </a:br>
            <a:r>
              <a:rPr lang="en-US" dirty="0"/>
              <a:t>entirety and each task performs useful computations towards the solution of the problem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On the </a:t>
            </a:r>
            <a:r>
              <a:rPr lang="en-US" dirty="0"/>
              <a:t>other hand, in exploratory decomposition, unfinished tasks can be terminated as soon as </a:t>
            </a:r>
            <a:r>
              <a:rPr lang="en-US" dirty="0" smtClean="0"/>
              <a:t>an overall </a:t>
            </a:r>
            <a:r>
              <a:rPr lang="en-US" dirty="0"/>
              <a:t>solution is </a:t>
            </a:r>
            <a:r>
              <a:rPr lang="en-US" dirty="0" smtClean="0"/>
              <a:t>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5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portion of the search space searched (and the aggregate</a:t>
            </a:r>
            <a:br>
              <a:rPr lang="en-US" dirty="0"/>
            </a:br>
            <a:r>
              <a:rPr lang="en-US" dirty="0"/>
              <a:t>amount of work performed) by a parallel formulation can be </a:t>
            </a:r>
            <a:r>
              <a:rPr lang="en-US" dirty="0" smtClean="0"/>
              <a:t>very different </a:t>
            </a:r>
            <a:r>
              <a:rPr lang="en-US" dirty="0"/>
              <a:t>from that </a:t>
            </a:r>
            <a:r>
              <a:rPr lang="en-US" dirty="0" smtClean="0"/>
              <a:t>searched by </a:t>
            </a:r>
            <a:r>
              <a:rPr lang="en-US" dirty="0"/>
              <a:t>a serial algorithm.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work performed by the parallel formulation can be either smaller </a:t>
            </a:r>
            <a:r>
              <a:rPr lang="en-US" dirty="0" smtClean="0"/>
              <a:t>or greater </a:t>
            </a:r>
            <a:r>
              <a:rPr lang="en-US" dirty="0"/>
              <a:t>than that performed by the serial </a:t>
            </a:r>
            <a:r>
              <a:rPr lang="en-US" dirty="0" smtClean="0"/>
              <a:t>algorithm.</a:t>
            </a:r>
          </a:p>
          <a:p>
            <a:pPr lvl="1" algn="just"/>
            <a:r>
              <a:rPr lang="en-US" dirty="0" smtClean="0"/>
              <a:t>Consider the different positions of solution.</a:t>
            </a:r>
          </a:p>
        </p:txBody>
      </p:sp>
    </p:spTree>
    <p:extLst>
      <p:ext uri="{BB962C8B-B14F-4D97-AF65-F5344CB8AC3E}">
        <p14:creationId xmlns:p14="http://schemas.microsoft.com/office/powerpoint/2010/main" val="269737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Speculative </a:t>
            </a:r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i="1" dirty="0"/>
              <a:t>Speculative decomposition </a:t>
            </a:r>
            <a:r>
              <a:rPr lang="en-US" dirty="0"/>
              <a:t>is used when a program may take one of many </a:t>
            </a:r>
            <a:r>
              <a:rPr lang="en-US" dirty="0" smtClean="0"/>
              <a:t>possible computationally </a:t>
            </a:r>
            <a:r>
              <a:rPr lang="en-US" dirty="0"/>
              <a:t>significant branches depending on the output of other computations </a:t>
            </a:r>
            <a:r>
              <a:rPr lang="en-US" dirty="0" smtClean="0"/>
              <a:t>that precede </a:t>
            </a:r>
            <a:r>
              <a:rPr lang="en-US" dirty="0"/>
              <a:t>it.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Scenario </a:t>
            </a:r>
            <a:r>
              <a:rPr lang="en-US" dirty="0"/>
              <a:t>is similar to evaluating one or more of the branches of a </a:t>
            </a:r>
            <a:r>
              <a:rPr lang="en-US" i="1" dirty="0"/>
              <a:t>switch</a:t>
            </a:r>
            <a:br>
              <a:rPr lang="en-US" i="1" dirty="0"/>
            </a:br>
            <a:r>
              <a:rPr lang="en-US" dirty="0"/>
              <a:t>statement in C in parallel before the input for the </a:t>
            </a:r>
            <a:r>
              <a:rPr lang="en-US" i="1" dirty="0"/>
              <a:t>switch </a:t>
            </a:r>
            <a:r>
              <a:rPr lang="en-US" dirty="0"/>
              <a:t>is </a:t>
            </a:r>
            <a:r>
              <a:rPr lang="en-US" dirty="0" smtClean="0"/>
              <a:t>available.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While </a:t>
            </a:r>
            <a:r>
              <a:rPr lang="en-US" dirty="0"/>
              <a:t>one task </a:t>
            </a:r>
            <a:r>
              <a:rPr lang="en-US" dirty="0" smtClean="0"/>
              <a:t>is performing </a:t>
            </a:r>
            <a:r>
              <a:rPr lang="en-US" dirty="0"/>
              <a:t>the computation that will eventually resolve the switch, other tasks could pick up </a:t>
            </a:r>
            <a:r>
              <a:rPr lang="en-US" dirty="0" smtClean="0"/>
              <a:t>the multiple </a:t>
            </a:r>
            <a:r>
              <a:rPr lang="en-US" dirty="0"/>
              <a:t>branches of the switch in </a:t>
            </a:r>
            <a:r>
              <a:rPr lang="en-US" dirty="0" smtClean="0"/>
              <a:t>parallel.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When </a:t>
            </a:r>
            <a:r>
              <a:rPr lang="en-US" dirty="0"/>
              <a:t>the input for the </a:t>
            </a:r>
            <a:r>
              <a:rPr lang="en-US" i="1" dirty="0"/>
              <a:t>switch </a:t>
            </a:r>
            <a:r>
              <a:rPr lang="en-US" dirty="0"/>
              <a:t>has finally </a:t>
            </a:r>
            <a:r>
              <a:rPr lang="en-US" dirty="0" smtClean="0"/>
              <a:t>been computed</a:t>
            </a:r>
            <a:r>
              <a:rPr lang="en-US" dirty="0"/>
              <a:t>, the computation corresponding to the correct branch would be used while </a:t>
            </a:r>
            <a:r>
              <a:rPr lang="en-US" dirty="0" smtClean="0"/>
              <a:t>that corresponding </a:t>
            </a:r>
            <a:r>
              <a:rPr lang="en-US" dirty="0"/>
              <a:t>to the other branches would be </a:t>
            </a:r>
            <a:r>
              <a:rPr lang="en-US" dirty="0" smtClean="0"/>
              <a:t>discarded.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3.8 Parallel discrete event simulation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361" y="2423786"/>
            <a:ext cx="7139835" cy="26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9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the minimum of an array of size 16 using four tasks.</a:t>
            </a:r>
          </a:p>
        </p:txBody>
      </p:sp>
    </p:spTree>
    <p:extLst>
      <p:ext uri="{BB962C8B-B14F-4D97-AF65-F5344CB8AC3E}">
        <p14:creationId xmlns:p14="http://schemas.microsoft.com/office/powerpoint/2010/main" val="335087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Decompositions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Example: finding </a:t>
            </a:r>
            <a:r>
              <a:rPr lang="en-US" dirty="0"/>
              <a:t>the minimum of an </a:t>
            </a:r>
            <a:r>
              <a:rPr lang="en-US" dirty="0" smtClean="0"/>
              <a:t>array of </a:t>
            </a:r>
            <a:r>
              <a:rPr lang="en-US" dirty="0"/>
              <a:t>size 16 using four </a:t>
            </a:r>
            <a:r>
              <a:rPr lang="en-US" dirty="0" smtClean="0"/>
              <a:t>tasks.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721" y="3067442"/>
            <a:ext cx="8755187" cy="214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81414" y="2090260"/>
            <a:ext cx="10058400" cy="14509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PRACTICE TASK: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600" dirty="0" smtClean="0"/>
              <a:t>Propose a Parallel Solution to the following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1042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Decomposition, Tasks, and Dependency </a:t>
            </a:r>
            <a:r>
              <a:rPr lang="en-US" sz="4000" dirty="0" smtClean="0"/>
              <a:t>Graphs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Decomposition</a:t>
            </a:r>
            <a:r>
              <a:rPr lang="en-US" dirty="0" smtClean="0"/>
              <a:t>: dividing </a:t>
            </a:r>
            <a:r>
              <a:rPr lang="en-US" dirty="0"/>
              <a:t>a computation into smaller parts, some or all of which may </a:t>
            </a:r>
            <a:r>
              <a:rPr lang="en-US" dirty="0" smtClean="0"/>
              <a:t>potentially be </a:t>
            </a:r>
            <a:r>
              <a:rPr lang="en-US" dirty="0"/>
              <a:t>executed in </a:t>
            </a:r>
            <a:r>
              <a:rPr lang="en-US" dirty="0" smtClean="0"/>
              <a:t>parallel.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Tasks</a:t>
            </a:r>
            <a:r>
              <a:rPr lang="en-US" b="1" i="1" dirty="0" smtClean="0"/>
              <a:t> </a:t>
            </a:r>
            <a:r>
              <a:rPr lang="en-US" dirty="0"/>
              <a:t>are programmer-defined units </a:t>
            </a:r>
            <a:r>
              <a:rPr lang="en-US" dirty="0" smtClean="0"/>
              <a:t>of computation .</a:t>
            </a:r>
          </a:p>
          <a:p>
            <a:pPr lvl="2" algn="just"/>
            <a:r>
              <a:rPr lang="en-US" dirty="0"/>
              <a:t>Tasks </a:t>
            </a:r>
            <a:r>
              <a:rPr lang="en-US" dirty="0" smtClean="0"/>
              <a:t>can </a:t>
            </a:r>
            <a:r>
              <a:rPr lang="en-US" dirty="0"/>
              <a:t>be of arbitrary size, but once defined, they are regarded </a:t>
            </a:r>
            <a:r>
              <a:rPr lang="en-US" dirty="0" smtClean="0"/>
              <a:t>as </a:t>
            </a:r>
            <a:r>
              <a:rPr lang="en-US" b="1" dirty="0" smtClean="0"/>
              <a:t>indivisible</a:t>
            </a:r>
            <a:r>
              <a:rPr lang="en-US" dirty="0" smtClean="0"/>
              <a:t> units </a:t>
            </a:r>
            <a:r>
              <a:rPr lang="en-US" dirty="0"/>
              <a:t>of </a:t>
            </a:r>
            <a:r>
              <a:rPr lang="en-US" dirty="0" smtClean="0"/>
              <a:t>computation.</a:t>
            </a:r>
          </a:p>
          <a:p>
            <a:pPr lvl="2" algn="just"/>
            <a:endParaRPr lang="en-US" dirty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general, some tasks may use data produced by other tasks and thus</a:t>
            </a:r>
            <a:br>
              <a:rPr lang="en-US" dirty="0"/>
            </a:br>
            <a:r>
              <a:rPr lang="en-US" dirty="0"/>
              <a:t>may need to wait for these tasks to finish execution. </a:t>
            </a:r>
            <a:endParaRPr lang="en-US" dirty="0" smtClean="0"/>
          </a:p>
          <a:p>
            <a:pPr lvl="1" algn="just"/>
            <a:r>
              <a:rPr lang="en-US" dirty="0" smtClean="0"/>
              <a:t>An </a:t>
            </a:r>
            <a:r>
              <a:rPr lang="en-US" dirty="0"/>
              <a:t>abstraction used to express </a:t>
            </a:r>
            <a:r>
              <a:rPr lang="en-US" dirty="0" smtClean="0"/>
              <a:t>such dependencies </a:t>
            </a:r>
            <a:r>
              <a:rPr lang="en-US" dirty="0"/>
              <a:t>among tasks and their relative order of execution is known as </a:t>
            </a:r>
            <a:r>
              <a:rPr lang="en-US" dirty="0" smtClean="0"/>
              <a:t>a </a:t>
            </a:r>
            <a:r>
              <a:rPr lang="en-US" b="1" i="1" dirty="0" smtClean="0"/>
              <a:t>task dependency </a:t>
            </a:r>
            <a:r>
              <a:rPr lang="en-US" b="1" i="1" dirty="0"/>
              <a:t>graph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5278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sociation rule mining and Apriori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85" y="689741"/>
            <a:ext cx="7950580" cy="531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25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103104" cy="4023360"/>
          </a:xfrm>
        </p:spPr>
        <p:txBody>
          <a:bodyPr/>
          <a:lstStyle/>
          <a:p>
            <a:pPr algn="just"/>
            <a:r>
              <a:rPr lang="en-US" b="1" dirty="0" smtClean="0"/>
              <a:t>Node</a:t>
            </a:r>
            <a:r>
              <a:rPr lang="en-US" dirty="0" smtClean="0"/>
              <a:t> </a:t>
            </a:r>
            <a:r>
              <a:rPr lang="en-US" dirty="0"/>
              <a:t>represent s task. </a:t>
            </a:r>
            <a:endParaRPr lang="en-US" dirty="0" smtClean="0"/>
          </a:p>
          <a:p>
            <a:pPr algn="just"/>
            <a:r>
              <a:rPr lang="en-US" b="1" dirty="0" smtClean="0"/>
              <a:t>Directed </a:t>
            </a:r>
            <a:r>
              <a:rPr lang="en-US" b="1" dirty="0"/>
              <a:t>edge</a:t>
            </a:r>
            <a:r>
              <a:rPr lang="en-US" dirty="0"/>
              <a:t> represents control dependence.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605" y="1979960"/>
            <a:ext cx="47910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 1: Dense Matrix-Vector Multiplication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827531" cy="4023360"/>
          </a:xfrm>
        </p:spPr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computation of each </a:t>
            </a:r>
            <a:r>
              <a:rPr lang="en-US" b="1" i="1" dirty="0"/>
              <a:t>y</a:t>
            </a:r>
            <a:r>
              <a:rPr lang="en-US" b="1" dirty="0"/>
              <a:t>[</a:t>
            </a:r>
            <a:r>
              <a:rPr lang="en-US" b="1" i="1" dirty="0" err="1"/>
              <a:t>i</a:t>
            </a:r>
            <a:r>
              <a:rPr lang="en-US" b="1" dirty="0"/>
              <a:t>]</a:t>
            </a:r>
            <a:r>
              <a:rPr lang="en-US" dirty="0"/>
              <a:t> can be regarded as a </a:t>
            </a:r>
            <a:r>
              <a:rPr lang="en-US" dirty="0" smtClean="0"/>
              <a:t>task.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All </a:t>
            </a:r>
            <a:r>
              <a:rPr lang="en-US" dirty="0"/>
              <a:t>tasks </a:t>
            </a:r>
            <a:r>
              <a:rPr lang="en-US" dirty="0" smtClean="0"/>
              <a:t>are independent </a:t>
            </a:r>
            <a:r>
              <a:rPr lang="en-US" dirty="0"/>
              <a:t>and can </a:t>
            </a:r>
            <a:r>
              <a:rPr lang="en-US" dirty="0" smtClean="0"/>
              <a:t>be performed </a:t>
            </a:r>
            <a:r>
              <a:rPr lang="en-US" dirty="0"/>
              <a:t>all together or in </a:t>
            </a:r>
            <a:r>
              <a:rPr lang="en-US" dirty="0" smtClean="0"/>
              <a:t>any sequence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729" y="1939055"/>
            <a:ext cx="5095875" cy="3105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327" y="5527955"/>
            <a:ext cx="2566665" cy="34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0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3.2 Database query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70578"/>
            <a:ext cx="10058400" cy="402336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Executing the query</a:t>
            </a:r>
            <a:r>
              <a:rPr lang="en-US" dirty="0" smtClean="0"/>
              <a:t>: (on the following database) </a:t>
            </a:r>
          </a:p>
          <a:p>
            <a:pPr marL="0" indent="0">
              <a:buNone/>
            </a:pPr>
            <a:r>
              <a:rPr lang="en-US" sz="2400" dirty="0" smtClean="0"/>
              <a:t>Model </a:t>
            </a:r>
            <a:r>
              <a:rPr lang="en-US" sz="2400" dirty="0"/>
              <a:t>=“civic” </a:t>
            </a:r>
            <a:r>
              <a:rPr lang="en-US" sz="2400" dirty="0">
                <a:solidFill>
                  <a:srgbClr val="FF0000"/>
                </a:solidFill>
              </a:rPr>
              <a:t>AND</a:t>
            </a:r>
            <a:r>
              <a:rPr lang="en-US" sz="2400" dirty="0"/>
              <a:t> Year = “2001” </a:t>
            </a:r>
            <a:r>
              <a:rPr lang="en-US" sz="2400" dirty="0">
                <a:solidFill>
                  <a:srgbClr val="FF0000"/>
                </a:solidFill>
              </a:rPr>
              <a:t>AND</a:t>
            </a:r>
            <a:r>
              <a:rPr lang="en-US" sz="2400" dirty="0"/>
              <a:t> (Color = “green” </a:t>
            </a:r>
            <a:r>
              <a:rPr lang="en-US" sz="2400" dirty="0">
                <a:solidFill>
                  <a:srgbClr val="FF0000"/>
                </a:solidFill>
              </a:rPr>
              <a:t>OR</a:t>
            </a:r>
            <a:r>
              <a:rPr lang="en-US" sz="2400" dirty="0"/>
              <a:t> Color </a:t>
            </a:r>
            <a:r>
              <a:rPr lang="en-US" sz="2400" dirty="0" smtClean="0"/>
              <a:t>= “white”)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581" y="2756972"/>
            <a:ext cx="9035572" cy="412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1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216" y="767105"/>
            <a:ext cx="8154444" cy="533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18545</TotalTime>
  <Words>2002</Words>
  <Application>Microsoft Office PowerPoint</Application>
  <PresentationFormat>Widescreen</PresentationFormat>
  <Paragraphs>203</Paragraphs>
  <Slides>50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Courier New</vt:lpstr>
      <vt:lpstr>Verdana</vt:lpstr>
      <vt:lpstr>Wingdings</vt:lpstr>
      <vt:lpstr>Retrospect</vt:lpstr>
      <vt:lpstr>CS326 Parallel and Distributed Computing</vt:lpstr>
      <vt:lpstr>Chapter 3. Principles of Parallel Algorithm Design</vt:lpstr>
      <vt:lpstr>PowerPoint Presentation</vt:lpstr>
      <vt:lpstr>Constructing a Parallel Algorithm</vt:lpstr>
      <vt:lpstr>Decomposition, Tasks, and Dependency Graphs</vt:lpstr>
      <vt:lpstr>Dependency Graph</vt:lpstr>
      <vt:lpstr>Example 1: Dense Matrix-Vector Multiplication</vt:lpstr>
      <vt:lpstr>Example 3.2 Database query processing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Granularity, Concurrency, and Task-Interaction </vt:lpstr>
      <vt:lpstr>PowerPoint Presentation</vt:lpstr>
      <vt:lpstr>PowerPoint Presentation</vt:lpstr>
      <vt:lpstr>Increasing Granularity</vt:lpstr>
      <vt:lpstr>PowerPoint Presentation</vt:lpstr>
      <vt:lpstr>PowerPoint Presentation</vt:lpstr>
      <vt:lpstr>Task Interaction Graph</vt:lpstr>
      <vt:lpstr>Example 3.3 Sparse matrix-vector multiplication </vt:lpstr>
      <vt:lpstr>PowerPoint Presentation</vt:lpstr>
      <vt:lpstr>PowerPoint Presentation</vt:lpstr>
      <vt:lpstr>Processes and Mapping</vt:lpstr>
      <vt:lpstr>Decomposition Techniques</vt:lpstr>
      <vt:lpstr>Recursive Decomposition</vt:lpstr>
      <vt:lpstr>Example: … . </vt:lpstr>
      <vt:lpstr>PowerPoint Presentation</vt:lpstr>
      <vt:lpstr>A recursive program for finding the minimum in an array of numbers A of length n. </vt:lpstr>
      <vt:lpstr>Data Decomposition </vt:lpstr>
      <vt:lpstr>PowerPoint Presentation</vt:lpstr>
      <vt:lpstr>Example: 2 X 2 Matrices Multiplication</vt:lpstr>
      <vt:lpstr>Two examples of decomposition of matrix multiplication into eight tasks. </vt:lpstr>
      <vt:lpstr>PowerPoint Presentation</vt:lpstr>
      <vt:lpstr>PowerPoint Presentation</vt:lpstr>
      <vt:lpstr>PowerPoint Presentation</vt:lpstr>
      <vt:lpstr>PowerPoint Presentation</vt:lpstr>
      <vt:lpstr>Partitioning both Input and Output Data </vt:lpstr>
      <vt:lpstr>Partitioning Intermediate Data </vt:lpstr>
      <vt:lpstr>Exploratory Decomposition</vt:lpstr>
      <vt:lpstr>Example: the 15-Puzzle Problem</vt:lpstr>
      <vt:lpstr>PowerPoint Presentation</vt:lpstr>
      <vt:lpstr>Data Decomposition Vs Exploratory Decomposition</vt:lpstr>
      <vt:lpstr>PowerPoint Presentation</vt:lpstr>
      <vt:lpstr>Speculative Decomposition</vt:lpstr>
      <vt:lpstr>Example 3.8 Parallel discrete event simulation </vt:lpstr>
      <vt:lpstr>Activity</vt:lpstr>
      <vt:lpstr>Hybrid Decompositions </vt:lpstr>
      <vt:lpstr>PRACTICE TASK:  Propose a Parallel Solution to the following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Computing</dc:title>
  <dc:creator>Muhammad Danish</dc:creator>
  <cp:lastModifiedBy>Muhammad Danish</cp:lastModifiedBy>
  <cp:revision>610</cp:revision>
  <dcterms:created xsi:type="dcterms:W3CDTF">2021-02-06T08:07:10Z</dcterms:created>
  <dcterms:modified xsi:type="dcterms:W3CDTF">2021-09-23T09:05:35Z</dcterms:modified>
</cp:coreProperties>
</file>