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85"/>
  </p:notesMasterIdLst>
  <p:sldIdLst>
    <p:sldId id="256" r:id="rId2"/>
    <p:sldId id="334" r:id="rId3"/>
    <p:sldId id="355" r:id="rId4"/>
    <p:sldId id="356" r:id="rId5"/>
    <p:sldId id="360" r:id="rId6"/>
    <p:sldId id="361" r:id="rId7"/>
    <p:sldId id="362" r:id="rId8"/>
    <p:sldId id="357" r:id="rId9"/>
    <p:sldId id="364" r:id="rId10"/>
    <p:sldId id="363" r:id="rId11"/>
    <p:sldId id="358" r:id="rId12"/>
    <p:sldId id="359" r:id="rId13"/>
    <p:sldId id="365" r:id="rId14"/>
    <p:sldId id="366" r:id="rId15"/>
    <p:sldId id="368" r:id="rId16"/>
    <p:sldId id="367" r:id="rId17"/>
    <p:sldId id="369" r:id="rId18"/>
    <p:sldId id="370" r:id="rId19"/>
    <p:sldId id="371" r:id="rId20"/>
    <p:sldId id="372" r:id="rId21"/>
    <p:sldId id="373" r:id="rId22"/>
    <p:sldId id="377" r:id="rId23"/>
    <p:sldId id="378" r:id="rId24"/>
    <p:sldId id="379" r:id="rId25"/>
    <p:sldId id="375" r:id="rId26"/>
    <p:sldId id="376" r:id="rId27"/>
    <p:sldId id="380" r:id="rId28"/>
    <p:sldId id="381" r:id="rId29"/>
    <p:sldId id="382" r:id="rId30"/>
    <p:sldId id="384" r:id="rId31"/>
    <p:sldId id="383" r:id="rId32"/>
    <p:sldId id="385" r:id="rId33"/>
    <p:sldId id="386" r:id="rId34"/>
    <p:sldId id="387" r:id="rId35"/>
    <p:sldId id="374" r:id="rId36"/>
    <p:sldId id="388" r:id="rId37"/>
    <p:sldId id="389" r:id="rId38"/>
    <p:sldId id="390" r:id="rId39"/>
    <p:sldId id="391" r:id="rId40"/>
    <p:sldId id="392" r:id="rId41"/>
    <p:sldId id="393" r:id="rId42"/>
    <p:sldId id="394" r:id="rId43"/>
    <p:sldId id="395" r:id="rId44"/>
    <p:sldId id="396" r:id="rId45"/>
    <p:sldId id="420" r:id="rId46"/>
    <p:sldId id="397" r:id="rId47"/>
    <p:sldId id="398" r:id="rId48"/>
    <p:sldId id="399"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18" r:id="rId83"/>
    <p:sldId id="419"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8117" autoAdjust="0"/>
  </p:normalViewPr>
  <p:slideViewPr>
    <p:cSldViewPr snapToGrid="0">
      <p:cViewPr varScale="1">
        <p:scale>
          <a:sx n="62" d="100"/>
          <a:sy n="62" d="100"/>
        </p:scale>
        <p:origin x="978" y="66"/>
      </p:cViewPr>
      <p:guideLst/>
    </p:cSldViewPr>
  </p:slideViewPr>
  <p:outlineViewPr>
    <p:cViewPr>
      <p:scale>
        <a:sx n="33" d="100"/>
        <a:sy n="33" d="100"/>
      </p:scale>
      <p:origin x="0" y="-2790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DB25-9E96-4CC1-9F8D-8A6AD2D7927F}" type="datetimeFigureOut">
              <a:rPr lang="en-US" smtClean="0"/>
              <a:t>10/20/2021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073FDC-0BE3-4045-A18D-ED2B343B8695}" type="slidenum">
              <a:rPr lang="en-US" smtClean="0"/>
              <a:t>‹#›</a:t>
            </a:fld>
            <a:endParaRPr lang="en-US"/>
          </a:p>
        </p:txBody>
      </p:sp>
    </p:spTree>
    <p:extLst>
      <p:ext uri="{BB962C8B-B14F-4D97-AF65-F5344CB8AC3E}">
        <p14:creationId xmlns:p14="http://schemas.microsoft.com/office/powerpoint/2010/main" val="54693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 message-passing programming paradigm requires that the parallelism is coded explicitly by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programmer.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 its most general form, the message-passing paradigm supports execution of a different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program on each of the </a:t>
            </a:r>
            <a:r>
              <a:rPr lang="en-US" sz="1200" b="0" i="1" kern="1200" dirty="0" smtClean="0">
                <a:solidFill>
                  <a:schemeClr val="tx1"/>
                </a:solidFill>
                <a:effectLst/>
                <a:latin typeface="+mn-lt"/>
                <a:ea typeface="+mn-ea"/>
                <a:cs typeface="+mn-cs"/>
              </a:rPr>
              <a:t>p </a:t>
            </a:r>
            <a:r>
              <a:rPr lang="en-US" sz="1200" b="0" i="0" kern="1200" dirty="0" smtClean="0">
                <a:solidFill>
                  <a:schemeClr val="tx1"/>
                </a:solidFill>
                <a:effectLst/>
                <a:latin typeface="+mn-lt"/>
                <a:ea typeface="+mn-ea"/>
                <a:cs typeface="+mn-cs"/>
              </a:rPr>
              <a:t>processes. This provides the ultimate flexibility in parallel programming, but makes the job of writing parallel programs effectively </a:t>
            </a:r>
            <a:r>
              <a:rPr lang="en-US" sz="1200" b="0" i="0" kern="1200" dirty="0" err="1" smtClean="0">
                <a:solidFill>
                  <a:schemeClr val="tx1"/>
                </a:solidFill>
                <a:effectLst/>
                <a:latin typeface="+mn-lt"/>
                <a:ea typeface="+mn-ea"/>
                <a:cs typeface="+mn-cs"/>
              </a:rPr>
              <a:t>unscalable</a:t>
            </a:r>
            <a:r>
              <a:rPr lang="en-US" sz="1200" b="0" i="0" kern="1200" dirty="0" smtClean="0">
                <a:solidFill>
                  <a:schemeClr val="tx1"/>
                </a:solidFill>
                <a:effectLst/>
                <a:latin typeface="+mn-lt"/>
                <a:ea typeface="+mn-ea"/>
                <a:cs typeface="+mn-cs"/>
              </a:rPr>
              <a:t>.</a:t>
            </a:r>
            <a:r>
              <a:rPr lang="en-US" dirty="0" smtClean="0"/>
              <a:t>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In SPMD programs the code executed by different processes is identical</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except for a small number of processes (e.g., the "</a:t>
            </a:r>
            <a:r>
              <a:rPr lang="en-US" sz="1200" b="1" i="0" kern="1200" dirty="0" smtClean="0">
                <a:solidFill>
                  <a:schemeClr val="tx1"/>
                </a:solidFill>
                <a:effectLst/>
                <a:latin typeface="+mn-lt"/>
                <a:ea typeface="+mn-ea"/>
                <a:cs typeface="+mn-cs"/>
              </a:rPr>
              <a:t>root</a:t>
            </a:r>
            <a:r>
              <a:rPr lang="en-US" sz="1200" b="0" i="0" kern="1200" dirty="0" smtClean="0">
                <a:solidFill>
                  <a:schemeClr val="tx1"/>
                </a:solidFill>
                <a:effectLst/>
                <a:latin typeface="+mn-lt"/>
                <a:ea typeface="+mn-ea"/>
                <a:cs typeface="+mn-cs"/>
              </a:rPr>
              <a:t>" process)</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53</a:t>
            </a:fld>
            <a:endParaRPr lang="en-US"/>
          </a:p>
        </p:txBody>
      </p:sp>
    </p:spTree>
    <p:extLst>
      <p:ext uri="{BB962C8B-B14F-4D97-AF65-F5344CB8AC3E}">
        <p14:creationId xmlns:p14="http://schemas.microsoft.com/office/powerpoint/2010/main" val="3480256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lnSpc>
                <a:spcPct val="90000"/>
              </a:lnSpc>
              <a:buFont typeface="Arial" panose="020B0604020202020204" pitchFamily="34" charset="0"/>
              <a:buChar char="•"/>
            </a:pPr>
            <a:r>
              <a:rPr lang="en-US" altLang="en-US" dirty="0" smtClean="0"/>
              <a:t>The semantics of the send operation require that the value received by process </a:t>
            </a:r>
            <a:r>
              <a:rPr lang="en-US" altLang="en-US" b="1" dirty="0" smtClean="0"/>
              <a:t>P1</a:t>
            </a:r>
            <a:r>
              <a:rPr lang="en-US" altLang="en-US" dirty="0" smtClean="0"/>
              <a:t> must be </a:t>
            </a:r>
            <a:r>
              <a:rPr lang="en-US" altLang="en-US" b="1" dirty="0" smtClean="0"/>
              <a:t>100</a:t>
            </a:r>
            <a:r>
              <a:rPr lang="en-US" altLang="en-US" dirty="0" smtClean="0"/>
              <a:t> as opposed to </a:t>
            </a:r>
            <a:r>
              <a:rPr lang="en-US" altLang="en-US" b="1" dirty="0" smtClean="0"/>
              <a:t>0</a:t>
            </a:r>
            <a:r>
              <a:rPr lang="en-US" altLang="en-US" dirty="0" smtClean="0"/>
              <a:t>.</a:t>
            </a:r>
          </a:p>
          <a:p>
            <a:pPr marL="171450" indent="-171450" eaLnBrk="1" hangingPunct="1">
              <a:lnSpc>
                <a:spcPct val="90000"/>
              </a:lnSpc>
              <a:buFont typeface="Arial" panose="020B0604020202020204" pitchFamily="34" charset="0"/>
              <a:buChar char="•"/>
            </a:pPr>
            <a:r>
              <a:rPr lang="en-US" altLang="en-US" dirty="0" smtClean="0"/>
              <a:t>This motivates the design of the send and receive protocols.</a:t>
            </a:r>
          </a:p>
          <a:p>
            <a:endParaRPr lang="en-US" dirty="0"/>
          </a:p>
        </p:txBody>
      </p:sp>
      <p:sp>
        <p:nvSpPr>
          <p:cNvPr id="4" name="Slide Number Placeholder 3"/>
          <p:cNvSpPr>
            <a:spLocks noGrp="1"/>
          </p:cNvSpPr>
          <p:nvPr>
            <p:ph type="sldNum" sz="quarter" idx="10"/>
          </p:nvPr>
        </p:nvSpPr>
        <p:spPr/>
        <p:txBody>
          <a:bodyPr/>
          <a:lstStyle/>
          <a:p>
            <a:fld id="{B7073FDC-0BE3-4045-A18D-ED2B343B8695}" type="slidenum">
              <a:rPr lang="en-US" smtClean="0"/>
              <a:t>54</a:t>
            </a:fld>
            <a:endParaRPr lang="en-US"/>
          </a:p>
        </p:txBody>
      </p:sp>
    </p:spTree>
    <p:extLst>
      <p:ext uri="{BB962C8B-B14F-4D97-AF65-F5344CB8AC3E}">
        <p14:creationId xmlns:p14="http://schemas.microsoft.com/office/powerpoint/2010/main" val="1450762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037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01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867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470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222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914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12333" y="76200"/>
            <a:ext cx="10363200" cy="8382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419600"/>
          </a:xfrm>
        </p:spPr>
        <p:txBody>
          <a:bodyPr/>
          <a:lstStyle/>
          <a:p>
            <a:pPr lvl="0"/>
            <a:endParaRPr lang="en-US" noProof="0"/>
          </a:p>
        </p:txBody>
      </p:sp>
    </p:spTree>
    <p:extLst>
      <p:ext uri="{BB962C8B-B14F-4D97-AF65-F5344CB8AC3E}">
        <p14:creationId xmlns:p14="http://schemas.microsoft.com/office/powerpoint/2010/main" val="1388558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91440" indent="-91440" algn="just">
              <a:buFont typeface="Wingdings" panose="05000000000000000000" pitchFamily="2" charset="2"/>
              <a:buChar char="Ø"/>
              <a:defRPr sz="2800"/>
            </a:lvl1pPr>
            <a:lvl2pPr algn="just">
              <a:defRPr sz="2400">
                <a:solidFill>
                  <a:srgbClr val="002060"/>
                </a:solidFill>
              </a:defRPr>
            </a:lvl2pPr>
            <a:lvl3pPr algn="just">
              <a:defRPr sz="1800">
                <a:solidFill>
                  <a:srgbClr val="0070C0"/>
                </a:solidFill>
              </a:defRPr>
            </a:lvl3pPr>
            <a:lvl4pPr algn="just">
              <a:defRPr sz="1600"/>
            </a:lvl4pPr>
            <a:lvl5pPr algn="ju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25837119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1492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64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153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11909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10/20/2021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3627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10/20/2021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524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1848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10/20/2021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0157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CS326 Parallel and Distributed Computing</a:t>
            </a:r>
            <a:endParaRPr lang="en-US" dirty="0"/>
          </a:p>
        </p:txBody>
      </p:sp>
      <p:sp>
        <p:nvSpPr>
          <p:cNvPr id="3" name="Subtitle 2"/>
          <p:cNvSpPr>
            <a:spLocks noGrp="1"/>
          </p:cNvSpPr>
          <p:nvPr>
            <p:ph type="subTitle" idx="1"/>
          </p:nvPr>
        </p:nvSpPr>
        <p:spPr/>
        <p:txBody>
          <a:bodyPr/>
          <a:lstStyle/>
          <a:p>
            <a:r>
              <a:rPr lang="en-US" dirty="0" smtClean="0"/>
              <a:t>Fall 2021</a:t>
            </a:r>
          </a:p>
          <a:p>
            <a:r>
              <a:rPr lang="en-US" dirty="0" smtClean="0"/>
              <a:t>National University of Computer and Emerging Sciences</a:t>
            </a:r>
            <a:endParaRPr lang="en-US" dirty="0"/>
          </a:p>
        </p:txBody>
      </p:sp>
    </p:spTree>
    <p:extLst>
      <p:ext uri="{BB962C8B-B14F-4D97-AF65-F5344CB8AC3E}">
        <p14:creationId xmlns:p14="http://schemas.microsoft.com/office/powerpoint/2010/main" val="35328618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16;p26"/>
          <p:cNvPicPr preferRelativeResize="0"/>
          <p:nvPr/>
        </p:nvPicPr>
        <p:blipFill rotWithShape="1">
          <a:blip r:embed="rId2">
            <a:alphaModFix/>
          </a:blip>
          <a:srcRect/>
          <a:stretch/>
        </p:blipFill>
        <p:spPr>
          <a:xfrm>
            <a:off x="1741118" y="150312"/>
            <a:ext cx="8129390" cy="5423770"/>
          </a:xfrm>
          <a:prstGeom prst="rect">
            <a:avLst/>
          </a:prstGeom>
          <a:noFill/>
          <a:ln>
            <a:noFill/>
          </a:ln>
        </p:spPr>
      </p:pic>
      <p:sp>
        <p:nvSpPr>
          <p:cNvPr id="5" name="Rectangle 4"/>
          <p:cNvSpPr/>
          <p:nvPr/>
        </p:nvSpPr>
        <p:spPr>
          <a:xfrm>
            <a:off x="137786" y="5981524"/>
            <a:ext cx="12041688" cy="317779"/>
          </a:xfrm>
          <a:prstGeom prst="rect">
            <a:avLst/>
          </a:prstGeom>
        </p:spPr>
        <p:txBody>
          <a:bodyPr wrap="square">
            <a:spAutoFit/>
          </a:bodyPr>
          <a:lstStyle/>
          <a:p>
            <a:pPr lvl="0">
              <a:lnSpc>
                <a:spcPct val="80000"/>
              </a:lnSpc>
              <a:buClr>
                <a:schemeClr val="accent1"/>
              </a:buClr>
              <a:buSzPts val="1920"/>
            </a:pPr>
            <a:r>
              <a:rPr lang="en-US" dirty="0">
                <a:solidFill>
                  <a:srgbClr val="404040"/>
                </a:solidFill>
                <a:latin typeface="Trebuchet MS"/>
                <a:ea typeface="Trebuchet MS"/>
                <a:cs typeface="Trebuchet MS"/>
                <a:sym typeface="Trebuchet MS"/>
              </a:rPr>
              <a:t>A sample </a:t>
            </a:r>
            <a:r>
              <a:rPr lang="en-US" dirty="0" err="1">
                <a:solidFill>
                  <a:srgbClr val="404040"/>
                </a:solidFill>
                <a:latin typeface="Trebuchet MS"/>
                <a:ea typeface="Trebuchet MS"/>
                <a:cs typeface="Trebuchet MS"/>
                <a:sym typeface="Trebuchet MS"/>
              </a:rPr>
              <a:t>OpenMP</a:t>
            </a:r>
            <a:r>
              <a:rPr lang="en-US" dirty="0">
                <a:solidFill>
                  <a:srgbClr val="404040"/>
                </a:solidFill>
                <a:latin typeface="Trebuchet MS"/>
                <a:ea typeface="Trebuchet MS"/>
                <a:cs typeface="Trebuchet MS"/>
                <a:sym typeface="Trebuchet MS"/>
              </a:rPr>
              <a:t> program along with its </a:t>
            </a:r>
            <a:r>
              <a:rPr lang="en-US" dirty="0" err="1">
                <a:solidFill>
                  <a:srgbClr val="404040"/>
                </a:solidFill>
                <a:latin typeface="Trebuchet MS"/>
                <a:ea typeface="Trebuchet MS"/>
                <a:cs typeface="Trebuchet MS"/>
                <a:sym typeface="Trebuchet MS"/>
              </a:rPr>
              <a:t>Pthreads</a:t>
            </a:r>
            <a:r>
              <a:rPr lang="en-US" dirty="0">
                <a:solidFill>
                  <a:srgbClr val="404040"/>
                </a:solidFill>
                <a:latin typeface="Trebuchet MS"/>
                <a:ea typeface="Trebuchet MS"/>
                <a:cs typeface="Trebuchet MS"/>
                <a:sym typeface="Trebuchet MS"/>
              </a:rPr>
              <a:t> translation that might be performed by an </a:t>
            </a:r>
            <a:r>
              <a:rPr lang="en-US" dirty="0" err="1">
                <a:solidFill>
                  <a:srgbClr val="404040"/>
                </a:solidFill>
                <a:latin typeface="Trebuchet MS"/>
                <a:ea typeface="Trebuchet MS"/>
                <a:cs typeface="Trebuchet MS"/>
                <a:sym typeface="Trebuchet MS"/>
              </a:rPr>
              <a:t>OpenMP</a:t>
            </a:r>
            <a:r>
              <a:rPr lang="en-US" dirty="0">
                <a:solidFill>
                  <a:srgbClr val="404040"/>
                </a:solidFill>
                <a:latin typeface="Trebuchet MS"/>
                <a:ea typeface="Trebuchet MS"/>
                <a:cs typeface="Trebuchet MS"/>
                <a:sym typeface="Trebuchet MS"/>
              </a:rPr>
              <a:t> compiler.</a:t>
            </a:r>
            <a:endParaRPr lang="en-US" dirty="0"/>
          </a:p>
        </p:txBody>
      </p:sp>
    </p:spTree>
    <p:extLst>
      <p:ext uri="{BB962C8B-B14F-4D97-AF65-F5344CB8AC3E}">
        <p14:creationId xmlns:p14="http://schemas.microsoft.com/office/powerpoint/2010/main" val="1185433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787788866"/>
              </p:ext>
            </p:extLst>
          </p:nvPr>
        </p:nvGraphicFramePr>
        <p:xfrm>
          <a:off x="513568" y="1465547"/>
          <a:ext cx="11466232" cy="3743232"/>
        </p:xfrm>
        <a:graphic>
          <a:graphicData uri="http://schemas.openxmlformats.org/drawingml/2006/table">
            <a:tbl>
              <a:tblPr/>
              <a:tblGrid>
                <a:gridCol w="2866558"/>
                <a:gridCol w="8599674"/>
              </a:tblGrid>
              <a:tr h="105871">
                <a:tc>
                  <a:txBody>
                    <a:bodyPr/>
                    <a:lstStyle/>
                    <a:p>
                      <a:pPr algn="just">
                        <a:spcAft>
                          <a:spcPts val="500"/>
                        </a:spcAft>
                      </a:pPr>
                      <a:r>
                        <a:rPr lang="en-US" sz="1800" b="1" dirty="0">
                          <a:solidFill>
                            <a:srgbClr val="FFFFFF"/>
                          </a:solidFill>
                          <a:effectLst/>
                        </a:rPr>
                        <a:t>Clause</a:t>
                      </a:r>
                    </a:p>
                  </a:txBody>
                  <a:tcPr marL="8300" marR="8300"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555555"/>
                    </a:solidFill>
                  </a:tcPr>
                </a:tc>
                <a:tc>
                  <a:txBody>
                    <a:bodyPr/>
                    <a:lstStyle/>
                    <a:p>
                      <a:pPr algn="just">
                        <a:spcAft>
                          <a:spcPts val="500"/>
                        </a:spcAft>
                      </a:pPr>
                      <a:r>
                        <a:rPr lang="en-US" sz="1800" b="1">
                          <a:solidFill>
                            <a:srgbClr val="FFFFFF"/>
                          </a:solidFill>
                          <a:effectLst/>
                        </a:rPr>
                        <a:t>Description</a:t>
                      </a:r>
                    </a:p>
                  </a:txBody>
                  <a:tcPr marL="8300" marR="8300"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555555"/>
                    </a:solidFill>
                  </a:tcPr>
                </a:tc>
              </a:tr>
              <a:tr h="435969">
                <a:tc>
                  <a:txBody>
                    <a:bodyPr/>
                    <a:lstStyle/>
                    <a:p>
                      <a:pPr algn="just" fontAlgn="t"/>
                      <a:r>
                        <a:rPr lang="en-US" sz="1800" b="0">
                          <a:effectLst/>
                          <a:latin typeface="Courier New" panose="02070309020205020404" pitchFamily="49" charset="0"/>
                        </a:rPr>
                        <a:t>private</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Declares variables to be </a:t>
                      </a:r>
                      <a:r>
                        <a:rPr lang="en-US" sz="1800" b="0">
                          <a:effectLst/>
                          <a:latin typeface="Courier New" panose="02070309020205020404" pitchFamily="49" charset="0"/>
                        </a:rPr>
                        <a:t>private</a:t>
                      </a:r>
                      <a:r>
                        <a:rPr lang="en-US" sz="1800">
                          <a:effectLst/>
                        </a:rPr>
                        <a:t> to each thread in a team. Private copies of the variable are initialized from the original object when entering the region.</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b="0">
                          <a:effectLst/>
                          <a:latin typeface="Courier New" panose="02070309020205020404" pitchFamily="49" charset="0"/>
                        </a:rPr>
                        <a:t>firstprivate</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Provides a superset of the functionality provided by the </a:t>
                      </a:r>
                      <a:r>
                        <a:rPr lang="en-US" sz="1800" b="0">
                          <a:effectLst/>
                          <a:latin typeface="Courier New" panose="02070309020205020404" pitchFamily="49" charset="0"/>
                        </a:rPr>
                        <a:t>private</a:t>
                      </a:r>
                      <a:r>
                        <a:rPr lang="en-US" sz="1800">
                          <a:effectLst/>
                        </a:rPr>
                        <a:t> clause. Each private data object is initialized with the value of the original object.</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571892">
                <a:tc>
                  <a:txBody>
                    <a:bodyPr/>
                    <a:lstStyle/>
                    <a:p>
                      <a:pPr algn="just" fontAlgn="t"/>
                      <a:r>
                        <a:rPr lang="en-US" sz="1800" b="0">
                          <a:effectLst/>
                          <a:latin typeface="Courier New" panose="02070309020205020404" pitchFamily="49" charset="0"/>
                        </a:rPr>
                        <a:t>lastprivate</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Provides a superset of the functionality provided by the </a:t>
                      </a:r>
                      <a:r>
                        <a:rPr lang="en-US" sz="1800" b="0">
                          <a:effectLst/>
                          <a:latin typeface="Courier New" panose="02070309020205020404" pitchFamily="49" charset="0"/>
                        </a:rPr>
                        <a:t>private</a:t>
                      </a:r>
                      <a:r>
                        <a:rPr lang="en-US" sz="1800">
                          <a:effectLst/>
                        </a:rPr>
                        <a:t> clause. The original object is updated with the value of the private copy from the last sequential iteration of the associated loop, or the lexically last section construct, when exiting the region.</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164123">
                <a:tc>
                  <a:txBody>
                    <a:bodyPr/>
                    <a:lstStyle/>
                    <a:p>
                      <a:pPr algn="just" fontAlgn="t"/>
                      <a:r>
                        <a:rPr lang="en-US" sz="1800" b="0">
                          <a:effectLst/>
                          <a:latin typeface="Courier New" panose="02070309020205020404" pitchFamily="49" charset="0"/>
                        </a:rPr>
                        <a:t>shared</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Shares variables among all the threads in a team.</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164123">
                <a:tc>
                  <a:txBody>
                    <a:bodyPr/>
                    <a:lstStyle/>
                    <a:p>
                      <a:pPr algn="just" fontAlgn="t"/>
                      <a:r>
                        <a:rPr lang="en-US" sz="1800" b="0">
                          <a:effectLst/>
                          <a:latin typeface="Courier New" panose="02070309020205020404" pitchFamily="49" charset="0"/>
                        </a:rPr>
                        <a:t>default</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Enables you to affect the data-scope attributes of variables.</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164123">
                <a:tc>
                  <a:txBody>
                    <a:bodyPr/>
                    <a:lstStyle/>
                    <a:p>
                      <a:pPr algn="just" fontAlgn="t"/>
                      <a:r>
                        <a:rPr lang="en-US" sz="1800" b="0">
                          <a:effectLst/>
                          <a:latin typeface="Courier New" panose="02070309020205020404" pitchFamily="49" charset="0"/>
                        </a:rPr>
                        <a:t>reduction</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Performs a reduction on scalar variables.</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b="0" dirty="0">
                          <a:effectLst/>
                          <a:latin typeface="Courier New" panose="02070309020205020404" pitchFamily="49" charset="0"/>
                        </a:rPr>
                        <a:t>ordered</a:t>
                      </a:r>
                      <a:endParaRPr lang="en-US" sz="1800" dirty="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dirty="0">
                          <a:effectLst/>
                        </a:rPr>
                        <a:t>The structured block following an </a:t>
                      </a:r>
                      <a:r>
                        <a:rPr lang="en-US" sz="1800" b="0" dirty="0">
                          <a:effectLst/>
                          <a:latin typeface="Courier New" panose="02070309020205020404" pitchFamily="49" charset="0"/>
                        </a:rPr>
                        <a:t>ordered</a:t>
                      </a:r>
                      <a:r>
                        <a:rPr lang="en-US" sz="1800" dirty="0">
                          <a:effectLst/>
                        </a:rPr>
                        <a:t> directive is executed in the order in which iterations would be executed in a sequential loop.</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01815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673348614"/>
              </p:ext>
            </p:extLst>
          </p:nvPr>
        </p:nvGraphicFramePr>
        <p:xfrm>
          <a:off x="388308" y="526095"/>
          <a:ext cx="11466232" cy="5444196"/>
        </p:xfrm>
        <a:graphic>
          <a:graphicData uri="http://schemas.openxmlformats.org/drawingml/2006/table">
            <a:tbl>
              <a:tblPr/>
              <a:tblGrid>
                <a:gridCol w="2866558"/>
                <a:gridCol w="8599674"/>
              </a:tblGrid>
              <a:tr h="105871">
                <a:tc>
                  <a:txBody>
                    <a:bodyPr/>
                    <a:lstStyle/>
                    <a:p>
                      <a:pPr algn="just">
                        <a:spcAft>
                          <a:spcPts val="500"/>
                        </a:spcAft>
                      </a:pPr>
                      <a:r>
                        <a:rPr lang="en-US" sz="1800" b="1" dirty="0">
                          <a:solidFill>
                            <a:srgbClr val="FFFFFF"/>
                          </a:solidFill>
                          <a:effectLst/>
                        </a:rPr>
                        <a:t>Clause</a:t>
                      </a:r>
                    </a:p>
                  </a:txBody>
                  <a:tcPr marL="8300" marR="8300"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555555"/>
                    </a:solidFill>
                  </a:tcPr>
                </a:tc>
                <a:tc>
                  <a:txBody>
                    <a:bodyPr/>
                    <a:lstStyle/>
                    <a:p>
                      <a:pPr algn="just">
                        <a:spcAft>
                          <a:spcPts val="500"/>
                        </a:spcAft>
                      </a:pPr>
                      <a:r>
                        <a:rPr lang="en-US" sz="1800" b="1">
                          <a:solidFill>
                            <a:srgbClr val="FFFFFF"/>
                          </a:solidFill>
                          <a:effectLst/>
                        </a:rPr>
                        <a:t>Description</a:t>
                      </a:r>
                    </a:p>
                  </a:txBody>
                  <a:tcPr marL="8300" marR="8300"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555555"/>
                    </a:solidFill>
                  </a:tcPr>
                </a:tc>
              </a:tr>
              <a:tr h="571892">
                <a:tc>
                  <a:txBody>
                    <a:bodyPr/>
                    <a:lstStyle/>
                    <a:p>
                      <a:pPr algn="just" fontAlgn="t"/>
                      <a:r>
                        <a:rPr lang="en-US" sz="1800" dirty="0">
                          <a:effectLst/>
                        </a:rPr>
                        <a:t>if (</a:t>
                      </a:r>
                      <a:r>
                        <a:rPr lang="en-US" sz="1800" i="1" dirty="0">
                          <a:effectLst/>
                        </a:rPr>
                        <a:t>expression</a:t>
                      </a:r>
                      <a:r>
                        <a:rPr lang="en-US" sz="1800" dirty="0">
                          <a:effectLst/>
                        </a:rPr>
                        <a:t>)</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dirty="0">
                          <a:effectLst/>
                        </a:rPr>
                        <a:t>If the </a:t>
                      </a:r>
                      <a:r>
                        <a:rPr lang="en-US" sz="1800" b="0" dirty="0">
                          <a:effectLst/>
                          <a:latin typeface="Courier New" panose="02070309020205020404" pitchFamily="49" charset="0"/>
                        </a:rPr>
                        <a:t>if(expression)</a:t>
                      </a:r>
                      <a:r>
                        <a:rPr lang="en-US" sz="1800" dirty="0">
                          <a:effectLst/>
                        </a:rPr>
                        <a:t>clause is present, the enclosed code block is executed in parallel only if the </a:t>
                      </a:r>
                      <a:r>
                        <a:rPr lang="en-US" sz="1800" i="1" dirty="0">
                          <a:effectLst/>
                        </a:rPr>
                        <a:t>expression</a:t>
                      </a:r>
                      <a:r>
                        <a:rPr lang="en-US" sz="1800" dirty="0">
                          <a:effectLst/>
                        </a:rPr>
                        <a:t> evaluates to </a:t>
                      </a:r>
                      <a:r>
                        <a:rPr lang="en-US" sz="1800" b="0" dirty="0">
                          <a:effectLst/>
                          <a:latin typeface="Courier New" panose="02070309020205020404" pitchFamily="49" charset="0"/>
                        </a:rPr>
                        <a:t>TRUE</a:t>
                      </a:r>
                      <a:r>
                        <a:rPr lang="en-US" sz="1800" dirty="0">
                          <a:effectLst/>
                        </a:rPr>
                        <a:t>. Otherwise the code block is serialized.</a:t>
                      </a:r>
                    </a:p>
                    <a:p>
                      <a:pPr algn="just" fontAlgn="t"/>
                      <a:r>
                        <a:rPr lang="en-US" sz="1800" dirty="0">
                          <a:effectLst/>
                        </a:rPr>
                        <a:t>The expression must be scalar logical.</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b="0">
                          <a:effectLst/>
                          <a:latin typeface="Courier New" panose="02070309020205020404" pitchFamily="49" charset="0"/>
                        </a:rPr>
                        <a:t>schedule</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Specifies how iterations of the </a:t>
                      </a:r>
                      <a:r>
                        <a:rPr lang="en-US" sz="1800" b="0">
                          <a:effectLst/>
                          <a:latin typeface="Courier New" panose="02070309020205020404" pitchFamily="49" charset="0"/>
                        </a:rPr>
                        <a:t>for</a:t>
                      </a:r>
                      <a:r>
                        <a:rPr lang="en-US" sz="1800">
                          <a:effectLst/>
                        </a:rPr>
                        <a:t> loop are divided among the threads of the team.</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a:effectLst/>
                        </a:rPr>
                        <a:t>collapse(</a:t>
                      </a:r>
                      <a:r>
                        <a:rPr lang="en-US" sz="1800" i="1">
                          <a:effectLst/>
                        </a:rPr>
                        <a:t>n</a:t>
                      </a:r>
                      <a:r>
                        <a:rPr lang="en-US" sz="1800">
                          <a:effectLst/>
                        </a:rPr>
                        <a:t>)</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Specifies how many loops are associated with the OpenMP loop construct for collapsing.</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435969">
                <a:tc>
                  <a:txBody>
                    <a:bodyPr/>
                    <a:lstStyle/>
                    <a:p>
                      <a:pPr algn="just" fontAlgn="t"/>
                      <a:r>
                        <a:rPr lang="en-US" sz="1800" b="0" dirty="0" err="1">
                          <a:effectLst/>
                          <a:latin typeface="Courier New" panose="02070309020205020404" pitchFamily="49" charset="0"/>
                        </a:rPr>
                        <a:t>copyin</a:t>
                      </a:r>
                      <a:endParaRPr lang="en-US" sz="1800" dirty="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Provides a mechanism to copy the data values of the master thread to the variables used by the </a:t>
                      </a:r>
                      <a:r>
                        <a:rPr lang="en-US" sz="1800" b="0">
                          <a:effectLst/>
                          <a:latin typeface="Courier New" panose="02070309020205020404" pitchFamily="49" charset="0"/>
                        </a:rPr>
                        <a:t>threadprivate</a:t>
                      </a:r>
                      <a:r>
                        <a:rPr lang="en-US" sz="1800">
                          <a:effectLst/>
                        </a:rPr>
                        <a:t> copies at the beginning of the parallel region.</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435969">
                <a:tc>
                  <a:txBody>
                    <a:bodyPr/>
                    <a:lstStyle/>
                    <a:p>
                      <a:pPr algn="just" fontAlgn="t"/>
                      <a:r>
                        <a:rPr lang="en-US" sz="1800" b="0">
                          <a:effectLst/>
                          <a:latin typeface="Courier New" panose="02070309020205020404" pitchFamily="49" charset="0"/>
                        </a:rPr>
                        <a:t>copyprivate</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Provides a mechanism to use a private variable to broadcast a value from the data environment of one implicit task to the data environments of the other implicit tasks belonging to the parallel region.</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b="0">
                          <a:effectLst/>
                          <a:latin typeface="Courier New" panose="02070309020205020404" pitchFamily="49" charset="0"/>
                        </a:rPr>
                        <a:t>nowait</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Indicates that an implementation may omit the barrier at the end of the worksharing region.</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b="0">
                          <a:effectLst/>
                          <a:latin typeface="Courier New" panose="02070309020205020404" pitchFamily="49" charset="0"/>
                        </a:rPr>
                        <a:t>untied</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Indicates that a resumed task does not have to be executed by same thread executing it before it was suspended.</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435969">
                <a:tc>
                  <a:txBody>
                    <a:bodyPr/>
                    <a:lstStyle/>
                    <a:p>
                      <a:pPr algn="just" fontAlgn="t"/>
                      <a:r>
                        <a:rPr lang="en-US" sz="1800" b="0">
                          <a:effectLst/>
                          <a:latin typeface="Courier New" panose="02070309020205020404" pitchFamily="49" charset="0"/>
                        </a:rPr>
                        <a:t>mergeable</a:t>
                      </a:r>
                      <a:endParaRPr lang="en-US" sz="1800">
                        <a:effectLst/>
                      </a:endParaRP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a:effectLst/>
                        </a:rPr>
                        <a:t>Indicates that the task defined by this task pragma need not create a private data environment for the task, but if the task execution is deferred, then the private data environment is created.</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r h="300046">
                <a:tc>
                  <a:txBody>
                    <a:bodyPr/>
                    <a:lstStyle/>
                    <a:p>
                      <a:pPr algn="just" fontAlgn="t"/>
                      <a:r>
                        <a:rPr lang="en-US" sz="1800" b="0" dirty="0">
                          <a:effectLst/>
                          <a:latin typeface="Courier New" panose="02070309020205020404" pitchFamily="49" charset="0"/>
                        </a:rPr>
                        <a:t>final</a:t>
                      </a:r>
                      <a:r>
                        <a:rPr lang="en-US" sz="1800" dirty="0">
                          <a:effectLst/>
                        </a:rPr>
                        <a:t>(</a:t>
                      </a:r>
                      <a:r>
                        <a:rPr lang="en-US" sz="1800" i="1" dirty="0">
                          <a:effectLst/>
                        </a:rPr>
                        <a:t>expr</a:t>
                      </a:r>
                      <a:r>
                        <a:rPr lang="en-US" sz="1800" dirty="0">
                          <a:effectLst/>
                        </a:rPr>
                        <a:t>)</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c>
                  <a:txBody>
                    <a:bodyPr/>
                    <a:lstStyle/>
                    <a:p>
                      <a:pPr algn="just" fontAlgn="t"/>
                      <a:r>
                        <a:rPr lang="en-US" sz="1800" dirty="0">
                          <a:effectLst/>
                        </a:rPr>
                        <a:t>The </a:t>
                      </a:r>
                      <a:r>
                        <a:rPr lang="en-US" sz="1800" i="1" dirty="0">
                          <a:effectLst/>
                        </a:rPr>
                        <a:t>expr</a:t>
                      </a:r>
                      <a:r>
                        <a:rPr lang="en-US" sz="1800" dirty="0">
                          <a:effectLst/>
                        </a:rPr>
                        <a:t> is evaluated, and if the value is true, then this task and all its descendant tasks are non-deferred (not executed in parallel).</a:t>
                      </a:r>
                    </a:p>
                  </a:txBody>
                  <a:tcPr marL="11067" marR="11067" marT="11067" marB="11067">
                    <a:lnL w="7620" cap="flat" cmpd="sng" algn="ctr">
                      <a:solidFill>
                        <a:srgbClr val="BABABA"/>
                      </a:solidFill>
                      <a:prstDash val="solid"/>
                      <a:round/>
                      <a:headEnd type="none" w="med" len="med"/>
                      <a:tailEnd type="none" w="med" len="med"/>
                    </a:lnL>
                    <a:lnR w="7620" cap="flat" cmpd="sng" algn="ctr">
                      <a:solidFill>
                        <a:srgbClr val="BABABA"/>
                      </a:solidFill>
                      <a:prstDash val="solid"/>
                      <a:round/>
                      <a:headEnd type="none" w="med" len="med"/>
                      <a:tailEnd type="none" w="med" len="med"/>
                    </a:lnR>
                    <a:lnT w="7620" cap="flat" cmpd="sng" algn="ctr">
                      <a:solidFill>
                        <a:srgbClr val="BABABA"/>
                      </a:solidFill>
                      <a:prstDash val="solid"/>
                      <a:round/>
                      <a:headEnd type="none" w="med" len="med"/>
                      <a:tailEnd type="none" w="med" len="med"/>
                    </a:lnT>
                    <a:lnB w="7620" cap="flat" cmpd="sng" algn="ctr">
                      <a:solidFill>
                        <a:srgbClr val="BABAB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45110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default state of a variable is specified by the clause </a:t>
            </a:r>
            <a:r>
              <a:rPr lang="en-US" sz="2600" dirty="0" smtClean="0">
                <a:solidFill>
                  <a:srgbClr val="FF0000"/>
                </a:solidFill>
                <a:latin typeface="Courier New" panose="02070309020205020404" pitchFamily="49" charset="0"/>
                <a:ea typeface="Courier"/>
                <a:cs typeface="Courier New" panose="02070309020205020404" pitchFamily="49" charset="0"/>
              </a:rPr>
              <a:t>default(shared</a:t>
            </a:r>
            <a:r>
              <a:rPr lang="en-US" sz="2600" dirty="0">
                <a:solidFill>
                  <a:srgbClr val="FF0000"/>
                </a:solidFill>
                <a:latin typeface="Courier New" panose="02070309020205020404" pitchFamily="49" charset="0"/>
                <a:ea typeface="Courier"/>
                <a:cs typeface="Courier New" panose="02070309020205020404" pitchFamily="49" charset="0"/>
              </a:rPr>
              <a:t>)</a:t>
            </a:r>
            <a:r>
              <a:rPr lang="en-US" dirty="0"/>
              <a:t> or </a:t>
            </a:r>
            <a:r>
              <a:rPr lang="en-US" sz="2600" dirty="0">
                <a:solidFill>
                  <a:srgbClr val="FF0000"/>
                </a:solidFill>
                <a:latin typeface="Courier New" panose="02070309020205020404" pitchFamily="49" charset="0"/>
                <a:ea typeface="Courier"/>
                <a:cs typeface="Courier New" panose="02070309020205020404" pitchFamily="49" charset="0"/>
              </a:rPr>
              <a:t>default (none</a:t>
            </a:r>
            <a:r>
              <a:rPr lang="en-US" sz="2600" dirty="0" smtClean="0">
                <a:solidFill>
                  <a:srgbClr val="FF0000"/>
                </a:solidFill>
                <a:latin typeface="Courier New" panose="02070309020205020404" pitchFamily="49" charset="0"/>
                <a:ea typeface="Courier"/>
                <a:cs typeface="Courier New" panose="02070309020205020404" pitchFamily="49" charset="0"/>
              </a:rPr>
              <a:t>)</a:t>
            </a:r>
            <a:r>
              <a:rPr lang="en-US" dirty="0" smtClean="0"/>
              <a:t>.</a:t>
            </a:r>
          </a:p>
          <a:p>
            <a:pPr lvl="1"/>
            <a:endParaRPr lang="en-US" dirty="0" smtClean="0"/>
          </a:p>
          <a:p>
            <a:pPr lvl="1"/>
            <a:r>
              <a:rPr lang="en-US" dirty="0" smtClean="0"/>
              <a:t>The </a:t>
            </a:r>
            <a:r>
              <a:rPr lang="en-US" dirty="0"/>
              <a:t>clause </a:t>
            </a:r>
            <a:r>
              <a:rPr lang="en-US" dirty="0">
                <a:solidFill>
                  <a:srgbClr val="FF0000"/>
                </a:solidFill>
                <a:latin typeface="Courier New" panose="02070309020205020404" pitchFamily="49" charset="0"/>
                <a:ea typeface="Courier"/>
                <a:cs typeface="Courier New" panose="02070309020205020404" pitchFamily="49" charset="0"/>
              </a:rPr>
              <a:t>default (shared)</a:t>
            </a:r>
            <a:r>
              <a:rPr lang="en-US" dirty="0"/>
              <a:t> implies that, by default, a variable is shared by all the </a:t>
            </a:r>
            <a:r>
              <a:rPr lang="en-US" dirty="0" smtClean="0"/>
              <a:t>threads.</a:t>
            </a:r>
          </a:p>
          <a:p>
            <a:pPr lvl="1"/>
            <a:endParaRPr lang="en-US" dirty="0" smtClean="0"/>
          </a:p>
          <a:p>
            <a:pPr lvl="1"/>
            <a:r>
              <a:rPr lang="en-US" dirty="0" smtClean="0"/>
              <a:t>The </a:t>
            </a:r>
            <a:r>
              <a:rPr lang="en-US" dirty="0"/>
              <a:t>clause </a:t>
            </a:r>
            <a:r>
              <a:rPr lang="en-US" sz="2600" dirty="0">
                <a:solidFill>
                  <a:srgbClr val="FF0000"/>
                </a:solidFill>
                <a:latin typeface="Courier New" panose="02070309020205020404" pitchFamily="49" charset="0"/>
                <a:ea typeface="Courier"/>
                <a:cs typeface="Courier New" panose="02070309020205020404" pitchFamily="49" charset="0"/>
              </a:rPr>
              <a:t>default (none)</a:t>
            </a:r>
            <a:r>
              <a:rPr lang="en-US" dirty="0"/>
              <a:t> implies that the state of each variable used in a thread must </a:t>
            </a:r>
            <a:r>
              <a:rPr lang="en-US" dirty="0" smtClean="0"/>
              <a:t>be explicitly </a:t>
            </a:r>
            <a:r>
              <a:rPr lang="en-US" dirty="0"/>
              <a:t>specified. This is generally recommended, to guard against errors arising </a:t>
            </a:r>
            <a:r>
              <a:rPr lang="en-US" dirty="0" smtClean="0"/>
              <a:t>from unintentional </a:t>
            </a:r>
            <a:r>
              <a:rPr lang="en-US" dirty="0"/>
              <a:t>concurrent access to shared </a:t>
            </a:r>
            <a:r>
              <a:rPr lang="en-US" dirty="0" smtClean="0"/>
              <a:t>data.</a:t>
            </a:r>
            <a:endParaRPr lang="en-US" dirty="0"/>
          </a:p>
        </p:txBody>
      </p:sp>
    </p:spTree>
    <p:extLst>
      <p:ext uri="{BB962C8B-B14F-4D97-AF65-F5344CB8AC3E}">
        <p14:creationId xmlns:p14="http://schemas.microsoft.com/office/powerpoint/2010/main" val="1995009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clause</a:t>
            </a:r>
            <a:endParaRPr lang="en-US" dirty="0"/>
          </a:p>
        </p:txBody>
      </p:sp>
      <p:sp>
        <p:nvSpPr>
          <p:cNvPr id="3" name="Content Placeholder 2"/>
          <p:cNvSpPr>
            <a:spLocks noGrp="1"/>
          </p:cNvSpPr>
          <p:nvPr>
            <p:ph idx="1"/>
          </p:nvPr>
        </p:nvSpPr>
        <p:spPr/>
        <p:txBody>
          <a:bodyPr>
            <a:normAutofit fontScale="92500" lnSpcReduction="20000"/>
          </a:bodyPr>
          <a:lstStyle/>
          <a:p>
            <a:r>
              <a:rPr lang="en-US" dirty="0"/>
              <a:t>Just as </a:t>
            </a:r>
            <a:r>
              <a:rPr lang="en-US" sz="2600" dirty="0" err="1">
                <a:solidFill>
                  <a:srgbClr val="FF0000"/>
                </a:solidFill>
                <a:latin typeface="Courier New" panose="02070309020205020404" pitchFamily="49" charset="0"/>
                <a:ea typeface="Courier"/>
                <a:cs typeface="Courier New" panose="02070309020205020404" pitchFamily="49" charset="0"/>
              </a:rPr>
              <a:t>firstprivate</a:t>
            </a:r>
            <a:r>
              <a:rPr lang="en-US" dirty="0"/>
              <a:t> specifies how multiple local copies of a variable are initialized inside </a:t>
            </a:r>
            <a:r>
              <a:rPr lang="en-US" dirty="0" smtClean="0"/>
              <a:t>a thread</a:t>
            </a:r>
            <a:r>
              <a:rPr lang="en-US" dirty="0"/>
              <a:t>, the </a:t>
            </a:r>
            <a:r>
              <a:rPr lang="en-US" sz="2600" dirty="0">
                <a:solidFill>
                  <a:srgbClr val="FF0000"/>
                </a:solidFill>
                <a:latin typeface="Courier New" panose="02070309020205020404" pitchFamily="49" charset="0"/>
                <a:ea typeface="Courier"/>
                <a:cs typeface="Courier New" panose="02070309020205020404" pitchFamily="49" charset="0"/>
              </a:rPr>
              <a:t>reduction</a:t>
            </a:r>
            <a:r>
              <a:rPr lang="en-US" dirty="0"/>
              <a:t> clause specifies how multiple local copies of a variable at </a:t>
            </a:r>
            <a:r>
              <a:rPr lang="en-US" dirty="0" smtClean="0"/>
              <a:t>different threads </a:t>
            </a:r>
            <a:r>
              <a:rPr lang="en-US" dirty="0"/>
              <a:t>are combined into a </a:t>
            </a:r>
            <a:r>
              <a:rPr lang="en-US" dirty="0" smtClean="0"/>
              <a:t>single </a:t>
            </a:r>
            <a:r>
              <a:rPr lang="en-US" dirty="0"/>
              <a:t>copy at the master when </a:t>
            </a:r>
            <a:r>
              <a:rPr lang="en-US" dirty="0" smtClean="0"/>
              <a:t>threads exit.</a:t>
            </a:r>
          </a:p>
          <a:p>
            <a:endParaRPr lang="en-US" dirty="0"/>
          </a:p>
          <a:p>
            <a:r>
              <a:rPr lang="en-US" dirty="0" smtClean="0"/>
              <a:t>The </a:t>
            </a:r>
            <a:r>
              <a:rPr lang="en-US" dirty="0" err="1"/>
              <a:t>OpenMP</a:t>
            </a:r>
            <a:r>
              <a:rPr lang="en-US" dirty="0"/>
              <a:t> </a:t>
            </a:r>
            <a:r>
              <a:rPr lang="en-US" dirty="0">
                <a:solidFill>
                  <a:srgbClr val="FF0000"/>
                </a:solidFill>
                <a:latin typeface="Courier New" panose="02070309020205020404" pitchFamily="49" charset="0"/>
                <a:ea typeface="Courier"/>
                <a:cs typeface="Courier New" panose="02070309020205020404" pitchFamily="49" charset="0"/>
              </a:rPr>
              <a:t>reduction</a:t>
            </a:r>
            <a:r>
              <a:rPr lang="en-US" dirty="0"/>
              <a:t> clause lets you specify one or more thread-</a:t>
            </a:r>
            <a:r>
              <a:rPr lang="en-US" i="1" dirty="0"/>
              <a:t>private variables</a:t>
            </a:r>
            <a:r>
              <a:rPr lang="en-US" dirty="0"/>
              <a:t> that are subject to a reduction operation at the end of the parallel region. </a:t>
            </a:r>
            <a:endParaRPr lang="en-US" dirty="0" smtClean="0"/>
          </a:p>
          <a:p>
            <a:pPr lvl="1"/>
            <a:r>
              <a:rPr lang="en-US" dirty="0" err="1" smtClean="0"/>
              <a:t>OpenMP</a:t>
            </a:r>
            <a:r>
              <a:rPr lang="en-US" dirty="0" smtClean="0"/>
              <a:t> </a:t>
            </a:r>
            <a:r>
              <a:rPr lang="en-US" dirty="0"/>
              <a:t>predefines a set of reduction operators. Each reduction variable must be a </a:t>
            </a:r>
            <a:r>
              <a:rPr lang="en-US" b="1" dirty="0"/>
              <a:t>scalar</a:t>
            </a:r>
            <a:r>
              <a:rPr lang="en-US" dirty="0"/>
              <a:t> (for example, </a:t>
            </a:r>
            <a:r>
              <a:rPr lang="en-US" dirty="0" err="1"/>
              <a:t>int</a:t>
            </a:r>
            <a:r>
              <a:rPr lang="en-US" dirty="0"/>
              <a:t>, long, and float). </a:t>
            </a:r>
            <a:endParaRPr lang="en-US" dirty="0" smtClean="0"/>
          </a:p>
          <a:p>
            <a:pPr lvl="1"/>
            <a:r>
              <a:rPr lang="en-US" dirty="0" err="1" smtClean="0"/>
              <a:t>OpenMP</a:t>
            </a:r>
            <a:r>
              <a:rPr lang="en-US" dirty="0" smtClean="0"/>
              <a:t> </a:t>
            </a:r>
            <a:r>
              <a:rPr lang="en-US" dirty="0"/>
              <a:t>also defines several restrictions on how reduction variables are used in a parallel region. </a:t>
            </a:r>
          </a:p>
        </p:txBody>
      </p:sp>
    </p:spTree>
    <p:extLst>
      <p:ext uri="{BB962C8B-B14F-4D97-AF65-F5344CB8AC3E}">
        <p14:creationId xmlns:p14="http://schemas.microsoft.com/office/powerpoint/2010/main" val="1078255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The </a:t>
                </a:r>
                <a:r>
                  <a:rPr lang="en-US" dirty="0"/>
                  <a:t>operator can be one of </a:t>
                </a:r>
                <a14:m>
                  <m:oMath xmlns:m="http://schemas.openxmlformats.org/officeDocument/2006/math">
                    <m:r>
                      <a:rPr lang="en-US" b="1" i="1" dirty="0" smtClean="0">
                        <a:latin typeface="Cambria Math" panose="02040503050406030204" pitchFamily="18" charset="0"/>
                      </a:rPr>
                      <m:t>+</m:t>
                    </m:r>
                  </m:oMath>
                </a14:m>
                <a:r>
                  <a:rPr lang="en-US" dirty="0"/>
                  <a:t>, </a:t>
                </a:r>
                <a:r>
                  <a:rPr lang="en-US" b="1" i="1" dirty="0">
                    <a:latin typeface="Cambria Math" panose="02040503050406030204" pitchFamily="18" charset="0"/>
                  </a:rPr>
                  <a:t>*</a:t>
                </a:r>
                <a:r>
                  <a:rPr lang="en-US" dirty="0"/>
                  <a:t>, </a:t>
                </a:r>
                <a:r>
                  <a:rPr lang="en-US" b="1" i="1" dirty="0" smtClean="0">
                    <a:latin typeface="Cambria Math" panose="02040503050406030204" pitchFamily="18" charset="0"/>
                  </a:rPr>
                  <a:t>-</a:t>
                </a:r>
                <a:r>
                  <a:rPr lang="en-US" dirty="0" smtClean="0"/>
                  <a:t>, </a:t>
                </a:r>
                <a:r>
                  <a:rPr lang="en-US" b="1" i="1" dirty="0" smtClean="0">
                    <a:latin typeface="Cambria Math" panose="02040503050406030204" pitchFamily="18" charset="0"/>
                  </a:rPr>
                  <a:t>&amp;</a:t>
                </a:r>
                <a:r>
                  <a:rPr lang="en-US" dirty="0" smtClean="0"/>
                  <a:t>, </a:t>
                </a:r>
                <a:r>
                  <a:rPr lang="en-US" b="1" dirty="0"/>
                  <a:t>|</a:t>
                </a:r>
                <a:r>
                  <a:rPr lang="en-US" dirty="0"/>
                  <a:t>, </a:t>
                </a:r>
                <a:r>
                  <a:rPr lang="en-US" b="1" dirty="0">
                    <a:latin typeface="Cambria Math" panose="02040503050406030204" pitchFamily="18" charset="0"/>
                  </a:rPr>
                  <a:t>^</a:t>
                </a:r>
                <a:r>
                  <a:rPr lang="en-US" dirty="0"/>
                  <a:t>,</a:t>
                </a:r>
                <a:r>
                  <a:rPr lang="en-US" b="1" dirty="0">
                    <a:latin typeface="Cambria Math" panose="02040503050406030204" pitchFamily="18" charset="0"/>
                  </a:rPr>
                  <a:t> &amp;&amp;</a:t>
                </a:r>
                <a:r>
                  <a:rPr lang="en-US" dirty="0"/>
                  <a:t>, and </a:t>
                </a:r>
                <a:r>
                  <a:rPr lang="en-US" b="1" dirty="0">
                    <a:latin typeface="Cambria Math" panose="020405030504060302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939" t="-3030"/>
                </a:stretch>
              </a:blipFill>
            </p:spPr>
            <p:txBody>
              <a:bodyPr/>
              <a:lstStyle/>
              <a:p>
                <a:r>
                  <a:rPr lang="en-US">
                    <a:noFill/>
                  </a:rPr>
                  <a:t> </a:t>
                </a:r>
              </a:p>
            </p:txBody>
          </p:sp>
        </mc:Fallback>
      </mc:AlternateContent>
    </p:spTree>
    <p:extLst>
      <p:ext uri="{BB962C8B-B14F-4D97-AF65-F5344CB8AC3E}">
        <p14:creationId xmlns:p14="http://schemas.microsoft.com/office/powerpoint/2010/main" val="3640000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fontScale="92500"/>
          </a:bodyPr>
          <a:lstStyle/>
          <a:p>
            <a:pPr marL="514350" indent="-514350">
              <a:buFont typeface="+mj-lt"/>
              <a:buAutoNum type="arabicPeriod"/>
            </a:pPr>
            <a:r>
              <a:rPr lang="en-US" sz="2400" dirty="0">
                <a:solidFill>
                  <a:srgbClr val="FF0000"/>
                </a:solidFill>
                <a:latin typeface="Courier New" panose="02070309020205020404" pitchFamily="49" charset="0"/>
                <a:ea typeface="Courier"/>
                <a:cs typeface="Courier New" panose="02070309020205020404" pitchFamily="49" charset="0"/>
              </a:rPr>
              <a:t>#pragma </a:t>
            </a:r>
            <a:r>
              <a:rPr lang="en-US" sz="2400" dirty="0" err="1">
                <a:solidFill>
                  <a:srgbClr val="FF0000"/>
                </a:solidFill>
                <a:latin typeface="Courier New" panose="02070309020205020404" pitchFamily="49" charset="0"/>
                <a:ea typeface="Courier"/>
                <a:cs typeface="Courier New" panose="02070309020205020404" pitchFamily="49" charset="0"/>
              </a:rPr>
              <a:t>omp</a:t>
            </a:r>
            <a:r>
              <a:rPr lang="en-US" sz="2400" dirty="0">
                <a:solidFill>
                  <a:srgbClr val="FF0000"/>
                </a:solidFill>
                <a:latin typeface="Courier New" panose="02070309020205020404" pitchFamily="49" charset="0"/>
                <a:ea typeface="Courier"/>
                <a:cs typeface="Courier New" panose="02070309020205020404" pitchFamily="49" charset="0"/>
              </a:rPr>
              <a:t> parallel </a:t>
            </a:r>
            <a:r>
              <a:rPr lang="en-US" sz="2400" b="1" dirty="0">
                <a:solidFill>
                  <a:srgbClr val="FF0000"/>
                </a:solidFill>
                <a:latin typeface="Courier New" panose="02070309020205020404" pitchFamily="49" charset="0"/>
                <a:ea typeface="Courier"/>
                <a:cs typeface="Courier New" panose="02070309020205020404" pitchFamily="49" charset="0"/>
              </a:rPr>
              <a:t>reduction(+: </a:t>
            </a:r>
            <a:r>
              <a:rPr lang="en-US" sz="2400" b="1" dirty="0" smtClean="0">
                <a:solidFill>
                  <a:srgbClr val="FF0000"/>
                </a:solidFill>
                <a:latin typeface="Courier New" panose="02070309020205020404" pitchFamily="49" charset="0"/>
                <a:ea typeface="Courier"/>
                <a:cs typeface="Courier New" panose="02070309020205020404" pitchFamily="49" charset="0"/>
              </a:rPr>
              <a:t>sum)</a:t>
            </a:r>
            <a:r>
              <a:rPr lang="en-US" sz="2400" dirty="0" smtClean="0">
                <a:solidFill>
                  <a:srgbClr val="FF0000"/>
                </a:solidFill>
                <a:latin typeface="Courier New" panose="02070309020205020404" pitchFamily="49" charset="0"/>
                <a:ea typeface="Courier"/>
                <a:cs typeface="Courier New" panose="02070309020205020404" pitchFamily="49" charset="0"/>
              </a:rPr>
              <a:t> </a:t>
            </a:r>
            <a:r>
              <a:rPr lang="en-US" sz="2400" dirty="0" err="1" smtClean="0">
                <a:solidFill>
                  <a:srgbClr val="FF0000"/>
                </a:solidFill>
                <a:latin typeface="Courier New" panose="02070309020205020404" pitchFamily="49" charset="0"/>
                <a:ea typeface="Courier"/>
                <a:cs typeface="Courier New" panose="02070309020205020404" pitchFamily="49" charset="0"/>
              </a:rPr>
              <a:t>num_threads</a:t>
            </a:r>
            <a:r>
              <a:rPr lang="en-US" sz="2400" dirty="0" smtClean="0">
                <a:solidFill>
                  <a:srgbClr val="FF0000"/>
                </a:solidFill>
                <a:latin typeface="Courier New" panose="02070309020205020404" pitchFamily="49" charset="0"/>
                <a:ea typeface="Courier"/>
                <a:cs typeface="Courier New" panose="02070309020205020404" pitchFamily="49" charset="0"/>
              </a:rPr>
              <a:t>(8</a:t>
            </a:r>
            <a:r>
              <a:rPr lang="en-US" sz="2400" dirty="0">
                <a:solidFill>
                  <a:srgbClr val="FF0000"/>
                </a:solidFill>
                <a:latin typeface="Courier New" panose="02070309020205020404" pitchFamily="49" charset="0"/>
                <a:ea typeface="Courier"/>
                <a:cs typeface="Courier New" panose="02070309020205020404" pitchFamily="49" charset="0"/>
              </a:rPr>
              <a:t>)</a:t>
            </a:r>
          </a:p>
          <a:p>
            <a:pPr marL="514350" indent="-514350">
              <a:buFont typeface="+mj-lt"/>
              <a:buAutoNum type="arabicPeriod"/>
            </a:pPr>
            <a:r>
              <a:rPr lang="en-US" sz="2400" dirty="0">
                <a:solidFill>
                  <a:srgbClr val="FF0000"/>
                </a:solidFill>
                <a:latin typeface="Courier New" panose="02070309020205020404" pitchFamily="49" charset="0"/>
                <a:ea typeface="Courier"/>
                <a:cs typeface="Courier New" panose="02070309020205020404" pitchFamily="49" charset="0"/>
              </a:rPr>
              <a:t> {</a:t>
            </a:r>
          </a:p>
          <a:p>
            <a:pPr marL="514350" indent="-514350">
              <a:buFont typeface="+mj-lt"/>
              <a:buAutoNum type="arabicPeriod"/>
            </a:pPr>
            <a:r>
              <a:rPr lang="en-US" sz="2400" dirty="0">
                <a:solidFill>
                  <a:srgbClr val="FF0000"/>
                </a:solidFill>
                <a:latin typeface="Courier New" panose="02070309020205020404" pitchFamily="49" charset="0"/>
                <a:ea typeface="Courier"/>
                <a:cs typeface="Courier New" panose="02070309020205020404" pitchFamily="49" charset="0"/>
              </a:rPr>
              <a:t>        /* compute local sums here */</a:t>
            </a:r>
          </a:p>
          <a:p>
            <a:pPr marL="514350" indent="-514350">
              <a:buFont typeface="+mj-lt"/>
              <a:buAutoNum type="arabicPeriod"/>
            </a:pPr>
            <a:r>
              <a:rPr lang="en-US" sz="2400" dirty="0">
                <a:solidFill>
                  <a:srgbClr val="FF0000"/>
                </a:solidFill>
                <a:latin typeface="Courier New" panose="02070309020205020404" pitchFamily="49" charset="0"/>
                <a:ea typeface="Courier"/>
                <a:cs typeface="Courier New" panose="02070309020205020404" pitchFamily="49" charset="0"/>
              </a:rPr>
              <a:t> }</a:t>
            </a:r>
          </a:p>
          <a:p>
            <a:pPr marL="514350" indent="-514350">
              <a:buFont typeface="+mj-lt"/>
              <a:buAutoNum type="arabicPeriod"/>
            </a:pPr>
            <a:r>
              <a:rPr lang="en-US" sz="2400" dirty="0">
                <a:solidFill>
                  <a:srgbClr val="FF0000"/>
                </a:solidFill>
                <a:latin typeface="Courier New" panose="02070309020205020404" pitchFamily="49" charset="0"/>
                <a:ea typeface="Courier"/>
                <a:cs typeface="Courier New" panose="02070309020205020404" pitchFamily="49" charset="0"/>
              </a:rPr>
              <a:t>/* sum here contains sum of all local instances of </a:t>
            </a:r>
            <a:r>
              <a:rPr lang="en-US" sz="2400" dirty="0" smtClean="0">
                <a:solidFill>
                  <a:srgbClr val="FF0000"/>
                </a:solidFill>
                <a:latin typeface="Courier New" panose="02070309020205020404" pitchFamily="49" charset="0"/>
                <a:ea typeface="Courier"/>
                <a:cs typeface="Courier New" panose="02070309020205020404" pitchFamily="49" charset="0"/>
              </a:rPr>
              <a:t>sums</a:t>
            </a:r>
          </a:p>
          <a:p>
            <a:pPr marL="514350" indent="-514350">
              <a:buFont typeface="+mj-lt"/>
              <a:buAutoNum type="arabicPeriod"/>
            </a:pPr>
            <a:r>
              <a:rPr lang="en-US" sz="2400" dirty="0" smtClean="0">
                <a:solidFill>
                  <a:srgbClr val="FF0000"/>
                </a:solidFill>
                <a:latin typeface="Courier New" panose="02070309020205020404" pitchFamily="49" charset="0"/>
                <a:ea typeface="Courier"/>
                <a:cs typeface="Courier New" panose="02070309020205020404" pitchFamily="49" charset="0"/>
              </a:rPr>
              <a:t>*/</a:t>
            </a:r>
          </a:p>
          <a:p>
            <a:pPr lvl="1"/>
            <a:r>
              <a:rPr lang="en-US" dirty="0" smtClean="0"/>
              <a:t>In </a:t>
            </a:r>
            <a:r>
              <a:rPr lang="en-US" dirty="0"/>
              <a:t>this example, each of the eight threads gets a copy of the variable </a:t>
            </a:r>
            <a:r>
              <a:rPr lang="en-US" b="1" dirty="0"/>
              <a:t>sum</a:t>
            </a:r>
            <a:r>
              <a:rPr lang="en-US" dirty="0"/>
              <a:t>. </a:t>
            </a:r>
            <a:endParaRPr lang="en-US" dirty="0" smtClean="0"/>
          </a:p>
          <a:p>
            <a:pPr lvl="1"/>
            <a:r>
              <a:rPr lang="en-US" dirty="0" smtClean="0"/>
              <a:t>When the threads </a:t>
            </a:r>
            <a:r>
              <a:rPr lang="en-US" dirty="0"/>
              <a:t>exit, the sum of all of these local copies is stored in the single copy of </a:t>
            </a:r>
            <a:r>
              <a:rPr lang="en-US" dirty="0" smtClean="0"/>
              <a:t>the variable </a:t>
            </a:r>
            <a:r>
              <a:rPr lang="en-US" dirty="0"/>
              <a:t>(at the </a:t>
            </a:r>
            <a:r>
              <a:rPr lang="en-US" b="1" dirty="0"/>
              <a:t>master thread</a:t>
            </a:r>
            <a:r>
              <a:rPr lang="en-US" dirty="0"/>
              <a:t>) </a:t>
            </a:r>
            <a:r>
              <a:rPr lang="en-US" dirty="0" smtClean="0"/>
              <a:t>.</a:t>
            </a:r>
            <a:endParaRPr lang="en-US" dirty="0"/>
          </a:p>
        </p:txBody>
      </p:sp>
    </p:spTree>
    <p:extLst>
      <p:ext uri="{BB962C8B-B14F-4D97-AF65-F5344CB8AC3E}">
        <p14:creationId xmlns:p14="http://schemas.microsoft.com/office/powerpoint/2010/main" val="3845443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5913" y="349750"/>
            <a:ext cx="11325225" cy="5857875"/>
          </a:xfrm>
          <a:prstGeom prst="rect">
            <a:avLst/>
          </a:prstGeom>
        </p:spPr>
      </p:pic>
    </p:spTree>
    <p:extLst>
      <p:ext uri="{BB962C8B-B14F-4D97-AF65-F5344CB8AC3E}">
        <p14:creationId xmlns:p14="http://schemas.microsoft.com/office/powerpoint/2010/main" val="3586172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Concurrent Tasks in </a:t>
            </a:r>
            <a:r>
              <a:rPr lang="en-US" dirty="0" err="1"/>
              <a:t>OpenMP</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parallel directive can be used in conjunction with other directives to specify </a:t>
            </a:r>
            <a:r>
              <a:rPr lang="en-US" dirty="0" smtClean="0"/>
              <a:t>concurrency across </a:t>
            </a:r>
            <a:r>
              <a:rPr lang="en-US" dirty="0"/>
              <a:t>iterations and </a:t>
            </a:r>
            <a:r>
              <a:rPr lang="en-US" dirty="0" smtClean="0"/>
              <a:t>tasks.</a:t>
            </a:r>
          </a:p>
          <a:p>
            <a:endParaRPr lang="en-US" dirty="0" smtClean="0"/>
          </a:p>
          <a:p>
            <a:r>
              <a:rPr lang="en-US" dirty="0" err="1" smtClean="0"/>
              <a:t>OpenMP</a:t>
            </a:r>
            <a:r>
              <a:rPr lang="en-US" dirty="0" smtClean="0"/>
              <a:t> </a:t>
            </a:r>
            <a:r>
              <a:rPr lang="en-US" dirty="0"/>
              <a:t>provides two directives – </a:t>
            </a:r>
            <a:r>
              <a:rPr lang="en-US" b="1" dirty="0">
                <a:solidFill>
                  <a:srgbClr val="FF0000"/>
                </a:solidFill>
                <a:latin typeface="Courier New" panose="02070309020205020404" pitchFamily="49" charset="0"/>
                <a:cs typeface="Courier New" panose="02070309020205020404" pitchFamily="49" charset="0"/>
              </a:rPr>
              <a:t>for</a:t>
            </a:r>
            <a:r>
              <a:rPr lang="en-US" dirty="0"/>
              <a:t> and </a:t>
            </a:r>
            <a:r>
              <a:rPr lang="en-US" b="1" dirty="0">
                <a:solidFill>
                  <a:srgbClr val="FF0000"/>
                </a:solidFill>
                <a:latin typeface="Courier New" panose="02070309020205020404" pitchFamily="49" charset="0"/>
                <a:cs typeface="Courier New" panose="02070309020205020404" pitchFamily="49" charset="0"/>
              </a:rPr>
              <a:t>sections</a:t>
            </a:r>
            <a:r>
              <a:rPr lang="en-US" dirty="0"/>
              <a:t> – </a:t>
            </a:r>
            <a:r>
              <a:rPr lang="en-US" dirty="0" smtClean="0"/>
              <a:t>to specify concurrent </a:t>
            </a:r>
            <a:r>
              <a:rPr lang="en-US" dirty="0"/>
              <a:t>iterations and tasks. </a:t>
            </a:r>
            <a:endParaRPr lang="en-US" dirty="0" smtClean="0"/>
          </a:p>
          <a:p>
            <a:endParaRPr lang="en-US" dirty="0"/>
          </a:p>
        </p:txBody>
      </p:sp>
    </p:spTree>
    <p:extLst>
      <p:ext uri="{BB962C8B-B14F-4D97-AF65-F5344CB8AC3E}">
        <p14:creationId xmlns:p14="http://schemas.microsoft.com/office/powerpoint/2010/main" val="639086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latin typeface="Courier New" panose="02070309020205020404" pitchFamily="49" charset="0"/>
                <a:cs typeface="Courier New" panose="02070309020205020404" pitchFamily="49" charset="0"/>
              </a:rPr>
              <a:t>for</a:t>
            </a:r>
            <a:r>
              <a:rPr lang="en-US" dirty="0" smtClean="0"/>
              <a:t> Directive</a:t>
            </a:r>
            <a:endParaRPr lang="en-US" dirty="0"/>
          </a:p>
        </p:txBody>
      </p:sp>
      <p:sp>
        <p:nvSpPr>
          <p:cNvPr id="3" name="Content Placeholder 2"/>
          <p:cNvSpPr>
            <a:spLocks noGrp="1"/>
          </p:cNvSpPr>
          <p:nvPr>
            <p:ph idx="1"/>
          </p:nvPr>
        </p:nvSpPr>
        <p:spPr/>
        <p:txBody>
          <a:bodyPr>
            <a:normAutofit/>
          </a:bodyPr>
          <a:lstStyle/>
          <a:p>
            <a:r>
              <a:rPr lang="en-US" dirty="0" smtClean="0">
                <a:solidFill>
                  <a:srgbClr val="333333"/>
                </a:solidFill>
              </a:rPr>
              <a:t>The </a:t>
            </a:r>
            <a:r>
              <a:rPr lang="en-US" dirty="0">
                <a:solidFill>
                  <a:srgbClr val="790029"/>
                </a:solidFill>
              </a:rPr>
              <a:t>for </a:t>
            </a:r>
            <a:r>
              <a:rPr lang="en-US" dirty="0">
                <a:solidFill>
                  <a:srgbClr val="333333"/>
                </a:solidFill>
              </a:rPr>
              <a:t>directive is used to split parallel iteration spaces across threads. The general form of </a:t>
            </a:r>
            <a:r>
              <a:rPr lang="en-US" dirty="0" smtClean="0">
                <a:solidFill>
                  <a:srgbClr val="333333"/>
                </a:solidFill>
              </a:rPr>
              <a:t>a </a:t>
            </a:r>
            <a:r>
              <a:rPr lang="en-US" dirty="0" smtClean="0">
                <a:solidFill>
                  <a:srgbClr val="790029"/>
                </a:solidFill>
              </a:rPr>
              <a:t>for </a:t>
            </a:r>
            <a:r>
              <a:rPr lang="en-US" dirty="0">
                <a:solidFill>
                  <a:srgbClr val="333333"/>
                </a:solidFill>
              </a:rPr>
              <a:t>directive is as follows</a:t>
            </a:r>
            <a:r>
              <a:rPr lang="en-US" dirty="0" smtClean="0">
                <a:solidFill>
                  <a:srgbClr val="333333"/>
                </a:solidFill>
              </a:rPr>
              <a:t>:</a:t>
            </a:r>
          </a:p>
          <a:p>
            <a:pPr marL="514350" indent="-514350">
              <a:buFont typeface="+mj-lt"/>
              <a:buAutoNum type="arabicPeriod"/>
            </a:pPr>
            <a:r>
              <a:rPr lang="en-US" sz="2600" dirty="0" smtClean="0">
                <a:solidFill>
                  <a:srgbClr val="FF0000"/>
                </a:solidFill>
                <a:latin typeface="Courier New" panose="02070309020205020404" pitchFamily="49" charset="0"/>
                <a:cs typeface="Courier New" panose="02070309020205020404" pitchFamily="49" charset="0"/>
              </a:rPr>
              <a:t>#</a:t>
            </a:r>
            <a:r>
              <a:rPr lang="en-US" sz="2600" dirty="0">
                <a:solidFill>
                  <a:srgbClr val="FF0000"/>
                </a:solidFill>
                <a:latin typeface="Courier New" panose="02070309020205020404" pitchFamily="49" charset="0"/>
                <a:cs typeface="Courier New" panose="02070309020205020404" pitchFamily="49" charset="0"/>
              </a:rPr>
              <a:t>pragma </a:t>
            </a:r>
            <a:r>
              <a:rPr lang="en-US" sz="2600" dirty="0" err="1">
                <a:solidFill>
                  <a:srgbClr val="FF0000"/>
                </a:solidFill>
                <a:latin typeface="Courier New" panose="02070309020205020404" pitchFamily="49" charset="0"/>
                <a:cs typeface="Courier New" panose="02070309020205020404" pitchFamily="49" charset="0"/>
              </a:rPr>
              <a:t>omp</a:t>
            </a:r>
            <a:r>
              <a:rPr lang="en-US" sz="2600" dirty="0">
                <a:solidFill>
                  <a:srgbClr val="FF0000"/>
                </a:solidFill>
                <a:latin typeface="Courier New" panose="02070309020205020404" pitchFamily="49" charset="0"/>
                <a:cs typeface="Courier New" panose="02070309020205020404" pitchFamily="49" charset="0"/>
              </a:rPr>
              <a:t> for [clause </a:t>
            </a:r>
            <a:r>
              <a:rPr lang="en-US" sz="2600" dirty="0" smtClean="0">
                <a:solidFill>
                  <a:srgbClr val="FF0000"/>
                </a:solidFill>
                <a:latin typeface="Courier New" panose="02070309020205020404" pitchFamily="49" charset="0"/>
                <a:cs typeface="Courier New" panose="02070309020205020404" pitchFamily="49" charset="0"/>
              </a:rPr>
              <a:t>list]</a:t>
            </a:r>
          </a:p>
          <a:p>
            <a:pPr marL="514350" indent="-514350">
              <a:buFont typeface="+mj-lt"/>
              <a:buAutoNum type="arabicPeriod"/>
            </a:pPr>
            <a:r>
              <a:rPr lang="en-US" sz="2600" dirty="0" smtClean="0">
                <a:solidFill>
                  <a:srgbClr val="FF0000"/>
                </a:solidFill>
                <a:latin typeface="Courier New" panose="02070309020205020404" pitchFamily="49" charset="0"/>
                <a:cs typeface="Courier New" panose="02070309020205020404" pitchFamily="49" charset="0"/>
              </a:rPr>
              <a:t> 		/* </a:t>
            </a:r>
            <a:r>
              <a:rPr lang="en-US" sz="2600" dirty="0">
                <a:solidFill>
                  <a:srgbClr val="FF0000"/>
                </a:solidFill>
                <a:latin typeface="Courier New" panose="02070309020205020404" pitchFamily="49" charset="0"/>
                <a:cs typeface="Courier New" panose="02070309020205020404" pitchFamily="49" charset="0"/>
              </a:rPr>
              <a:t>for loop </a:t>
            </a:r>
            <a:r>
              <a:rPr lang="en-US" sz="2600" dirty="0" smtClean="0">
                <a:solidFill>
                  <a:srgbClr val="FF0000"/>
                </a:solidFill>
                <a:latin typeface="Courier New" panose="02070309020205020404" pitchFamily="49" charset="0"/>
                <a:cs typeface="Courier New" panose="02070309020205020404" pitchFamily="49" charset="0"/>
              </a:rPr>
              <a:t>*/</a:t>
            </a:r>
          </a:p>
          <a:p>
            <a:pPr marL="514350" indent="-514350">
              <a:buFont typeface="+mj-lt"/>
              <a:buAutoNum type="arabicPeriod"/>
            </a:pPr>
            <a:endParaRPr lang="en-US" sz="2600" dirty="0">
              <a:solidFill>
                <a:srgbClr val="FF0000"/>
              </a:solidFill>
              <a:latin typeface="Courier New" panose="02070309020205020404" pitchFamily="49" charset="0"/>
              <a:cs typeface="Courier New" panose="02070309020205020404" pitchFamily="49" charset="0"/>
            </a:endParaRPr>
          </a:p>
          <a:p>
            <a:r>
              <a:rPr lang="en-US" sz="2400" dirty="0"/>
              <a:t>The clauses that can be used in this context are: </a:t>
            </a:r>
            <a:r>
              <a:rPr lang="en-US" sz="2600" dirty="0">
                <a:solidFill>
                  <a:srgbClr val="FF0000"/>
                </a:solidFill>
                <a:latin typeface="Courier New" panose="02070309020205020404" pitchFamily="49" charset="0"/>
                <a:cs typeface="Courier New" panose="02070309020205020404" pitchFamily="49" charset="0"/>
              </a:rPr>
              <a:t>private</a:t>
            </a:r>
            <a:r>
              <a:rPr lang="en-US" sz="2400" dirty="0"/>
              <a:t>, </a:t>
            </a:r>
            <a:r>
              <a:rPr lang="en-US" sz="2600" dirty="0" err="1">
                <a:solidFill>
                  <a:srgbClr val="FF0000"/>
                </a:solidFill>
                <a:latin typeface="Courier New" panose="02070309020205020404" pitchFamily="49" charset="0"/>
                <a:cs typeface="Courier New" panose="02070309020205020404" pitchFamily="49" charset="0"/>
              </a:rPr>
              <a:t>firstprivate</a:t>
            </a:r>
            <a:r>
              <a:rPr lang="en-US" sz="2400" dirty="0" smtClean="0"/>
              <a:t>, </a:t>
            </a:r>
            <a:r>
              <a:rPr lang="en-US" sz="2600" dirty="0" err="1">
                <a:solidFill>
                  <a:srgbClr val="FF0000"/>
                </a:solidFill>
                <a:latin typeface="Courier New" panose="02070309020205020404" pitchFamily="49" charset="0"/>
                <a:cs typeface="Courier New" panose="02070309020205020404" pitchFamily="49" charset="0"/>
              </a:rPr>
              <a:t>lastprivate</a:t>
            </a:r>
            <a:r>
              <a:rPr lang="en-US" sz="2400" dirty="0" smtClean="0"/>
              <a:t>, </a:t>
            </a:r>
            <a:r>
              <a:rPr lang="en-US" sz="2600" dirty="0">
                <a:solidFill>
                  <a:srgbClr val="FF0000"/>
                </a:solidFill>
                <a:latin typeface="Courier New" panose="02070309020205020404" pitchFamily="49" charset="0"/>
                <a:cs typeface="Courier New" panose="02070309020205020404" pitchFamily="49" charset="0"/>
              </a:rPr>
              <a:t>reduction</a:t>
            </a:r>
            <a:r>
              <a:rPr lang="en-US" sz="2400" dirty="0"/>
              <a:t>, </a:t>
            </a:r>
            <a:r>
              <a:rPr lang="en-US" sz="2600" dirty="0">
                <a:solidFill>
                  <a:srgbClr val="FF0000"/>
                </a:solidFill>
                <a:latin typeface="Courier New" panose="02070309020205020404" pitchFamily="49" charset="0"/>
                <a:cs typeface="Courier New" panose="02070309020205020404" pitchFamily="49" charset="0"/>
              </a:rPr>
              <a:t>schedule</a:t>
            </a:r>
            <a:r>
              <a:rPr lang="en-US" sz="2400" dirty="0"/>
              <a:t>, </a:t>
            </a:r>
            <a:r>
              <a:rPr lang="en-US" sz="2600" dirty="0" err="1">
                <a:solidFill>
                  <a:srgbClr val="FF0000"/>
                </a:solidFill>
                <a:latin typeface="Courier New" panose="02070309020205020404" pitchFamily="49" charset="0"/>
                <a:cs typeface="Courier New" panose="02070309020205020404" pitchFamily="49" charset="0"/>
              </a:rPr>
              <a:t>nowait</a:t>
            </a:r>
            <a:r>
              <a:rPr lang="en-US" sz="2400" dirty="0" smtClean="0"/>
              <a:t>, and </a:t>
            </a:r>
            <a:r>
              <a:rPr lang="en-US" sz="2600" dirty="0" smtClean="0">
                <a:solidFill>
                  <a:srgbClr val="FF0000"/>
                </a:solidFill>
                <a:latin typeface="Courier New" panose="02070309020205020404" pitchFamily="49" charset="0"/>
                <a:cs typeface="Courier New" panose="02070309020205020404" pitchFamily="49" charset="0"/>
              </a:rPr>
              <a:t>ordered.</a:t>
            </a:r>
          </a:p>
          <a:p>
            <a:pPr marL="0" indent="0">
              <a:buNone/>
            </a:pPr>
            <a:endParaRPr lang="en-US" sz="2400" dirty="0" smtClean="0"/>
          </a:p>
        </p:txBody>
      </p:sp>
    </p:spTree>
    <p:extLst>
      <p:ext uri="{BB962C8B-B14F-4D97-AF65-F5344CB8AC3E}">
        <p14:creationId xmlns:p14="http://schemas.microsoft.com/office/powerpoint/2010/main" val="3859787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70" y="2892016"/>
            <a:ext cx="10058400" cy="1450757"/>
          </a:xfrm>
        </p:spPr>
        <p:txBody>
          <a:bodyPr>
            <a:normAutofit/>
          </a:bodyPr>
          <a:lstStyle/>
          <a:p>
            <a:pPr algn="ctr"/>
            <a:r>
              <a:rPr lang="en-US" sz="3600" dirty="0" smtClean="0"/>
              <a:t>Chapter 7</a:t>
            </a:r>
            <a:r>
              <a:rPr lang="en-US" sz="3600" dirty="0"/>
              <a:t>. Programming Shared </a:t>
            </a:r>
            <a:r>
              <a:rPr lang="en-US" sz="3600" dirty="0" smtClean="0"/>
              <a:t>Address Space Platforms</a:t>
            </a:r>
            <a:endParaRPr lang="en-US" sz="3600" dirty="0"/>
          </a:p>
        </p:txBody>
      </p:sp>
    </p:spTree>
    <p:extLst>
      <p:ext uri="{BB962C8B-B14F-4D97-AF65-F5344CB8AC3E}">
        <p14:creationId xmlns:p14="http://schemas.microsoft.com/office/powerpoint/2010/main" val="35691274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solidFill>
                  <a:srgbClr val="FF0000"/>
                </a:solidFill>
                <a:latin typeface="Courier New" panose="02070309020205020404" pitchFamily="49" charset="0"/>
                <a:cs typeface="Courier New" panose="02070309020205020404" pitchFamily="49" charset="0"/>
              </a:rPr>
              <a:t>for</a:t>
            </a:r>
            <a:r>
              <a:rPr lang="en-US" dirty="0" smtClean="0"/>
              <a:t> Directive</a:t>
            </a:r>
            <a:endParaRPr lang="en-US" dirty="0"/>
          </a:p>
        </p:txBody>
      </p:sp>
      <p:sp>
        <p:nvSpPr>
          <p:cNvPr id="3" name="Content Placeholder 2"/>
          <p:cNvSpPr>
            <a:spLocks noGrp="1"/>
          </p:cNvSpPr>
          <p:nvPr>
            <p:ph idx="1"/>
          </p:nvPr>
        </p:nvSpPr>
        <p:spPr/>
        <p:txBody>
          <a:bodyPr>
            <a:normAutofit lnSpcReduction="10000"/>
          </a:bodyPr>
          <a:lstStyle/>
          <a:p>
            <a:r>
              <a:rPr lang="en-US" dirty="0"/>
              <a:t>When using a for loop </a:t>
            </a:r>
            <a:r>
              <a:rPr lang="en-US" dirty="0" smtClean="0"/>
              <a:t>for farming work </a:t>
            </a:r>
            <a:r>
              <a:rPr lang="en-US" dirty="0"/>
              <a:t>to threads, it is sometimes desired that the last iteration (as defined by serial </a:t>
            </a:r>
            <a:r>
              <a:rPr lang="en-US" dirty="0" smtClean="0"/>
              <a:t>execution) of </a:t>
            </a:r>
            <a:r>
              <a:rPr lang="en-US" dirty="0"/>
              <a:t>the for loop update the value of a variable</a:t>
            </a:r>
            <a:r>
              <a:rPr lang="en-US" dirty="0" smtClean="0"/>
              <a:t>.</a:t>
            </a:r>
          </a:p>
          <a:p>
            <a:endParaRPr lang="en-US" dirty="0" smtClean="0"/>
          </a:p>
          <a:p>
            <a:r>
              <a:rPr lang="en-US" dirty="0" smtClean="0"/>
              <a:t>This </a:t>
            </a:r>
            <a:r>
              <a:rPr lang="en-US" dirty="0"/>
              <a:t>is accomplished using the </a:t>
            </a:r>
            <a:r>
              <a:rPr lang="en-US" sz="2600" dirty="0" err="1">
                <a:solidFill>
                  <a:srgbClr val="FF0000"/>
                </a:solidFill>
                <a:latin typeface="Courier New" panose="02070309020205020404" pitchFamily="49" charset="0"/>
                <a:cs typeface="Courier New" panose="02070309020205020404" pitchFamily="49" charset="0"/>
              </a:rPr>
              <a:t>lastprivate</a:t>
            </a:r>
            <a:r>
              <a:rPr lang="en-US" dirty="0" smtClean="0"/>
              <a:t> directive</a:t>
            </a:r>
            <a:r>
              <a:rPr lang="en-US" dirty="0"/>
              <a:t>. </a:t>
            </a:r>
            <a:endParaRPr lang="en-US" dirty="0" smtClean="0"/>
          </a:p>
          <a:p>
            <a:endParaRPr lang="en-US" dirty="0" smtClean="0"/>
          </a:p>
          <a:p>
            <a:r>
              <a:rPr lang="en-US" dirty="0" smtClean="0"/>
              <a:t>The </a:t>
            </a:r>
            <a:r>
              <a:rPr lang="en-US" sz="2600" dirty="0" err="1">
                <a:solidFill>
                  <a:srgbClr val="FF0000"/>
                </a:solidFill>
                <a:latin typeface="Courier New" panose="02070309020205020404" pitchFamily="49" charset="0"/>
                <a:cs typeface="Courier New" panose="02070309020205020404" pitchFamily="49" charset="0"/>
              </a:rPr>
              <a:t>lastprivate</a:t>
            </a:r>
            <a:r>
              <a:rPr lang="en-US" dirty="0"/>
              <a:t> clause </a:t>
            </a:r>
            <a:r>
              <a:rPr lang="en-US" dirty="0" smtClean="0"/>
              <a:t>deals with </a:t>
            </a:r>
            <a:r>
              <a:rPr lang="en-US" dirty="0"/>
              <a:t>how multiple local copies of </a:t>
            </a:r>
            <a:r>
              <a:rPr lang="en-US" dirty="0" smtClean="0"/>
              <a:t>a variable </a:t>
            </a:r>
            <a:r>
              <a:rPr lang="en-US" dirty="0"/>
              <a:t>are written back into a single copy at the end of </a:t>
            </a:r>
            <a:r>
              <a:rPr lang="en-US" dirty="0" smtClean="0"/>
              <a:t>the parallel </a:t>
            </a:r>
            <a:r>
              <a:rPr lang="en-US" dirty="0"/>
              <a:t>for loop. </a:t>
            </a:r>
            <a:endParaRPr lang="en-US" sz="2400" dirty="0"/>
          </a:p>
        </p:txBody>
      </p:sp>
    </p:spTree>
    <p:extLst>
      <p:ext uri="{BB962C8B-B14F-4D97-AF65-F5344CB8AC3E}">
        <p14:creationId xmlns:p14="http://schemas.microsoft.com/office/powerpoint/2010/main" val="1027574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Iterations to Threads </a:t>
            </a:r>
          </a:p>
        </p:txBody>
      </p:sp>
      <p:sp>
        <p:nvSpPr>
          <p:cNvPr id="3" name="Content Placeholder 2"/>
          <p:cNvSpPr>
            <a:spLocks noGrp="1"/>
          </p:cNvSpPr>
          <p:nvPr>
            <p:ph idx="1"/>
          </p:nvPr>
        </p:nvSpPr>
        <p:spPr/>
        <p:txBody>
          <a:bodyPr/>
          <a:lstStyle/>
          <a:p>
            <a:r>
              <a:rPr lang="en-US" dirty="0"/>
              <a:t>The </a:t>
            </a:r>
            <a:r>
              <a:rPr lang="en-US" sz="2600" dirty="0">
                <a:solidFill>
                  <a:srgbClr val="FF0000"/>
                </a:solidFill>
                <a:latin typeface="Courier New" panose="02070309020205020404" pitchFamily="49" charset="0"/>
                <a:cs typeface="Courier New" panose="02070309020205020404" pitchFamily="49" charset="0"/>
              </a:rPr>
              <a:t>schedule</a:t>
            </a:r>
            <a:r>
              <a:rPr lang="en-US" dirty="0"/>
              <a:t> clause of the for directive deals with the assignment of iterations to threads. </a:t>
            </a:r>
            <a:endParaRPr lang="en-US" dirty="0" smtClean="0"/>
          </a:p>
          <a:p>
            <a:endParaRPr lang="en-US" dirty="0" smtClean="0"/>
          </a:p>
          <a:p>
            <a:r>
              <a:rPr lang="en-US" dirty="0" smtClean="0"/>
              <a:t>The general </a:t>
            </a:r>
            <a:r>
              <a:rPr lang="en-US" dirty="0"/>
              <a:t>form of the schedule directive </a:t>
            </a:r>
            <a:r>
              <a:rPr lang="en-US" dirty="0" smtClean="0"/>
              <a:t>is </a:t>
            </a:r>
            <a:r>
              <a:rPr lang="en-US" sz="2600" dirty="0" smtClean="0">
                <a:solidFill>
                  <a:srgbClr val="FF0000"/>
                </a:solidFill>
                <a:latin typeface="Courier New" panose="02070309020205020404" pitchFamily="49" charset="0"/>
                <a:cs typeface="Courier New" panose="02070309020205020404" pitchFamily="49" charset="0"/>
              </a:rPr>
              <a:t>schedule(</a:t>
            </a:r>
            <a:r>
              <a:rPr lang="en-US" sz="2600" dirty="0" err="1" smtClean="0">
                <a:solidFill>
                  <a:srgbClr val="FF0000"/>
                </a:solidFill>
                <a:latin typeface="Courier New" panose="02070309020205020404" pitchFamily="49" charset="0"/>
                <a:cs typeface="Courier New" panose="02070309020205020404" pitchFamily="49" charset="0"/>
              </a:rPr>
              <a:t>scheduling_class</a:t>
            </a:r>
            <a:r>
              <a:rPr lang="en-US" sz="2600" dirty="0">
                <a:solidFill>
                  <a:srgbClr val="FF0000"/>
                </a:solidFill>
                <a:latin typeface="Courier New" panose="02070309020205020404" pitchFamily="49" charset="0"/>
                <a:cs typeface="Courier New" panose="02070309020205020404" pitchFamily="49" charset="0"/>
              </a:rPr>
              <a:t>[, parameter</a:t>
            </a:r>
            <a:r>
              <a:rPr lang="en-US" sz="2600" dirty="0" smtClean="0">
                <a:solidFill>
                  <a:srgbClr val="FF0000"/>
                </a:solidFill>
                <a:latin typeface="Courier New" panose="02070309020205020404" pitchFamily="49" charset="0"/>
                <a:cs typeface="Courier New" panose="02070309020205020404" pitchFamily="49" charset="0"/>
              </a:rPr>
              <a:t>])</a:t>
            </a:r>
            <a:r>
              <a:rPr lang="en-US" dirty="0" smtClean="0"/>
              <a:t>.</a:t>
            </a:r>
          </a:p>
          <a:p>
            <a:endParaRPr lang="en-US" dirty="0" smtClean="0"/>
          </a:p>
          <a:p>
            <a:r>
              <a:rPr lang="en-US" dirty="0" err="1" smtClean="0"/>
              <a:t>OpenMP</a:t>
            </a:r>
            <a:r>
              <a:rPr lang="en-US" dirty="0" smtClean="0"/>
              <a:t> </a:t>
            </a:r>
            <a:r>
              <a:rPr lang="en-US" dirty="0"/>
              <a:t>supports four scheduling classes: </a:t>
            </a:r>
            <a:r>
              <a:rPr lang="en-US" sz="2600" dirty="0">
                <a:solidFill>
                  <a:srgbClr val="FF0000"/>
                </a:solidFill>
                <a:latin typeface="Courier New" panose="02070309020205020404" pitchFamily="49" charset="0"/>
                <a:cs typeface="Courier New" panose="02070309020205020404" pitchFamily="49" charset="0"/>
              </a:rPr>
              <a:t>static</a:t>
            </a:r>
            <a:r>
              <a:rPr lang="en-US" dirty="0"/>
              <a:t>, </a:t>
            </a:r>
            <a:r>
              <a:rPr lang="en-US" sz="2600" dirty="0">
                <a:solidFill>
                  <a:srgbClr val="FF0000"/>
                </a:solidFill>
                <a:latin typeface="Courier New" panose="02070309020205020404" pitchFamily="49" charset="0"/>
                <a:cs typeface="Courier New" panose="02070309020205020404" pitchFamily="49" charset="0"/>
              </a:rPr>
              <a:t>dynamic</a:t>
            </a:r>
            <a:r>
              <a:rPr lang="en-US" dirty="0"/>
              <a:t>, </a:t>
            </a:r>
            <a:r>
              <a:rPr lang="en-US" sz="2600" dirty="0">
                <a:solidFill>
                  <a:srgbClr val="FF0000"/>
                </a:solidFill>
                <a:latin typeface="Courier New" panose="02070309020205020404" pitchFamily="49" charset="0"/>
                <a:cs typeface="Courier New" panose="02070309020205020404" pitchFamily="49" charset="0"/>
              </a:rPr>
              <a:t>guided</a:t>
            </a:r>
            <a:r>
              <a:rPr lang="en-US" dirty="0"/>
              <a:t>, and </a:t>
            </a:r>
            <a:r>
              <a:rPr lang="en-US" sz="2600" dirty="0">
                <a:solidFill>
                  <a:srgbClr val="FF0000"/>
                </a:solidFill>
                <a:latin typeface="Courier New" panose="02070309020205020404" pitchFamily="49" charset="0"/>
                <a:cs typeface="Courier New" panose="02070309020205020404" pitchFamily="49" charset="0"/>
              </a:rPr>
              <a:t>runtime</a:t>
            </a:r>
            <a:r>
              <a:rPr lang="en-US" dirty="0"/>
              <a:t>. </a:t>
            </a:r>
            <a:endParaRPr lang="en-US" dirty="0" smtClean="0"/>
          </a:p>
          <a:p>
            <a:endParaRPr lang="en-US" dirty="0"/>
          </a:p>
        </p:txBody>
      </p:sp>
    </p:spTree>
    <p:extLst>
      <p:ext uri="{BB962C8B-B14F-4D97-AF65-F5344CB8AC3E}">
        <p14:creationId xmlns:p14="http://schemas.microsoft.com/office/powerpoint/2010/main" val="27404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Iterations to Threads </a:t>
            </a: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general form of the </a:t>
            </a:r>
            <a:r>
              <a:rPr lang="en-US" b="1" dirty="0"/>
              <a:t>static scheduling</a:t>
            </a:r>
            <a:r>
              <a:rPr lang="en-US" dirty="0"/>
              <a:t> class is </a:t>
            </a:r>
            <a:r>
              <a:rPr lang="en-US" sz="2400" dirty="0">
                <a:solidFill>
                  <a:srgbClr val="FF0000"/>
                </a:solidFill>
                <a:latin typeface="Courier New" panose="02070309020205020404" pitchFamily="49" charset="0"/>
                <a:cs typeface="Courier New" panose="02070309020205020404" pitchFamily="49" charset="0"/>
              </a:rPr>
              <a:t>schedule(static[,chunk-size</a:t>
            </a:r>
            <a:r>
              <a:rPr lang="en-US" sz="2400" dirty="0" smtClean="0">
                <a:solidFill>
                  <a:srgbClr val="FF0000"/>
                </a:solidFill>
                <a:latin typeface="Courier New" panose="02070309020205020404" pitchFamily="49" charset="0"/>
                <a:cs typeface="Courier New" panose="02070309020205020404" pitchFamily="49" charset="0"/>
              </a:rPr>
              <a:t>])</a:t>
            </a:r>
            <a:r>
              <a:rPr lang="en-US" dirty="0" smtClean="0"/>
              <a:t>.</a:t>
            </a:r>
          </a:p>
          <a:p>
            <a:endParaRPr lang="en-US" dirty="0" smtClean="0"/>
          </a:p>
          <a:p>
            <a:pPr lvl="1"/>
            <a:r>
              <a:rPr lang="en-US" dirty="0" smtClean="0"/>
              <a:t>E.g. The following for loop will be divided in 4 chunks, each with 5 iterations: </a:t>
            </a:r>
          </a:p>
          <a:p>
            <a:pPr marL="201168" lvl="1" indent="0">
              <a:buNone/>
            </a:pPr>
            <a:r>
              <a:rPr lang="en-US" dirty="0"/>
              <a:t>	</a:t>
            </a:r>
            <a:r>
              <a:rPr lang="en-US" sz="2000" dirty="0">
                <a:solidFill>
                  <a:srgbClr val="FF0000"/>
                </a:solidFill>
                <a:latin typeface="Courier New" panose="02070309020205020404" pitchFamily="49" charset="0"/>
                <a:cs typeface="Courier New" panose="02070309020205020404" pitchFamily="49" charset="0"/>
              </a:rPr>
              <a:t>#pragma </a:t>
            </a:r>
            <a:r>
              <a:rPr lang="en-US" sz="2000" dirty="0" err="1">
                <a:solidFill>
                  <a:srgbClr val="FF0000"/>
                </a:solidFill>
                <a:latin typeface="Courier New" panose="02070309020205020404" pitchFamily="49" charset="0"/>
                <a:cs typeface="Courier New" panose="02070309020205020404" pitchFamily="49" charset="0"/>
              </a:rPr>
              <a:t>omp</a:t>
            </a:r>
            <a:r>
              <a:rPr lang="en-US" sz="2000" dirty="0">
                <a:solidFill>
                  <a:srgbClr val="FF0000"/>
                </a:solidFill>
                <a:latin typeface="Courier New" panose="02070309020205020404" pitchFamily="49" charset="0"/>
                <a:cs typeface="Courier New" panose="02070309020205020404" pitchFamily="49" charset="0"/>
              </a:rPr>
              <a:t> parallel for </a:t>
            </a:r>
            <a:r>
              <a:rPr lang="en-US" sz="2000" b="1" dirty="0">
                <a:solidFill>
                  <a:srgbClr val="FF0000"/>
                </a:solidFill>
                <a:latin typeface="Courier New" panose="02070309020205020404" pitchFamily="49" charset="0"/>
                <a:cs typeface="Courier New" panose="02070309020205020404" pitchFamily="49" charset="0"/>
              </a:rPr>
              <a:t>schedule(static, 5)</a:t>
            </a:r>
            <a:r>
              <a:rPr lang="en-US" sz="2000" dirty="0">
                <a:solidFill>
                  <a:srgbClr val="FF0000"/>
                </a:solidFill>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num_threads</a:t>
            </a:r>
            <a:r>
              <a:rPr lang="en-US" sz="2000" dirty="0">
                <a:solidFill>
                  <a:srgbClr val="FF0000"/>
                </a:solidFill>
                <a:latin typeface="Courier New" panose="02070309020205020404" pitchFamily="49" charset="0"/>
                <a:cs typeface="Courier New" panose="02070309020205020404" pitchFamily="49" charset="0"/>
              </a:rPr>
              <a:t>(4)</a:t>
            </a:r>
          </a:p>
          <a:p>
            <a:pPr marL="201168" lvl="1" indent="0">
              <a:buNone/>
            </a:pPr>
            <a:r>
              <a:rPr lang="en-US" sz="2000" dirty="0">
                <a:solidFill>
                  <a:srgbClr val="FF0000"/>
                </a:solidFill>
                <a:latin typeface="Courier New" panose="02070309020205020404" pitchFamily="49" charset="0"/>
                <a:cs typeface="Courier New" panose="02070309020205020404" pitchFamily="49" charset="0"/>
              </a:rPr>
              <a:t>	</a:t>
            </a:r>
            <a:r>
              <a:rPr lang="nn-NO" sz="2000" dirty="0">
                <a:solidFill>
                  <a:srgbClr val="FF0000"/>
                </a:solidFill>
                <a:latin typeface="Courier New" panose="02070309020205020404" pitchFamily="49" charset="0"/>
                <a:cs typeface="Courier New" panose="02070309020205020404" pitchFamily="49" charset="0"/>
              </a:rPr>
              <a:t>for (i = 0; i &lt; 20; i++)</a:t>
            </a:r>
            <a:endParaRPr lang="en-US" sz="2000" dirty="0">
              <a:solidFill>
                <a:srgbClr val="FF0000"/>
              </a:solidFill>
              <a:latin typeface="Courier New" panose="02070309020205020404" pitchFamily="49" charset="0"/>
              <a:cs typeface="Courier New" panose="02070309020205020404" pitchFamily="49" charset="0"/>
            </a:endParaRPr>
          </a:p>
          <a:p>
            <a:endParaRPr lang="en-US" dirty="0" smtClean="0"/>
          </a:p>
          <a:p>
            <a:r>
              <a:rPr lang="en-US" dirty="0" smtClean="0"/>
              <a:t>When </a:t>
            </a:r>
            <a:r>
              <a:rPr lang="en-US" dirty="0"/>
              <a:t>no chunk-size is specified, the </a:t>
            </a:r>
            <a:r>
              <a:rPr lang="en-US" dirty="0" smtClean="0"/>
              <a:t>total iterations are</a:t>
            </a:r>
            <a:r>
              <a:rPr lang="en-US" dirty="0"/>
              <a:t> </a:t>
            </a:r>
            <a:r>
              <a:rPr lang="en-US" dirty="0" smtClean="0"/>
              <a:t>split </a:t>
            </a:r>
            <a:r>
              <a:rPr lang="en-US" dirty="0"/>
              <a:t>into as many chunks as there are threads and one chunk is assigned to each thread. </a:t>
            </a:r>
            <a:endParaRPr lang="en-US" dirty="0" smtClean="0"/>
          </a:p>
          <a:p>
            <a:endParaRPr lang="en-US" dirty="0"/>
          </a:p>
        </p:txBody>
      </p:sp>
    </p:spTree>
    <p:extLst>
      <p:ext uri="{BB962C8B-B14F-4D97-AF65-F5344CB8AC3E}">
        <p14:creationId xmlns:p14="http://schemas.microsoft.com/office/powerpoint/2010/main" val="972336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62012" y="1300162"/>
            <a:ext cx="10467975" cy="4257675"/>
          </a:xfrm>
          <a:prstGeom prst="rect">
            <a:avLst/>
          </a:prstGeom>
        </p:spPr>
      </p:pic>
    </p:spTree>
    <p:extLst>
      <p:ext uri="{BB962C8B-B14F-4D97-AF65-F5344CB8AC3E}">
        <p14:creationId xmlns:p14="http://schemas.microsoft.com/office/powerpoint/2010/main" val="25171425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Dynamic</a:t>
            </a:r>
          </a:p>
          <a:p>
            <a:pPr lvl="1"/>
            <a:r>
              <a:rPr lang="en-US" dirty="0" smtClean="0"/>
              <a:t>Often</a:t>
            </a:r>
            <a:r>
              <a:rPr lang="en-US" dirty="0"/>
              <a:t>, because of a number of reasons, </a:t>
            </a:r>
            <a:r>
              <a:rPr lang="en-US" dirty="0" smtClean="0"/>
              <a:t>like </a:t>
            </a:r>
            <a:r>
              <a:rPr lang="en-US" dirty="0"/>
              <a:t>heterogeneous </a:t>
            </a:r>
            <a:r>
              <a:rPr lang="en-US" dirty="0" smtClean="0"/>
              <a:t>computing resources </a:t>
            </a:r>
            <a:r>
              <a:rPr lang="en-US" dirty="0"/>
              <a:t>to non-uniform processor loads, </a:t>
            </a:r>
            <a:r>
              <a:rPr lang="en-US" dirty="0" smtClean="0"/>
              <a:t>equally partitioned </a:t>
            </a:r>
            <a:r>
              <a:rPr lang="en-US" dirty="0"/>
              <a:t>workloads take widely </a:t>
            </a:r>
            <a:r>
              <a:rPr lang="en-US" dirty="0" smtClean="0"/>
              <a:t>varying execution times.</a:t>
            </a:r>
          </a:p>
          <a:p>
            <a:pPr lvl="1"/>
            <a:r>
              <a:rPr lang="en-US" dirty="0"/>
              <a:t>For this reason, </a:t>
            </a:r>
            <a:r>
              <a:rPr lang="en-US" dirty="0" err="1"/>
              <a:t>OpenMP</a:t>
            </a:r>
            <a:r>
              <a:rPr lang="en-US" dirty="0"/>
              <a:t> has a dynamic scheduling </a:t>
            </a:r>
            <a:r>
              <a:rPr lang="en-US" dirty="0" smtClean="0"/>
              <a:t>class.</a:t>
            </a:r>
          </a:p>
          <a:p>
            <a:pPr lvl="1"/>
            <a:endParaRPr lang="en-US" smtClean="0"/>
          </a:p>
          <a:p>
            <a:pPr lvl="1"/>
            <a:r>
              <a:rPr lang="en-US" smtClean="0"/>
              <a:t>The </a:t>
            </a:r>
            <a:r>
              <a:rPr lang="en-US" dirty="0"/>
              <a:t>general form </a:t>
            </a:r>
            <a:r>
              <a:rPr lang="en-US" dirty="0" smtClean="0"/>
              <a:t>of this </a:t>
            </a:r>
            <a:r>
              <a:rPr lang="en-US" dirty="0"/>
              <a:t>class is </a:t>
            </a:r>
            <a:r>
              <a:rPr lang="en-US" sz="2000" b="1" dirty="0">
                <a:solidFill>
                  <a:srgbClr val="FF0000"/>
                </a:solidFill>
                <a:latin typeface="Courier New" panose="02070309020205020404" pitchFamily="49" charset="0"/>
                <a:cs typeface="Courier New" panose="02070309020205020404" pitchFamily="49" charset="0"/>
              </a:rPr>
              <a:t>schedule(dynamic[, chunk-size</a:t>
            </a:r>
            <a:r>
              <a:rPr lang="en-US" sz="2000" b="1" dirty="0" smtClean="0">
                <a:solidFill>
                  <a:srgbClr val="FF0000"/>
                </a:solidFill>
                <a:latin typeface="Courier New" panose="02070309020205020404" pitchFamily="49" charset="0"/>
                <a:cs typeface="Courier New" panose="02070309020205020404" pitchFamily="49" charset="0"/>
              </a:rPr>
              <a:t>])</a:t>
            </a:r>
          </a:p>
          <a:p>
            <a:pPr lvl="1"/>
            <a:endParaRPr lang="en-US" dirty="0" smtClean="0"/>
          </a:p>
          <a:p>
            <a:pPr lvl="1"/>
            <a:r>
              <a:rPr lang="en-US" dirty="0" smtClean="0"/>
              <a:t>The </a:t>
            </a:r>
            <a:r>
              <a:rPr lang="en-US" dirty="0"/>
              <a:t>iteration space is partitioned into </a:t>
            </a:r>
            <a:r>
              <a:rPr lang="en-US" dirty="0" smtClean="0"/>
              <a:t>chunks given </a:t>
            </a:r>
            <a:r>
              <a:rPr lang="en-US" dirty="0"/>
              <a:t>by chunk-size. However, these are assigned to threads as they become idle. </a:t>
            </a:r>
            <a:endParaRPr lang="en-US" dirty="0" smtClean="0"/>
          </a:p>
          <a:p>
            <a:pPr lvl="1"/>
            <a:endParaRPr lang="en-US" dirty="0" smtClean="0"/>
          </a:p>
          <a:p>
            <a:pPr lvl="1"/>
            <a:r>
              <a:rPr lang="en-US" dirty="0" smtClean="0"/>
              <a:t>This takes care </a:t>
            </a:r>
            <a:r>
              <a:rPr lang="en-US" dirty="0"/>
              <a:t>of the temporal imbalances resulting from static scheduling. If no chunk-size is </a:t>
            </a:r>
            <a:r>
              <a:rPr lang="en-US" dirty="0" smtClean="0"/>
              <a:t>specified, it </a:t>
            </a:r>
            <a:r>
              <a:rPr lang="en-US" dirty="0"/>
              <a:t>defaults to a single iteration per chunk. </a:t>
            </a:r>
          </a:p>
        </p:txBody>
      </p:sp>
    </p:spTree>
    <p:extLst>
      <p:ext uri="{BB962C8B-B14F-4D97-AF65-F5344CB8AC3E}">
        <p14:creationId xmlns:p14="http://schemas.microsoft.com/office/powerpoint/2010/main" val="554999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1145" y="459060"/>
            <a:ext cx="11536471" cy="5078313"/>
          </a:xfrm>
          <a:prstGeom prst="rect">
            <a:avLst/>
          </a:prstGeom>
        </p:spPr>
        <p:txBody>
          <a:bodyPr wrap="square">
            <a:spAutoFit/>
          </a:bodyPr>
          <a:lstStyle/>
          <a:p>
            <a:r>
              <a:rPr lang="en-US" dirty="0">
                <a:solidFill>
                  <a:srgbClr val="008000"/>
                </a:solidFill>
                <a:highlight>
                  <a:srgbClr val="FFFFFF"/>
                </a:highlight>
                <a:latin typeface="Consolas" panose="020B0609020204030204" pitchFamily="49" charset="0"/>
              </a:rPr>
              <a:t>// Enable </a:t>
            </a:r>
            <a:r>
              <a:rPr lang="en-US" dirty="0" err="1">
                <a:solidFill>
                  <a:srgbClr val="008000"/>
                </a:solidFill>
                <a:highlight>
                  <a:srgbClr val="FFFFFF"/>
                </a:highlight>
                <a:latin typeface="Consolas" panose="020B0609020204030204" pitchFamily="49" charset="0"/>
              </a:rPr>
              <a:t>OpenMP</a:t>
            </a:r>
            <a:r>
              <a:rPr lang="en-US" dirty="0">
                <a:solidFill>
                  <a:srgbClr val="008000"/>
                </a:solidFill>
                <a:highlight>
                  <a:srgbClr val="FFFFFF"/>
                </a:highlight>
                <a:latin typeface="Consolas" panose="020B0609020204030204" pitchFamily="49" charset="0"/>
              </a:rPr>
              <a:t> in Properties -&gt; C / C++ -&gt; Language</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stdafx.h</a:t>
            </a:r>
            <a:r>
              <a:rPr lang="en-US" dirty="0">
                <a:solidFill>
                  <a:srgbClr val="A31515"/>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omp.h</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stdio.h</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#define</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16</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printVar</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d</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 {</a:t>
            </a:r>
          </a:p>
          <a:p>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"b = "</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c = "</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d = "</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d</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m = "</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m</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"a = "</a:t>
            </a:r>
            <a:r>
              <a:rPr lang="en-US" dirty="0">
                <a:solidFill>
                  <a:srgbClr val="000000"/>
                </a:solidFill>
                <a:highlight>
                  <a:srgbClr val="FFFFFF"/>
                </a:highlight>
                <a:latin typeface="Consolas" panose="020B0609020204030204" pitchFamily="49" charset="0"/>
              </a:rPr>
              <a:t>;</a:t>
            </a:r>
          </a:p>
          <a:p>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a:t>
            </a:r>
            <a:r>
              <a:rPr lang="nn-NO" dirty="0">
                <a:solidFill>
                  <a:srgbClr val="6F008A"/>
                </a:solidFill>
                <a:highlight>
                  <a:srgbClr val="FFFFFF"/>
                </a:highlight>
                <a:latin typeface="Consolas" panose="020B0609020204030204" pitchFamily="49" charset="0"/>
              </a:rPr>
              <a:t>N</a:t>
            </a:r>
            <a:r>
              <a:rPr lang="nn-NO" dirty="0">
                <a:solidFill>
                  <a:srgbClr val="000000"/>
                </a:solidFill>
                <a:highlight>
                  <a:srgbClr val="FFFFFF"/>
                </a:highlight>
                <a:latin typeface="Consolas" panose="020B0609020204030204" pitchFamily="49" charset="0"/>
              </a:rPr>
              <a:t>; i++)</a:t>
            </a:r>
          </a:p>
          <a:p>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1835375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7891" y="-559415"/>
            <a:ext cx="11536471" cy="7417415"/>
          </a:xfrm>
          <a:prstGeom prst="rect">
            <a:avLst/>
          </a:prstGeom>
        </p:spPr>
        <p:txBody>
          <a:bodyPr wrap="square">
            <a:spAutoFit/>
          </a:bodyPr>
          <a:lstStyle/>
          <a:p>
            <a:endParaRPr lang="en-US" sz="1700" dirty="0">
              <a:solidFill>
                <a:srgbClr val="000000"/>
              </a:solidFill>
              <a:highlight>
                <a:srgbClr val="FFFFFF"/>
              </a:highlight>
              <a:latin typeface="Consolas" panose="020B0609020204030204" pitchFamily="49" charset="0"/>
            </a:endParaRPr>
          </a:p>
          <a:p>
            <a:endParaRPr lang="en-US" sz="1700" dirty="0" smtClean="0">
              <a:solidFill>
                <a:srgbClr val="0000FF"/>
              </a:solidFill>
              <a:highlight>
                <a:srgbClr val="FFFFFF"/>
              </a:highlight>
              <a:latin typeface="Consolas" panose="020B0609020204030204" pitchFamily="49" charset="0"/>
            </a:endParaRPr>
          </a:p>
          <a:p>
            <a:r>
              <a:rPr lang="en-US" sz="1700" dirty="0" err="1" smtClean="0">
                <a:solidFill>
                  <a:srgbClr val="0000FF"/>
                </a:solidFill>
                <a:highlight>
                  <a:srgbClr val="FFFFFF"/>
                </a:highlight>
                <a:latin typeface="Consolas" panose="020B0609020204030204" pitchFamily="49" charset="0"/>
              </a:rPr>
              <a:t>int</a:t>
            </a:r>
            <a:r>
              <a:rPr lang="en-US" sz="1700" dirty="0" smtClean="0">
                <a:solidFill>
                  <a:srgbClr val="000000"/>
                </a:solidFill>
                <a:highlight>
                  <a:srgbClr val="FFFFFF"/>
                </a:highlight>
                <a:latin typeface="Consolas" panose="020B0609020204030204" pitchFamily="49" charset="0"/>
              </a:rPr>
              <a:t> </a:t>
            </a:r>
            <a:r>
              <a:rPr lang="en-US" sz="1700" dirty="0">
                <a:solidFill>
                  <a:srgbClr val="000000"/>
                </a:solidFill>
                <a:highlight>
                  <a:srgbClr val="FFFFFF"/>
                </a:highlight>
                <a:latin typeface="Consolas" panose="020B0609020204030204" pitchFamily="49" charset="0"/>
              </a:rPr>
              <a:t>main</a:t>
            </a:r>
            <a:r>
              <a:rPr lang="en-US" sz="1700" dirty="0" smtClean="0">
                <a:solidFill>
                  <a:srgbClr val="000000"/>
                </a:solidFill>
                <a:highlight>
                  <a:srgbClr val="FFFFFF"/>
                </a:highlight>
                <a:latin typeface="Consolas" panose="020B0609020204030204" pitchFamily="49" charset="0"/>
              </a:rPr>
              <a:t>(){</a:t>
            </a:r>
            <a:endParaRPr lang="en-US" sz="1700" dirty="0">
              <a:solidFill>
                <a:srgbClr val="000000"/>
              </a:solidFill>
              <a:highlight>
                <a:srgbClr val="FFFFFF"/>
              </a:highlight>
              <a:latin typeface="Consolas" panose="020B0609020204030204" pitchFamily="49" charset="0"/>
            </a:endParaRPr>
          </a:p>
          <a:p>
            <a:r>
              <a:rPr lang="en-US" sz="1700" dirty="0" err="1">
                <a:solidFill>
                  <a:srgbClr val="0000FF"/>
                </a:solidFill>
                <a:highlight>
                  <a:srgbClr val="FFFFFF"/>
                </a:highlight>
                <a:latin typeface="Consolas" panose="020B0609020204030204" pitchFamily="49" charset="0"/>
              </a:rPr>
              <a:t>int</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i</a:t>
            </a:r>
            <a:r>
              <a:rPr lang="en-US" sz="1700" dirty="0">
                <a:solidFill>
                  <a:srgbClr val="000000"/>
                </a:solidFill>
                <a:highlight>
                  <a:srgbClr val="FFFFFF"/>
                </a:highlight>
                <a:latin typeface="Consolas" panose="020B0609020204030204" pitchFamily="49" charset="0"/>
              </a:rPr>
              <a:t>;</a:t>
            </a:r>
          </a:p>
          <a:p>
            <a:r>
              <a:rPr lang="en-US" sz="1700" dirty="0" err="1">
                <a:solidFill>
                  <a:srgbClr val="0000FF"/>
                </a:solidFill>
                <a:highlight>
                  <a:srgbClr val="FFFFFF"/>
                </a:highlight>
                <a:latin typeface="Consolas" panose="020B0609020204030204" pitchFamily="49" charset="0"/>
              </a:rPr>
              <a:t>int</a:t>
            </a:r>
            <a:r>
              <a:rPr lang="en-US" sz="1700" dirty="0">
                <a:solidFill>
                  <a:srgbClr val="000000"/>
                </a:solidFill>
                <a:highlight>
                  <a:srgbClr val="FFFFFF"/>
                </a:highlight>
                <a:latin typeface="Consolas" panose="020B0609020204030204" pitchFamily="49" charset="0"/>
              </a:rPr>
              <a:t> a[</a:t>
            </a:r>
            <a:r>
              <a:rPr lang="en-US" sz="1700" dirty="0">
                <a:solidFill>
                  <a:srgbClr val="6F008A"/>
                </a:solidFill>
                <a:highlight>
                  <a:srgbClr val="FFFFFF"/>
                </a:highlight>
                <a:latin typeface="Consolas" panose="020B0609020204030204" pitchFamily="49" charset="0"/>
              </a:rPr>
              <a:t>N</a:t>
            </a:r>
            <a:r>
              <a:rPr lang="en-US" sz="1700" dirty="0">
                <a:solidFill>
                  <a:srgbClr val="000000"/>
                </a:solidFill>
                <a:highlight>
                  <a:srgbClr val="FFFFFF"/>
                </a:highlight>
                <a:latin typeface="Consolas" panose="020B0609020204030204" pitchFamily="49" charset="0"/>
              </a:rPr>
              <a:t>];</a:t>
            </a:r>
          </a:p>
          <a:p>
            <a:r>
              <a:rPr lang="en-US" sz="1700" dirty="0" err="1">
                <a:solidFill>
                  <a:srgbClr val="0000FF"/>
                </a:solidFill>
                <a:highlight>
                  <a:srgbClr val="FFFFFF"/>
                </a:highlight>
                <a:latin typeface="Consolas" panose="020B0609020204030204" pitchFamily="49" charset="0"/>
              </a:rPr>
              <a:t>int</a:t>
            </a:r>
            <a:r>
              <a:rPr lang="en-US" sz="1700" dirty="0">
                <a:solidFill>
                  <a:srgbClr val="000000"/>
                </a:solidFill>
                <a:highlight>
                  <a:srgbClr val="FFFFFF"/>
                </a:highlight>
                <a:latin typeface="Consolas" panose="020B0609020204030204" pitchFamily="49" charset="0"/>
              </a:rPr>
              <a:t> b = 0, c = 0, d = 0, m = 0;</a:t>
            </a:r>
          </a:p>
          <a:p>
            <a:r>
              <a:rPr lang="en-US" sz="1700" dirty="0" err="1">
                <a:solidFill>
                  <a:srgbClr val="000000"/>
                </a:solidFill>
                <a:highlight>
                  <a:srgbClr val="FFFFFF"/>
                </a:highlight>
                <a:latin typeface="Consolas" panose="020B0609020204030204" pitchFamily="49" charset="0"/>
              </a:rPr>
              <a:t>cout</a:t>
            </a:r>
            <a:r>
              <a:rPr lang="en-US" sz="1700" dirty="0">
                <a:solidFill>
                  <a:srgbClr val="000000"/>
                </a:solidFill>
                <a:highlight>
                  <a:srgbClr val="FFFFFF"/>
                </a:highlight>
                <a:latin typeface="Consolas" panose="020B0609020204030204" pitchFamily="49" charset="0"/>
              </a:rPr>
              <a:t> &lt;&lt; </a:t>
            </a:r>
            <a:r>
              <a:rPr lang="en-US" sz="1700" dirty="0">
                <a:solidFill>
                  <a:srgbClr val="A31515"/>
                </a:solidFill>
                <a:highlight>
                  <a:srgbClr val="FFFFFF"/>
                </a:highlight>
                <a:latin typeface="Consolas" panose="020B0609020204030204" pitchFamily="49" charset="0"/>
              </a:rPr>
              <a:t>"Before par. for"</a:t>
            </a:r>
            <a:r>
              <a:rPr lang="en-US" sz="1700" dirty="0">
                <a:solidFill>
                  <a:srgbClr val="000000"/>
                </a:solidFill>
                <a:highlight>
                  <a:srgbClr val="FFFFFF"/>
                </a:highlight>
                <a:latin typeface="Consolas" panose="020B0609020204030204" pitchFamily="49" charset="0"/>
              </a:rPr>
              <a:t> &lt;&lt; </a:t>
            </a:r>
            <a:r>
              <a:rPr lang="en-US" sz="1700" dirty="0" err="1">
                <a:solidFill>
                  <a:srgbClr val="000000"/>
                </a:solidFill>
                <a:highlight>
                  <a:srgbClr val="FFFFFF"/>
                </a:highlight>
                <a:latin typeface="Consolas" panose="020B0609020204030204" pitchFamily="49" charset="0"/>
              </a:rPr>
              <a:t>endl</a:t>
            </a:r>
            <a:r>
              <a:rPr lang="en-US" sz="1700" dirty="0">
                <a:solidFill>
                  <a:srgbClr val="000000"/>
                </a:solidFill>
                <a:highlight>
                  <a:srgbClr val="FFFFFF"/>
                </a:highlight>
                <a:latin typeface="Consolas" panose="020B0609020204030204" pitchFamily="49" charset="0"/>
              </a:rPr>
              <a:t>;</a:t>
            </a:r>
          </a:p>
          <a:p>
            <a:r>
              <a:rPr lang="en-US" sz="1700" dirty="0" err="1">
                <a:solidFill>
                  <a:srgbClr val="000000"/>
                </a:solidFill>
                <a:highlight>
                  <a:srgbClr val="FFFFFF"/>
                </a:highlight>
                <a:latin typeface="Consolas" panose="020B0609020204030204" pitchFamily="49" charset="0"/>
              </a:rPr>
              <a:t>printVar</a:t>
            </a:r>
            <a:r>
              <a:rPr lang="en-US" sz="1700" dirty="0">
                <a:solidFill>
                  <a:srgbClr val="000000"/>
                </a:solidFill>
                <a:highlight>
                  <a:srgbClr val="FFFFFF"/>
                </a:highlight>
                <a:latin typeface="Consolas" panose="020B0609020204030204" pitchFamily="49" charset="0"/>
              </a:rPr>
              <a:t>(a, b, c, d, m); </a:t>
            </a:r>
            <a:r>
              <a:rPr lang="en-US" sz="1700" dirty="0">
                <a:solidFill>
                  <a:srgbClr val="008000"/>
                </a:solidFill>
                <a:highlight>
                  <a:srgbClr val="FFFFFF"/>
                </a:highlight>
                <a:latin typeface="Consolas" panose="020B0609020204030204" pitchFamily="49" charset="0"/>
              </a:rPr>
              <a:t>//Garbage Values</a:t>
            </a:r>
            <a:endParaRPr lang="en-US" sz="1700" dirty="0">
              <a:solidFill>
                <a:srgbClr val="000000"/>
              </a:solidFill>
              <a:highlight>
                <a:srgbClr val="FFFFFF"/>
              </a:highlight>
              <a:latin typeface="Consolas" panose="020B0609020204030204" pitchFamily="49" charset="0"/>
            </a:endParaRPr>
          </a:p>
          <a:p>
            <a:endParaRPr lang="en-US" sz="1700" dirty="0" smtClean="0">
              <a:solidFill>
                <a:srgbClr val="0000FF"/>
              </a:solidFill>
              <a:highlight>
                <a:srgbClr val="FFFFFF"/>
              </a:highlight>
              <a:latin typeface="Consolas" panose="020B0609020204030204" pitchFamily="49" charset="0"/>
            </a:endParaRPr>
          </a:p>
          <a:p>
            <a:r>
              <a:rPr lang="en-US" sz="1700" dirty="0" smtClean="0">
                <a:solidFill>
                  <a:srgbClr val="0000FF"/>
                </a:solidFill>
                <a:highlight>
                  <a:srgbClr val="FFFFFF"/>
                </a:highlight>
                <a:latin typeface="Consolas" panose="020B0609020204030204" pitchFamily="49" charset="0"/>
              </a:rPr>
              <a:t>#</a:t>
            </a:r>
            <a:r>
              <a:rPr lang="en-US" sz="1700" dirty="0">
                <a:solidFill>
                  <a:srgbClr val="0000FF"/>
                </a:solidFill>
                <a:highlight>
                  <a:srgbClr val="FFFFFF"/>
                </a:highlight>
                <a:latin typeface="Consolas" panose="020B0609020204030204" pitchFamily="49" charset="0"/>
              </a:rPr>
              <a:t>pragma</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omp</a:t>
            </a:r>
            <a:r>
              <a:rPr lang="en-US" sz="1700" dirty="0">
                <a:solidFill>
                  <a:srgbClr val="000000"/>
                </a:solidFill>
                <a:highlight>
                  <a:srgbClr val="FFFFFF"/>
                </a:highlight>
                <a:latin typeface="Consolas" panose="020B0609020204030204" pitchFamily="49" charset="0"/>
              </a:rPr>
              <a:t> parallel </a:t>
            </a:r>
            <a:r>
              <a:rPr lang="en-US" sz="1700" dirty="0">
                <a:solidFill>
                  <a:srgbClr val="0000FF"/>
                </a:solidFill>
                <a:highlight>
                  <a:srgbClr val="FFFFFF"/>
                </a:highlight>
                <a:latin typeface="Consolas" panose="020B0609020204030204" pitchFamily="49" charset="0"/>
              </a:rPr>
              <a:t>for</a:t>
            </a:r>
            <a:r>
              <a:rPr lang="en-US" sz="1700" dirty="0">
                <a:solidFill>
                  <a:srgbClr val="000000"/>
                </a:solidFill>
                <a:highlight>
                  <a:srgbClr val="FFFFFF"/>
                </a:highlight>
                <a:latin typeface="Consolas" panose="020B0609020204030204" pitchFamily="49" charset="0"/>
              </a:rPr>
              <a:t> </a:t>
            </a:r>
            <a:r>
              <a:rPr lang="en-US" sz="1700" dirty="0">
                <a:solidFill>
                  <a:srgbClr val="0000FF"/>
                </a:solidFill>
                <a:highlight>
                  <a:srgbClr val="FFFFFF"/>
                </a:highlight>
                <a:latin typeface="Consolas" panose="020B0609020204030204" pitchFamily="49" charset="0"/>
              </a:rPr>
              <a:t>default</a:t>
            </a:r>
            <a:r>
              <a:rPr lang="en-US" sz="1700" dirty="0">
                <a:solidFill>
                  <a:srgbClr val="000000"/>
                </a:solidFill>
                <a:highlight>
                  <a:srgbClr val="FFFFFF"/>
                </a:highlight>
                <a:latin typeface="Consolas" panose="020B0609020204030204" pitchFamily="49" charset="0"/>
              </a:rPr>
              <a:t>(none) </a:t>
            </a:r>
            <a:r>
              <a:rPr lang="en-US" sz="1700" dirty="0">
                <a:solidFill>
                  <a:srgbClr val="0000FF"/>
                </a:solidFill>
                <a:highlight>
                  <a:srgbClr val="FFFFFF"/>
                </a:highlight>
                <a:latin typeface="Consolas" panose="020B0609020204030204" pitchFamily="49" charset="0"/>
              </a:rPr>
              <a:t>private</a:t>
            </a:r>
            <a:r>
              <a:rPr lang="en-US" sz="1700" dirty="0">
                <a:solidFill>
                  <a:srgbClr val="000000"/>
                </a:solidFill>
                <a:highlight>
                  <a:srgbClr val="FFFFFF"/>
                </a:highlight>
                <a:latin typeface="Consolas" panose="020B0609020204030204" pitchFamily="49" charset="0"/>
              </a:rPr>
              <a:t>(</a:t>
            </a:r>
            <a:r>
              <a:rPr lang="en-US" sz="1700" dirty="0" err="1">
                <a:solidFill>
                  <a:srgbClr val="000000"/>
                </a:solidFill>
                <a:highlight>
                  <a:srgbClr val="FFFFFF"/>
                </a:highlight>
                <a:latin typeface="Consolas" panose="020B0609020204030204" pitchFamily="49" charset="0"/>
              </a:rPr>
              <a:t>i,b</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firstprivate</a:t>
            </a:r>
            <a:r>
              <a:rPr lang="en-US" sz="1700" dirty="0">
                <a:solidFill>
                  <a:srgbClr val="000000"/>
                </a:solidFill>
                <a:highlight>
                  <a:srgbClr val="FFFFFF"/>
                </a:highlight>
                <a:latin typeface="Consolas" panose="020B0609020204030204" pitchFamily="49" charset="0"/>
              </a:rPr>
              <a:t>(c) </a:t>
            </a:r>
            <a:r>
              <a:rPr lang="en-US" sz="1700" dirty="0" err="1">
                <a:solidFill>
                  <a:srgbClr val="000000"/>
                </a:solidFill>
                <a:highlight>
                  <a:srgbClr val="FFFFFF"/>
                </a:highlight>
                <a:latin typeface="Consolas" panose="020B0609020204030204" pitchFamily="49" charset="0"/>
              </a:rPr>
              <a:t>lastprivate</a:t>
            </a:r>
            <a:r>
              <a:rPr lang="en-US" sz="1700" dirty="0">
                <a:solidFill>
                  <a:srgbClr val="000000"/>
                </a:solidFill>
                <a:highlight>
                  <a:srgbClr val="FFFFFF"/>
                </a:highlight>
                <a:latin typeface="Consolas" panose="020B0609020204030204" pitchFamily="49" charset="0"/>
              </a:rPr>
              <a:t>(d) shared(</a:t>
            </a:r>
            <a:r>
              <a:rPr lang="en-US" sz="1700" dirty="0" err="1">
                <a:solidFill>
                  <a:srgbClr val="000000"/>
                </a:solidFill>
                <a:highlight>
                  <a:srgbClr val="FFFFFF"/>
                </a:highlight>
                <a:latin typeface="Consolas" panose="020B0609020204030204" pitchFamily="49" charset="0"/>
              </a:rPr>
              <a:t>m,a</a:t>
            </a:r>
            <a:r>
              <a:rPr lang="en-US" sz="1700" dirty="0" smtClean="0">
                <a:solidFill>
                  <a:srgbClr val="000000"/>
                </a:solidFill>
                <a:highlight>
                  <a:srgbClr val="FFFFFF"/>
                </a:highlight>
                <a:latin typeface="Consolas" panose="020B0609020204030204" pitchFamily="49" charset="0"/>
              </a:rPr>
              <a:t>) </a:t>
            </a:r>
            <a:r>
              <a:rPr lang="en-US" sz="1700" dirty="0">
                <a:solidFill>
                  <a:srgbClr val="000000"/>
                </a:solidFill>
                <a:highlight>
                  <a:srgbClr val="FFFFFF"/>
                </a:highlight>
                <a:latin typeface="Consolas" panose="020B0609020204030204" pitchFamily="49" charset="0"/>
              </a:rPr>
              <a:t>schedule(</a:t>
            </a:r>
            <a:r>
              <a:rPr lang="en-US" sz="1700" dirty="0">
                <a:solidFill>
                  <a:srgbClr val="0000FF"/>
                </a:solidFill>
                <a:highlight>
                  <a:srgbClr val="FFFFFF"/>
                </a:highlight>
                <a:latin typeface="Consolas" panose="020B0609020204030204" pitchFamily="49" charset="0"/>
              </a:rPr>
              <a:t>static</a:t>
            </a:r>
            <a:r>
              <a:rPr lang="en-US" sz="1700" dirty="0">
                <a:solidFill>
                  <a:srgbClr val="000000"/>
                </a:solidFill>
                <a:highlight>
                  <a:srgbClr val="FFFFFF"/>
                </a:highlight>
                <a:latin typeface="Consolas" panose="020B0609020204030204" pitchFamily="49" charset="0"/>
              </a:rPr>
              <a:t>, 3)</a:t>
            </a:r>
            <a:r>
              <a:rPr lang="en-US" sz="1700" dirty="0" smtClean="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num_threads</a:t>
            </a:r>
            <a:r>
              <a:rPr lang="en-US" sz="1700" dirty="0">
                <a:solidFill>
                  <a:srgbClr val="000000"/>
                </a:solidFill>
                <a:highlight>
                  <a:srgbClr val="FFFFFF"/>
                </a:highlight>
                <a:latin typeface="Consolas" panose="020B0609020204030204" pitchFamily="49" charset="0"/>
              </a:rPr>
              <a:t>(4)</a:t>
            </a:r>
          </a:p>
          <a:p>
            <a:r>
              <a:rPr lang="nn-NO" sz="1700" dirty="0">
                <a:solidFill>
                  <a:srgbClr val="0000FF"/>
                </a:solidFill>
                <a:highlight>
                  <a:srgbClr val="FFFFFF"/>
                </a:highlight>
                <a:latin typeface="Consolas" panose="020B0609020204030204" pitchFamily="49" charset="0"/>
              </a:rPr>
              <a:t>for</a:t>
            </a:r>
            <a:r>
              <a:rPr lang="nn-NO" sz="1700" dirty="0">
                <a:solidFill>
                  <a:srgbClr val="000000"/>
                </a:solidFill>
                <a:highlight>
                  <a:srgbClr val="FFFFFF"/>
                </a:highlight>
                <a:latin typeface="Consolas" panose="020B0609020204030204" pitchFamily="49" charset="0"/>
              </a:rPr>
              <a:t> (i = 0; i &lt; </a:t>
            </a:r>
            <a:r>
              <a:rPr lang="nn-NO" sz="1700" dirty="0">
                <a:solidFill>
                  <a:srgbClr val="6F008A"/>
                </a:solidFill>
                <a:highlight>
                  <a:srgbClr val="FFFFFF"/>
                </a:highlight>
                <a:latin typeface="Consolas" panose="020B0609020204030204" pitchFamily="49" charset="0"/>
              </a:rPr>
              <a:t>N</a:t>
            </a:r>
            <a:r>
              <a:rPr lang="nn-NO" sz="1700" dirty="0">
                <a:solidFill>
                  <a:srgbClr val="000000"/>
                </a:solidFill>
                <a:highlight>
                  <a:srgbClr val="FFFFFF"/>
                </a:highlight>
                <a:latin typeface="Consolas" panose="020B0609020204030204" pitchFamily="49" charset="0"/>
              </a:rPr>
              <a:t>; i++) {</a:t>
            </a:r>
          </a:p>
          <a:p>
            <a:r>
              <a:rPr lang="en-US" sz="1700" dirty="0">
                <a:solidFill>
                  <a:srgbClr val="008000"/>
                </a:solidFill>
                <a:highlight>
                  <a:srgbClr val="FFFFFF"/>
                </a:highlight>
                <a:latin typeface="Consolas" panose="020B0609020204030204" pitchFamily="49" charset="0"/>
              </a:rPr>
              <a:t>// b and d must be initialized</a:t>
            </a:r>
            <a:endParaRPr lang="en-US" sz="1700" dirty="0">
              <a:solidFill>
                <a:srgbClr val="000000"/>
              </a:solidFill>
              <a:highlight>
                <a:srgbClr val="FFFFFF"/>
              </a:highlight>
              <a:latin typeface="Consolas" panose="020B0609020204030204" pitchFamily="49" charset="0"/>
            </a:endParaRPr>
          </a:p>
          <a:p>
            <a:r>
              <a:rPr lang="en-US" sz="1700" dirty="0">
                <a:solidFill>
                  <a:srgbClr val="000000"/>
                </a:solidFill>
                <a:highlight>
                  <a:srgbClr val="FFFFFF"/>
                </a:highlight>
                <a:latin typeface="Consolas" panose="020B0609020204030204" pitchFamily="49" charset="0"/>
              </a:rPr>
              <a:t>b = 100;</a:t>
            </a:r>
          </a:p>
          <a:p>
            <a:r>
              <a:rPr lang="en-US" sz="1700" dirty="0">
                <a:solidFill>
                  <a:srgbClr val="000000"/>
                </a:solidFill>
                <a:highlight>
                  <a:srgbClr val="FFFFFF"/>
                </a:highlight>
                <a:latin typeface="Consolas" panose="020B0609020204030204" pitchFamily="49" charset="0"/>
              </a:rPr>
              <a:t>d = 10;</a:t>
            </a:r>
          </a:p>
          <a:p>
            <a:r>
              <a:rPr lang="en-US" sz="1700" dirty="0" err="1">
                <a:solidFill>
                  <a:srgbClr val="000000"/>
                </a:solidFill>
                <a:highlight>
                  <a:srgbClr val="FFFFFF"/>
                </a:highlight>
                <a:latin typeface="Consolas" panose="020B0609020204030204" pitchFamily="49" charset="0"/>
              </a:rPr>
              <a:t>printf</a:t>
            </a:r>
            <a:r>
              <a:rPr lang="en-US" sz="1700" dirty="0">
                <a:solidFill>
                  <a:srgbClr val="000000"/>
                </a:solidFill>
                <a:highlight>
                  <a:srgbClr val="FFFFFF"/>
                </a:highlight>
                <a:latin typeface="Consolas" panose="020B0609020204030204" pitchFamily="49" charset="0"/>
              </a:rPr>
              <a:t>(</a:t>
            </a:r>
            <a:r>
              <a:rPr lang="en-US" sz="1700" dirty="0">
                <a:solidFill>
                  <a:srgbClr val="A31515"/>
                </a:solidFill>
                <a:highlight>
                  <a:srgbClr val="FFFFFF"/>
                </a:highlight>
                <a:latin typeface="Consolas" panose="020B0609020204030204" pitchFamily="49" charset="0"/>
              </a:rPr>
              <a:t>"Thread %d, iteration %d: b = %d, c = %d, d = %d, m = %d\n"</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omp_get_thread_num</a:t>
            </a:r>
            <a:r>
              <a:rPr lang="en-US" sz="1700" dirty="0">
                <a:solidFill>
                  <a:srgbClr val="000000"/>
                </a:solidFill>
                <a:highlight>
                  <a:srgbClr val="FFFFFF"/>
                </a:highlight>
                <a:latin typeface="Consolas" panose="020B0609020204030204" pitchFamily="49" charset="0"/>
              </a:rPr>
              <a:t>(), </a:t>
            </a:r>
            <a:r>
              <a:rPr lang="en-US" sz="1700" dirty="0" err="1">
                <a:solidFill>
                  <a:srgbClr val="000000"/>
                </a:solidFill>
                <a:highlight>
                  <a:srgbClr val="FFFFFF"/>
                </a:highlight>
                <a:latin typeface="Consolas" panose="020B0609020204030204" pitchFamily="49" charset="0"/>
              </a:rPr>
              <a:t>i</a:t>
            </a:r>
            <a:r>
              <a:rPr lang="en-US" sz="1700" dirty="0">
                <a:solidFill>
                  <a:srgbClr val="000000"/>
                </a:solidFill>
                <a:highlight>
                  <a:srgbClr val="FFFFFF"/>
                </a:highlight>
                <a:latin typeface="Consolas" panose="020B0609020204030204" pitchFamily="49" charset="0"/>
              </a:rPr>
              <a:t>, b, c, d, m);</a:t>
            </a:r>
          </a:p>
          <a:p>
            <a:r>
              <a:rPr lang="en-US" sz="1700" dirty="0">
                <a:solidFill>
                  <a:srgbClr val="000000"/>
                </a:solidFill>
                <a:highlight>
                  <a:srgbClr val="FFFFFF"/>
                </a:highlight>
                <a:latin typeface="Consolas" panose="020B0609020204030204" pitchFamily="49" charset="0"/>
              </a:rPr>
              <a:t>a[</a:t>
            </a:r>
            <a:r>
              <a:rPr lang="en-US" sz="1700" dirty="0" err="1">
                <a:solidFill>
                  <a:srgbClr val="000000"/>
                </a:solidFill>
                <a:highlight>
                  <a:srgbClr val="FFFFFF"/>
                </a:highlight>
                <a:latin typeface="Consolas" panose="020B0609020204030204" pitchFamily="49" charset="0"/>
              </a:rPr>
              <a:t>i</a:t>
            </a:r>
            <a:r>
              <a:rPr lang="en-US" sz="1700" dirty="0">
                <a:solidFill>
                  <a:srgbClr val="000000"/>
                </a:solidFill>
                <a:highlight>
                  <a:srgbClr val="FFFFFF"/>
                </a:highlight>
                <a:latin typeface="Consolas" panose="020B0609020204030204" pitchFamily="49" charset="0"/>
              </a:rPr>
              <a:t>] = </a:t>
            </a:r>
            <a:r>
              <a:rPr lang="en-US" sz="1700" dirty="0" err="1">
                <a:solidFill>
                  <a:srgbClr val="000000"/>
                </a:solidFill>
                <a:highlight>
                  <a:srgbClr val="FFFFFF"/>
                </a:highlight>
                <a:latin typeface="Consolas" panose="020B0609020204030204" pitchFamily="49" charset="0"/>
              </a:rPr>
              <a:t>omp_get_thread_num</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b = </a:t>
            </a:r>
            <a:r>
              <a:rPr lang="en-US" sz="1700" dirty="0" err="1">
                <a:solidFill>
                  <a:srgbClr val="000000"/>
                </a:solidFill>
                <a:highlight>
                  <a:srgbClr val="FFFFFF"/>
                </a:highlight>
                <a:latin typeface="Consolas" panose="020B0609020204030204" pitchFamily="49" charset="0"/>
              </a:rPr>
              <a:t>omp_get_thread_num</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c = </a:t>
            </a:r>
            <a:r>
              <a:rPr lang="en-US" sz="1700" dirty="0" err="1">
                <a:solidFill>
                  <a:srgbClr val="000000"/>
                </a:solidFill>
                <a:highlight>
                  <a:srgbClr val="FFFFFF"/>
                </a:highlight>
                <a:latin typeface="Consolas" panose="020B0609020204030204" pitchFamily="49" charset="0"/>
              </a:rPr>
              <a:t>omp_get_thread_num</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d = </a:t>
            </a:r>
            <a:r>
              <a:rPr lang="en-US" sz="1700" dirty="0" err="1">
                <a:solidFill>
                  <a:srgbClr val="000000"/>
                </a:solidFill>
                <a:highlight>
                  <a:srgbClr val="FFFFFF"/>
                </a:highlight>
                <a:latin typeface="Consolas" panose="020B0609020204030204" pitchFamily="49" charset="0"/>
              </a:rPr>
              <a:t>omp_get_thread_num</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m = </a:t>
            </a:r>
            <a:r>
              <a:rPr lang="en-US" sz="1700" dirty="0" err="1">
                <a:solidFill>
                  <a:srgbClr val="000000"/>
                </a:solidFill>
                <a:highlight>
                  <a:srgbClr val="FFFFFF"/>
                </a:highlight>
                <a:latin typeface="Consolas" panose="020B0609020204030204" pitchFamily="49" charset="0"/>
              </a:rPr>
              <a:t>omp_get_thread_num</a:t>
            </a:r>
            <a:r>
              <a:rPr lang="en-US" sz="1700" dirty="0">
                <a:solidFill>
                  <a:srgbClr val="000000"/>
                </a:solidFill>
                <a:highlight>
                  <a:srgbClr val="FFFFFF"/>
                </a:highlight>
                <a:latin typeface="Consolas" panose="020B0609020204030204" pitchFamily="49" charset="0"/>
              </a:rPr>
              <a:t>();</a:t>
            </a:r>
          </a:p>
          <a:p>
            <a:r>
              <a:rPr lang="en-US" sz="1700" dirty="0">
                <a:solidFill>
                  <a:srgbClr val="000000"/>
                </a:solidFill>
                <a:highlight>
                  <a:srgbClr val="FFFFFF"/>
                </a:highlight>
                <a:latin typeface="Consolas" panose="020B0609020204030204" pitchFamily="49" charset="0"/>
              </a:rPr>
              <a:t>}</a:t>
            </a:r>
          </a:p>
          <a:p>
            <a:r>
              <a:rPr lang="en-US" sz="1700" dirty="0" err="1">
                <a:solidFill>
                  <a:srgbClr val="000000"/>
                </a:solidFill>
                <a:highlight>
                  <a:srgbClr val="FFFFFF"/>
                </a:highlight>
                <a:latin typeface="Consolas" panose="020B0609020204030204" pitchFamily="49" charset="0"/>
              </a:rPr>
              <a:t>cout</a:t>
            </a:r>
            <a:r>
              <a:rPr lang="en-US" sz="1700" dirty="0">
                <a:solidFill>
                  <a:srgbClr val="000000"/>
                </a:solidFill>
                <a:highlight>
                  <a:srgbClr val="FFFFFF"/>
                </a:highlight>
                <a:latin typeface="Consolas" panose="020B0609020204030204" pitchFamily="49" charset="0"/>
              </a:rPr>
              <a:t> &lt;&lt; </a:t>
            </a:r>
            <a:r>
              <a:rPr lang="en-US" sz="1700" dirty="0">
                <a:solidFill>
                  <a:srgbClr val="A31515"/>
                </a:solidFill>
                <a:highlight>
                  <a:srgbClr val="FFFFFF"/>
                </a:highlight>
                <a:latin typeface="Consolas" panose="020B0609020204030204" pitchFamily="49" charset="0"/>
              </a:rPr>
              <a:t>"After par. for"</a:t>
            </a:r>
            <a:r>
              <a:rPr lang="en-US" sz="1700" dirty="0">
                <a:solidFill>
                  <a:srgbClr val="000000"/>
                </a:solidFill>
                <a:highlight>
                  <a:srgbClr val="FFFFFF"/>
                </a:highlight>
                <a:latin typeface="Consolas" panose="020B0609020204030204" pitchFamily="49" charset="0"/>
              </a:rPr>
              <a:t> &lt;&lt; </a:t>
            </a:r>
            <a:r>
              <a:rPr lang="en-US" sz="1700" dirty="0" err="1">
                <a:solidFill>
                  <a:srgbClr val="000000"/>
                </a:solidFill>
                <a:highlight>
                  <a:srgbClr val="FFFFFF"/>
                </a:highlight>
                <a:latin typeface="Consolas" panose="020B0609020204030204" pitchFamily="49" charset="0"/>
              </a:rPr>
              <a:t>endl</a:t>
            </a:r>
            <a:r>
              <a:rPr lang="en-US" sz="1700" dirty="0">
                <a:solidFill>
                  <a:srgbClr val="000000"/>
                </a:solidFill>
                <a:highlight>
                  <a:srgbClr val="FFFFFF"/>
                </a:highlight>
                <a:latin typeface="Consolas" panose="020B0609020204030204" pitchFamily="49" charset="0"/>
              </a:rPr>
              <a:t>;</a:t>
            </a:r>
          </a:p>
          <a:p>
            <a:r>
              <a:rPr lang="pt-BR" sz="1700" dirty="0">
                <a:solidFill>
                  <a:srgbClr val="000000"/>
                </a:solidFill>
                <a:highlight>
                  <a:srgbClr val="FFFFFF"/>
                </a:highlight>
                <a:latin typeface="Consolas" panose="020B0609020204030204" pitchFamily="49" charset="0"/>
              </a:rPr>
              <a:t>printVar(a, b, c, d, m);</a:t>
            </a:r>
          </a:p>
          <a:p>
            <a:r>
              <a:rPr lang="en-US" sz="1700" dirty="0" err="1">
                <a:solidFill>
                  <a:srgbClr val="000000"/>
                </a:solidFill>
                <a:highlight>
                  <a:srgbClr val="FFFFFF"/>
                </a:highlight>
                <a:latin typeface="Consolas" panose="020B0609020204030204" pitchFamily="49" charset="0"/>
              </a:rPr>
              <a:t>getchar</a:t>
            </a:r>
            <a:r>
              <a:rPr lang="en-US" sz="1700" dirty="0">
                <a:solidFill>
                  <a:srgbClr val="000000"/>
                </a:solidFill>
                <a:highlight>
                  <a:srgbClr val="FFFFFF"/>
                </a:highlight>
                <a:latin typeface="Consolas" panose="020B0609020204030204" pitchFamily="49" charset="0"/>
              </a:rPr>
              <a:t>();</a:t>
            </a:r>
          </a:p>
          <a:p>
            <a:r>
              <a:rPr lang="en-US" sz="1700" dirty="0" smtClean="0">
                <a:solidFill>
                  <a:srgbClr val="0000FF"/>
                </a:solidFill>
                <a:highlight>
                  <a:srgbClr val="FFFFFF"/>
                </a:highlight>
                <a:latin typeface="Consolas" panose="020B0609020204030204" pitchFamily="49" charset="0"/>
              </a:rPr>
              <a:t>return</a:t>
            </a:r>
            <a:r>
              <a:rPr lang="en-US" sz="1700" dirty="0" smtClean="0">
                <a:solidFill>
                  <a:srgbClr val="000000"/>
                </a:solidFill>
                <a:highlight>
                  <a:srgbClr val="FFFFFF"/>
                </a:highlight>
                <a:latin typeface="Consolas" panose="020B0609020204030204" pitchFamily="49" charset="0"/>
              </a:rPr>
              <a:t> </a:t>
            </a:r>
            <a:r>
              <a:rPr lang="en-US" sz="1700" dirty="0">
                <a:solidFill>
                  <a:srgbClr val="000000"/>
                </a:solidFill>
                <a:highlight>
                  <a:srgbClr val="FFFFFF"/>
                </a:highlight>
                <a:latin typeface="Consolas" panose="020B0609020204030204" pitchFamily="49" charset="0"/>
              </a:rPr>
              <a:t>0;</a:t>
            </a:r>
          </a:p>
          <a:p>
            <a:r>
              <a:rPr lang="en-US" sz="17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9834764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Guided</a:t>
            </a:r>
          </a:p>
          <a:p>
            <a:pPr lvl="1"/>
            <a:r>
              <a:rPr lang="en-US" dirty="0" smtClean="0"/>
              <a:t>Consider </a:t>
            </a:r>
            <a:r>
              <a:rPr lang="en-US" dirty="0"/>
              <a:t>the partitioning of an iteration space of 100 iterations with a chunk size of 5.</a:t>
            </a:r>
            <a:br>
              <a:rPr lang="en-US" dirty="0"/>
            </a:br>
            <a:r>
              <a:rPr lang="en-US" dirty="0"/>
              <a:t>This corresponds to 20 chunks. If there are 16 threads, in the best case, 12 threads get one</a:t>
            </a:r>
            <a:br>
              <a:rPr lang="en-US" dirty="0"/>
            </a:br>
            <a:r>
              <a:rPr lang="en-US" dirty="0"/>
              <a:t>chunk each and the remaining four threads get two chunks. </a:t>
            </a:r>
            <a:r>
              <a:rPr lang="en-US" dirty="0" smtClean="0"/>
              <a:t>this </a:t>
            </a:r>
            <a:r>
              <a:rPr lang="en-US" dirty="0"/>
              <a:t>assignment results in considerable </a:t>
            </a:r>
            <a:r>
              <a:rPr lang="en-US" dirty="0" smtClean="0"/>
              <a:t>idling.</a:t>
            </a:r>
          </a:p>
          <a:p>
            <a:pPr lvl="1"/>
            <a:endParaRPr lang="en-US" dirty="0" smtClean="0"/>
          </a:p>
          <a:p>
            <a:pPr lvl="1"/>
            <a:r>
              <a:rPr lang="en-US" dirty="0" smtClean="0"/>
              <a:t>The </a:t>
            </a:r>
            <a:r>
              <a:rPr lang="en-US" dirty="0"/>
              <a:t>solution to </a:t>
            </a:r>
            <a:r>
              <a:rPr lang="en-US" dirty="0" smtClean="0"/>
              <a:t>this problem </a:t>
            </a:r>
            <a:r>
              <a:rPr lang="en-US" dirty="0"/>
              <a:t>(also referred to as an </a:t>
            </a:r>
            <a:r>
              <a:rPr lang="en-US" b="1" i="1" dirty="0"/>
              <a:t>edge effect</a:t>
            </a:r>
            <a:r>
              <a:rPr lang="en-US" dirty="0"/>
              <a:t>) is to reduce the chunk size as we proceed </a:t>
            </a:r>
            <a:r>
              <a:rPr lang="en-US" dirty="0" smtClean="0"/>
              <a:t>through the </a:t>
            </a:r>
            <a:r>
              <a:rPr lang="en-US" dirty="0"/>
              <a:t>computation. This is the principle of the guided scheduling class. </a:t>
            </a:r>
            <a:endParaRPr lang="en-US" dirty="0" smtClean="0"/>
          </a:p>
          <a:p>
            <a:pPr lvl="1"/>
            <a:endParaRPr lang="en-US" dirty="0" smtClean="0"/>
          </a:p>
          <a:p>
            <a:pPr lvl="1"/>
            <a:r>
              <a:rPr lang="en-US" dirty="0" smtClean="0"/>
              <a:t>The </a:t>
            </a:r>
            <a:r>
              <a:rPr lang="en-US" dirty="0"/>
              <a:t>general form of </a:t>
            </a:r>
            <a:r>
              <a:rPr lang="en-US" dirty="0" smtClean="0"/>
              <a:t>this class </a:t>
            </a:r>
            <a:r>
              <a:rPr lang="en-US" dirty="0"/>
              <a:t>is </a:t>
            </a:r>
            <a:r>
              <a:rPr lang="en-US" dirty="0">
                <a:solidFill>
                  <a:srgbClr val="FF0000"/>
                </a:solidFill>
                <a:latin typeface="Courier New" panose="02070309020205020404" pitchFamily="49" charset="0"/>
                <a:cs typeface="Courier New" panose="02070309020205020404" pitchFamily="49" charset="0"/>
              </a:rPr>
              <a:t>schedule(guided[, chunk-size</a:t>
            </a:r>
            <a:r>
              <a:rPr lang="en-US" dirty="0" smtClean="0">
                <a:solidFill>
                  <a:srgbClr val="FF0000"/>
                </a:solidFill>
                <a:latin typeface="Courier New" panose="02070309020205020404" pitchFamily="49" charset="0"/>
                <a:cs typeface="Courier New" panose="02070309020205020404" pitchFamily="49" charset="0"/>
              </a:rPr>
              <a:t>])</a:t>
            </a:r>
            <a:r>
              <a:rPr lang="en-US" dirty="0" smtClean="0"/>
              <a:t>.</a:t>
            </a:r>
          </a:p>
          <a:p>
            <a:pPr lvl="1"/>
            <a:endParaRPr lang="en-US" dirty="0" smtClean="0"/>
          </a:p>
          <a:p>
            <a:pPr lvl="1"/>
            <a:r>
              <a:rPr lang="en-US" dirty="0" smtClean="0"/>
              <a:t>In </a:t>
            </a:r>
            <a:r>
              <a:rPr lang="en-US" dirty="0"/>
              <a:t>this class, the chunk size is </a:t>
            </a:r>
            <a:r>
              <a:rPr lang="en-US" dirty="0" smtClean="0"/>
              <a:t>reduced exponentially </a:t>
            </a:r>
            <a:r>
              <a:rPr lang="en-US" dirty="0"/>
              <a:t>as each chunk is dispatched to a thread. </a:t>
            </a:r>
            <a:r>
              <a:rPr lang="en-US" dirty="0" smtClean="0"/>
              <a:t> The </a:t>
            </a:r>
            <a:r>
              <a:rPr lang="en-US" dirty="0"/>
              <a:t>chunk-size refers to the </a:t>
            </a:r>
            <a:r>
              <a:rPr lang="en-US" dirty="0" smtClean="0"/>
              <a:t>smallest chunk </a:t>
            </a:r>
            <a:r>
              <a:rPr lang="en-US" dirty="0"/>
              <a:t>that should be dispatched. </a:t>
            </a:r>
          </a:p>
        </p:txBody>
      </p:sp>
    </p:spTree>
    <p:extLst>
      <p:ext uri="{BB962C8B-B14F-4D97-AF65-F5344CB8AC3E}">
        <p14:creationId xmlns:p14="http://schemas.microsoft.com/office/powerpoint/2010/main" val="28835150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Runtime </a:t>
            </a:r>
            <a:endParaRPr lang="en-US" b="1" dirty="0" smtClean="0"/>
          </a:p>
          <a:p>
            <a:pPr lvl="1"/>
            <a:r>
              <a:rPr lang="en-US" dirty="0" smtClean="0"/>
              <a:t>Often </a:t>
            </a:r>
            <a:r>
              <a:rPr lang="en-US" dirty="0"/>
              <a:t>it is desirable to delay scheduling decisions until runtime</a:t>
            </a:r>
            <a:r>
              <a:rPr lang="en-US" dirty="0" smtClean="0"/>
              <a:t>.</a:t>
            </a:r>
          </a:p>
          <a:p>
            <a:pPr lvl="1"/>
            <a:endParaRPr lang="en-US" dirty="0" smtClean="0"/>
          </a:p>
          <a:p>
            <a:pPr lvl="1"/>
            <a:r>
              <a:rPr lang="en-US" dirty="0" smtClean="0"/>
              <a:t>For </a:t>
            </a:r>
            <a:r>
              <a:rPr lang="en-US" dirty="0"/>
              <a:t>example, if </a:t>
            </a:r>
            <a:r>
              <a:rPr lang="en-US" dirty="0" smtClean="0"/>
              <a:t>one would </a:t>
            </a:r>
            <a:r>
              <a:rPr lang="en-US" dirty="0"/>
              <a:t>like to see the impact of various scheduling strategies to select the best one, </a:t>
            </a:r>
            <a:r>
              <a:rPr lang="en-US" dirty="0" smtClean="0"/>
              <a:t>the scheduling </a:t>
            </a:r>
            <a:r>
              <a:rPr lang="en-US" dirty="0"/>
              <a:t>can be set to </a:t>
            </a:r>
            <a:r>
              <a:rPr lang="en-US" dirty="0">
                <a:solidFill>
                  <a:srgbClr val="FF0000"/>
                </a:solidFill>
              </a:rPr>
              <a:t>runtime</a:t>
            </a:r>
            <a:r>
              <a:rPr lang="en-US" dirty="0"/>
              <a:t>. </a:t>
            </a:r>
            <a:endParaRPr lang="en-US" dirty="0" smtClean="0"/>
          </a:p>
          <a:p>
            <a:pPr lvl="1"/>
            <a:endParaRPr lang="en-US" dirty="0" smtClean="0"/>
          </a:p>
          <a:p>
            <a:pPr lvl="1"/>
            <a:r>
              <a:rPr lang="en-US" dirty="0" smtClean="0"/>
              <a:t>In </a:t>
            </a:r>
            <a:r>
              <a:rPr lang="en-US" dirty="0"/>
              <a:t>this case the environment variable </a:t>
            </a:r>
            <a:r>
              <a:rPr lang="en-US" sz="2000" dirty="0">
                <a:solidFill>
                  <a:srgbClr val="FF0000"/>
                </a:solidFill>
                <a:latin typeface="Courier New" panose="02070309020205020404" pitchFamily="49" charset="0"/>
                <a:cs typeface="Courier New" panose="02070309020205020404" pitchFamily="49" charset="0"/>
              </a:rPr>
              <a:t>OMP_SCHEDULE</a:t>
            </a:r>
            <a:r>
              <a:rPr lang="en-US" dirty="0"/>
              <a:t/>
            </a:r>
            <a:br>
              <a:rPr lang="en-US" dirty="0"/>
            </a:br>
            <a:r>
              <a:rPr lang="en-US" dirty="0"/>
              <a:t>determines the scheduling class and the chunk size. </a:t>
            </a:r>
          </a:p>
        </p:txBody>
      </p:sp>
    </p:spTree>
    <p:extLst>
      <p:ext uri="{BB962C8B-B14F-4D97-AF65-F5344CB8AC3E}">
        <p14:creationId xmlns:p14="http://schemas.microsoft.com/office/powerpoint/2010/main" val="29705160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Synchronization Across Multiple </a:t>
            </a:r>
            <a:r>
              <a:rPr lang="en-US" b="1" dirty="0">
                <a:solidFill>
                  <a:srgbClr val="FF0000"/>
                </a:solidFill>
              </a:rPr>
              <a:t>for</a:t>
            </a:r>
            <a:r>
              <a:rPr lang="en-US" b="1" dirty="0"/>
              <a:t> </a:t>
            </a:r>
            <a:r>
              <a:rPr lang="en-US" b="1" dirty="0" smtClean="0"/>
              <a:t>Directives</a:t>
            </a:r>
          </a:p>
          <a:p>
            <a:pPr lvl="1"/>
            <a:r>
              <a:rPr lang="en-US" dirty="0" smtClean="0"/>
              <a:t>Often</a:t>
            </a:r>
            <a:r>
              <a:rPr lang="en-US" dirty="0"/>
              <a:t>, it is desirable to have a sequence of for-directives within a parallel construct that do </a:t>
            </a:r>
            <a:r>
              <a:rPr lang="en-US" dirty="0" smtClean="0"/>
              <a:t>not execute </a:t>
            </a:r>
            <a:r>
              <a:rPr lang="en-US" dirty="0"/>
              <a:t>an implicit barrier at the end of each for directive. </a:t>
            </a:r>
            <a:endParaRPr lang="en-US" dirty="0" smtClean="0"/>
          </a:p>
          <a:p>
            <a:pPr lvl="1"/>
            <a:r>
              <a:rPr lang="en-US" dirty="0" err="1" smtClean="0"/>
              <a:t>OpenMP</a:t>
            </a:r>
            <a:r>
              <a:rPr lang="en-US" dirty="0" smtClean="0"/>
              <a:t> </a:t>
            </a:r>
            <a:r>
              <a:rPr lang="en-US" dirty="0"/>
              <a:t>provides a clause – </a:t>
            </a:r>
            <a:r>
              <a:rPr lang="en-US" dirty="0" err="1" smtClean="0">
                <a:solidFill>
                  <a:srgbClr val="FF0000"/>
                </a:solidFill>
                <a:latin typeface="Courier New" panose="02070309020205020404" pitchFamily="49" charset="0"/>
                <a:cs typeface="Courier New" panose="02070309020205020404" pitchFamily="49" charset="0"/>
              </a:rPr>
              <a:t>nowait</a:t>
            </a:r>
            <a:r>
              <a:rPr lang="en-US" dirty="0" smtClean="0"/>
              <a:t>, which </a:t>
            </a:r>
            <a:r>
              <a:rPr lang="en-US" dirty="0"/>
              <a:t>can be used with a for directive to indicate that the threads can proceed to the </a:t>
            </a:r>
            <a:r>
              <a:rPr lang="en-US" dirty="0" smtClean="0"/>
              <a:t>next statement </a:t>
            </a:r>
            <a:r>
              <a:rPr lang="en-US" dirty="0"/>
              <a:t>without waiting for all other threads to complete the for loop execution</a:t>
            </a:r>
            <a:r>
              <a:rPr lang="en-US" dirty="0" smtClean="0"/>
              <a:t>.</a:t>
            </a:r>
            <a:endParaRPr lang="en-US" dirty="0"/>
          </a:p>
        </p:txBody>
      </p:sp>
    </p:spTree>
    <p:extLst>
      <p:ext uri="{BB962C8B-B14F-4D97-AF65-F5344CB8AC3E}">
        <p14:creationId xmlns:p14="http://schemas.microsoft.com/office/powerpoint/2010/main" val="2730820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OpenMP</a:t>
            </a:r>
            <a:r>
              <a:rPr lang="en-US" dirty="0"/>
              <a:t>: a Standard for Directive Based </a:t>
            </a:r>
            <a:r>
              <a:rPr lang="en-US" dirty="0" smtClean="0"/>
              <a:t>Parallel Programming </a:t>
            </a:r>
            <a:endParaRPr lang="en-US" dirty="0"/>
          </a:p>
        </p:txBody>
      </p:sp>
      <p:sp>
        <p:nvSpPr>
          <p:cNvPr id="3" name="Content Placeholder 2"/>
          <p:cNvSpPr>
            <a:spLocks noGrp="1"/>
          </p:cNvSpPr>
          <p:nvPr>
            <p:ph idx="1"/>
          </p:nvPr>
        </p:nvSpPr>
        <p:spPr/>
        <p:txBody>
          <a:bodyPr/>
          <a:lstStyle/>
          <a:p>
            <a:r>
              <a:rPr lang="en-US" dirty="0" err="1"/>
              <a:t>OpenMP</a:t>
            </a:r>
            <a:r>
              <a:rPr lang="en-US" dirty="0"/>
              <a:t> is a directive-based API that can be used with FORTRAN, </a:t>
            </a:r>
            <a:r>
              <a:rPr lang="en-US" dirty="0" smtClean="0"/>
              <a:t>C, </a:t>
            </a:r>
            <a:r>
              <a:rPr lang="en-US" dirty="0"/>
              <a:t>and C++ for programming shared address space machines. </a:t>
            </a:r>
          </a:p>
          <a:p>
            <a:endParaRPr lang="en-US" dirty="0" smtClean="0"/>
          </a:p>
          <a:p>
            <a:r>
              <a:rPr lang="en-US" dirty="0" err="1" smtClean="0"/>
              <a:t>OpenMP</a:t>
            </a:r>
            <a:r>
              <a:rPr lang="en-US" dirty="0" smtClean="0"/>
              <a:t> </a:t>
            </a:r>
            <a:r>
              <a:rPr lang="en-US" dirty="0"/>
              <a:t>directives provide support for </a:t>
            </a:r>
            <a:r>
              <a:rPr lang="en-US" dirty="0" smtClean="0"/>
              <a:t>concurrency, synchronization</a:t>
            </a:r>
            <a:r>
              <a:rPr lang="en-US" dirty="0"/>
              <a:t>, and data handling while obviating the need for explicitly setting up </a:t>
            </a:r>
            <a:r>
              <a:rPr lang="en-US" dirty="0" err="1"/>
              <a:t>mutexes</a:t>
            </a:r>
            <a:r>
              <a:rPr lang="en-US" dirty="0"/>
              <a:t>, condition variables, data scope, and initialization.</a:t>
            </a:r>
          </a:p>
          <a:p>
            <a:endParaRPr lang="en-US" dirty="0"/>
          </a:p>
        </p:txBody>
      </p:sp>
    </p:spTree>
    <p:extLst>
      <p:ext uri="{BB962C8B-B14F-4D97-AF65-F5344CB8AC3E}">
        <p14:creationId xmlns:p14="http://schemas.microsoft.com/office/powerpoint/2010/main" val="2457959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097280" y="2286914"/>
            <a:ext cx="10610850" cy="2609850"/>
          </a:xfrm>
          <a:prstGeom prst="rect">
            <a:avLst/>
          </a:prstGeom>
        </p:spPr>
      </p:pic>
    </p:spTree>
    <p:extLst>
      <p:ext uri="{BB962C8B-B14F-4D97-AF65-F5344CB8AC3E}">
        <p14:creationId xmlns:p14="http://schemas.microsoft.com/office/powerpoint/2010/main" val="236666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073592" y="2171489"/>
            <a:ext cx="8105775" cy="3371850"/>
          </a:xfrm>
          <a:prstGeom prst="rect">
            <a:avLst/>
          </a:prstGeom>
        </p:spPr>
      </p:pic>
    </p:spTree>
    <p:extLst>
      <p:ext uri="{BB962C8B-B14F-4D97-AF65-F5344CB8AC3E}">
        <p14:creationId xmlns:p14="http://schemas.microsoft.com/office/powerpoint/2010/main" val="42800082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sections</a:t>
            </a:r>
            <a:r>
              <a:rPr lang="en-US" dirty="0"/>
              <a:t> </a:t>
            </a:r>
            <a:r>
              <a:rPr lang="en-US" dirty="0" smtClean="0"/>
              <a:t>Directive</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OpenMP</a:t>
            </a:r>
            <a:r>
              <a:rPr lang="en-US" dirty="0"/>
              <a:t> supports such non-iterative parallel task assignment </a:t>
            </a:r>
            <a:r>
              <a:rPr lang="en-US" dirty="0" smtClean="0"/>
              <a:t>using the</a:t>
            </a:r>
            <a:r>
              <a:rPr lang="en-US" dirty="0"/>
              <a:t> </a:t>
            </a:r>
            <a:r>
              <a:rPr lang="en-US" dirty="0" smtClean="0">
                <a:solidFill>
                  <a:srgbClr val="FF0000"/>
                </a:solidFill>
                <a:latin typeface="Courier New" panose="02070309020205020404" pitchFamily="49" charset="0"/>
                <a:cs typeface="Courier New" panose="02070309020205020404" pitchFamily="49" charset="0"/>
              </a:rPr>
              <a:t>sections</a:t>
            </a:r>
            <a:r>
              <a:rPr lang="en-US" dirty="0" smtClean="0"/>
              <a:t> </a:t>
            </a:r>
            <a:r>
              <a:rPr lang="en-US" dirty="0"/>
              <a:t>directive. </a:t>
            </a:r>
            <a:endParaRPr lang="en-US" dirty="0" smtClean="0"/>
          </a:p>
          <a:p>
            <a:endParaRPr lang="en-US" dirty="0"/>
          </a:p>
          <a:p>
            <a:r>
              <a:rPr lang="en-US" dirty="0"/>
              <a:t>The general form of the sections directive is as </a:t>
            </a:r>
            <a:r>
              <a:rPr lang="en-US" dirty="0" smtClean="0"/>
              <a:t>follows:</a:t>
            </a:r>
          </a:p>
          <a:p>
            <a:pPr marL="514350" indent="-514350">
              <a:spcBef>
                <a:spcPts val="0"/>
              </a:spcBef>
              <a:spcAft>
                <a:spcPts val="0"/>
              </a:spcAft>
              <a:buFont typeface="+mj-lt"/>
              <a:buAutoNum type="arabicPeriod"/>
            </a:pPr>
            <a:r>
              <a:rPr lang="en-US" dirty="0">
                <a:latin typeface="Courier New" panose="02070309020205020404" pitchFamily="49" charset="0"/>
                <a:cs typeface="Courier New" panose="02070309020205020404" pitchFamily="49" charset="0"/>
              </a:rPr>
              <a:t>#pragma </a:t>
            </a:r>
            <a:r>
              <a:rPr lang="en-US" dirty="0" err="1">
                <a:latin typeface="Courier New" panose="02070309020205020404" pitchFamily="49" charset="0"/>
                <a:cs typeface="Courier New" panose="02070309020205020404" pitchFamily="49" charset="0"/>
              </a:rPr>
              <a:t>omp</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sections</a:t>
            </a:r>
            <a:r>
              <a:rPr lang="en-US" dirty="0">
                <a:latin typeface="Courier New" panose="02070309020205020404" pitchFamily="49" charset="0"/>
                <a:cs typeface="Courier New" panose="02070309020205020404" pitchFamily="49" charset="0"/>
              </a:rPr>
              <a:t> [clause list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514350" indent="-514350">
              <a:spcBef>
                <a:spcPts val="0"/>
              </a:spcBef>
              <a:spcAft>
                <a:spcPts val="0"/>
              </a:spcAft>
              <a:buFont typeface="+mj-lt"/>
              <a:buAutoNum type="arabicPeriod"/>
            </a:pPr>
            <a:r>
              <a:rPr lang="en-US" dirty="0" smtClean="0">
                <a:latin typeface="Courier New" panose="02070309020205020404" pitchFamily="49" charset="0"/>
                <a:cs typeface="Courier New" panose="02070309020205020404" pitchFamily="49" charset="0"/>
              </a:rPr>
              <a:t>{</a:t>
            </a:r>
          </a:p>
          <a:p>
            <a:pPr marL="514350" indent="-514350">
              <a:spcBef>
                <a:spcPts val="0"/>
              </a:spcBef>
              <a:spcAft>
                <a:spcPts val="0"/>
              </a:spcAft>
              <a:buFont typeface="+mj-lt"/>
              <a:buAutoNum type="arabicPeriod"/>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pragma </a:t>
            </a:r>
            <a:r>
              <a:rPr lang="en-US" dirty="0" err="1">
                <a:latin typeface="Courier New" panose="02070309020205020404" pitchFamily="49" charset="0"/>
                <a:cs typeface="Courier New" panose="02070309020205020404" pitchFamily="49" charset="0"/>
              </a:rPr>
              <a:t>omp</a:t>
            </a: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section</a:t>
            </a:r>
            <a:endParaRPr lang="en-US" b="1" dirty="0">
              <a:latin typeface="Courier New" panose="02070309020205020404" pitchFamily="49" charset="0"/>
              <a:cs typeface="Courier New" panose="02070309020205020404" pitchFamily="49" charset="0"/>
            </a:endParaRPr>
          </a:p>
          <a:p>
            <a:pPr marL="514350" indent="-514350">
              <a:spcBef>
                <a:spcPts val="0"/>
              </a:spcBef>
              <a:spcAft>
                <a:spcPts val="0"/>
              </a:spcAft>
              <a:buFont typeface="+mj-lt"/>
              <a:buAutoNum type="arabicPeriod"/>
            </a:pP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structured block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514350" indent="-514350">
              <a:spcBef>
                <a:spcPts val="0"/>
              </a:spcBef>
              <a:spcAft>
                <a:spcPts val="0"/>
              </a:spcAft>
              <a:buFont typeface="+mj-lt"/>
              <a:buAutoNum type="arabicPeriod"/>
            </a:pPr>
            <a:r>
              <a:rPr lang="en-US" dirty="0" smtClean="0">
                <a:latin typeface="Courier New" panose="02070309020205020404" pitchFamily="49" charset="0"/>
                <a:cs typeface="Courier New" panose="02070309020205020404" pitchFamily="49" charset="0"/>
              </a:rPr>
              <a:t> 	]</a:t>
            </a:r>
          </a:p>
          <a:p>
            <a:pPr marL="514350" indent="-514350">
              <a:spcBef>
                <a:spcPts val="0"/>
              </a:spcBef>
              <a:spcAft>
                <a:spcPts val="0"/>
              </a:spcAft>
              <a:buFont typeface="+mj-lt"/>
              <a:buAutoNum type="arabicPeriod"/>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pragma </a:t>
            </a:r>
            <a:r>
              <a:rPr lang="en-US" dirty="0" err="1">
                <a:latin typeface="Courier New" panose="02070309020205020404" pitchFamily="49" charset="0"/>
                <a:cs typeface="Courier New" panose="02070309020205020404" pitchFamily="49" charset="0"/>
              </a:rPr>
              <a:t>omp</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section</a:t>
            </a:r>
            <a:endParaRPr lang="en-US" dirty="0">
              <a:latin typeface="Courier New" panose="02070309020205020404" pitchFamily="49" charset="0"/>
              <a:cs typeface="Courier New" panose="02070309020205020404" pitchFamily="49" charset="0"/>
            </a:endParaRPr>
          </a:p>
          <a:p>
            <a:pPr marL="514350" indent="-514350">
              <a:spcBef>
                <a:spcPts val="0"/>
              </a:spcBef>
              <a:spcAft>
                <a:spcPts val="0"/>
              </a:spcAft>
              <a:buFont typeface="+mj-lt"/>
              <a:buAutoNum type="arabicPeriod"/>
            </a:pPr>
            <a:r>
              <a:rPr lang="en-US" dirty="0" smtClean="0">
                <a:latin typeface="Courier New" panose="02070309020205020404" pitchFamily="49" charset="0"/>
                <a:cs typeface="Courier New" panose="02070309020205020404" pitchFamily="49" charset="0"/>
              </a:rPr>
              <a:t> 		/* </a:t>
            </a:r>
            <a:r>
              <a:rPr lang="en-US" dirty="0">
                <a:latin typeface="Courier New" panose="02070309020205020404" pitchFamily="49" charset="0"/>
                <a:cs typeface="Courier New" panose="02070309020205020404" pitchFamily="49" charset="0"/>
              </a:rPr>
              <a:t>structured block </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514350" indent="-514350">
              <a:spcBef>
                <a:spcPts val="0"/>
              </a:spcBef>
              <a:spcAft>
                <a:spcPts val="0"/>
              </a:spcAft>
              <a:buFont typeface="+mj-lt"/>
              <a:buAutoNum type="arabicPeriod"/>
            </a:pPr>
            <a:r>
              <a:rPr lang="en-US" dirty="0" smtClean="0">
                <a:latin typeface="Courier New" panose="02070309020205020404" pitchFamily="49" charset="0"/>
                <a:cs typeface="Courier New" panose="02070309020205020404" pitchFamily="49" charset="0"/>
              </a:rPr>
              <a:t> 	]</a:t>
            </a:r>
          </a:p>
          <a:p>
            <a:pPr marL="514350" indent="-514350">
              <a:spcBef>
                <a:spcPts val="0"/>
              </a:spcBef>
              <a:spcAft>
                <a:spcPts val="0"/>
              </a:spcAft>
              <a:buFont typeface="+mj-lt"/>
              <a:buAutoNum type="arabicPeriod"/>
            </a:pPr>
            <a:r>
              <a:rPr lang="en-US" dirty="0" smtClean="0">
                <a:latin typeface="Courier New" panose="02070309020205020404" pitchFamily="49" charset="0"/>
                <a:cs typeface="Courier New" panose="02070309020205020404" pitchFamily="49" charset="0"/>
              </a:rPr>
              <a:t> ...</a:t>
            </a:r>
          </a:p>
          <a:p>
            <a:pPr marL="514350" indent="-514350">
              <a:spcBef>
                <a:spcPts val="0"/>
              </a:spcBef>
              <a:spcAft>
                <a:spcPts val="0"/>
              </a:spcAft>
              <a:buFont typeface="+mj-lt"/>
              <a:buAutoNum type="arabicPeriod"/>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5770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sections</a:t>
            </a:r>
            <a:r>
              <a:rPr lang="en-US" dirty="0"/>
              <a:t> </a:t>
            </a:r>
            <a:r>
              <a:rPr lang="en-US" dirty="0" smtClean="0"/>
              <a:t>Directive</a:t>
            </a: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latin typeface="Courier New" panose="02070309020205020404" pitchFamily="49" charset="0"/>
                <a:cs typeface="Courier New" panose="02070309020205020404" pitchFamily="49" charset="0"/>
              </a:rPr>
              <a:t>sections</a:t>
            </a:r>
            <a:r>
              <a:rPr lang="en-US" dirty="0"/>
              <a:t> directive assigns the structured block corresponding to each section to </a:t>
            </a:r>
            <a:r>
              <a:rPr lang="en-US" dirty="0" smtClean="0"/>
              <a:t>one thread </a:t>
            </a:r>
          </a:p>
          <a:p>
            <a:pPr lvl="2"/>
            <a:r>
              <a:rPr lang="en-US" dirty="0" smtClean="0"/>
              <a:t>(</a:t>
            </a:r>
            <a:r>
              <a:rPr lang="en-US" dirty="0"/>
              <a:t>indeed more than one section can be assigned to a single thread). </a:t>
            </a:r>
            <a:endParaRPr lang="en-US" dirty="0" smtClean="0"/>
          </a:p>
          <a:p>
            <a:endParaRPr lang="en-US" dirty="0" smtClean="0"/>
          </a:p>
          <a:p>
            <a:r>
              <a:rPr lang="en-US" dirty="0" smtClean="0"/>
              <a:t>The </a:t>
            </a:r>
            <a:r>
              <a:rPr lang="en-US" dirty="0"/>
              <a:t>clause </a:t>
            </a:r>
            <a:r>
              <a:rPr lang="en-US" dirty="0" smtClean="0"/>
              <a:t>list may </a:t>
            </a:r>
            <a:r>
              <a:rPr lang="en-US" dirty="0"/>
              <a:t>include the following clauses – </a:t>
            </a:r>
            <a:r>
              <a:rPr lang="en-US" dirty="0">
                <a:latin typeface="Courier New" panose="02070309020205020404" pitchFamily="49" charset="0"/>
                <a:cs typeface="Courier New" panose="02070309020205020404" pitchFamily="49" charset="0"/>
              </a:rPr>
              <a:t>private</a:t>
            </a:r>
            <a:r>
              <a:rPr lang="en-US" dirty="0"/>
              <a:t>, </a:t>
            </a:r>
            <a:r>
              <a:rPr lang="en-US" dirty="0" err="1">
                <a:latin typeface="Courier New" panose="02070309020205020404" pitchFamily="49" charset="0"/>
                <a:cs typeface="Courier New" panose="02070309020205020404" pitchFamily="49" charset="0"/>
              </a:rPr>
              <a:t>firstprivate</a:t>
            </a:r>
            <a:r>
              <a:rPr lang="en-US" dirty="0"/>
              <a:t>, </a:t>
            </a:r>
            <a:r>
              <a:rPr lang="en-US" dirty="0" err="1">
                <a:latin typeface="Courier New" panose="02070309020205020404" pitchFamily="49" charset="0"/>
                <a:cs typeface="Courier New" panose="02070309020205020404" pitchFamily="49" charset="0"/>
              </a:rPr>
              <a:t>lastprivate</a:t>
            </a:r>
            <a:r>
              <a:rPr lang="en-US" dirty="0"/>
              <a:t>, </a:t>
            </a:r>
            <a:r>
              <a:rPr lang="en-US" dirty="0">
                <a:latin typeface="Courier New" panose="02070309020205020404" pitchFamily="49" charset="0"/>
                <a:cs typeface="Courier New" panose="02070309020205020404" pitchFamily="49" charset="0"/>
              </a:rPr>
              <a:t>reduction</a:t>
            </a:r>
            <a:r>
              <a:rPr lang="en-US" dirty="0"/>
              <a:t>, and </a:t>
            </a:r>
            <a:r>
              <a:rPr lang="en-US" dirty="0" err="1">
                <a:latin typeface="Courier New" panose="02070309020205020404" pitchFamily="49" charset="0"/>
                <a:cs typeface="Courier New" panose="02070309020205020404" pitchFamily="49" charset="0"/>
              </a:rPr>
              <a:t>nowait</a:t>
            </a:r>
            <a:r>
              <a:rPr lang="en-US" dirty="0"/>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612011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6" name="Group 5"/>
          <p:cNvGrpSpPr/>
          <p:nvPr/>
        </p:nvGrpSpPr>
        <p:grpSpPr>
          <a:xfrm>
            <a:off x="2006917" y="1845734"/>
            <a:ext cx="8239125" cy="4675754"/>
            <a:chOff x="1097280" y="1845734"/>
            <a:chExt cx="8239125" cy="4675754"/>
          </a:xfrm>
        </p:grpSpPr>
        <p:pic>
          <p:nvPicPr>
            <p:cNvPr id="4" name="Picture 3"/>
            <p:cNvPicPr>
              <a:picLocks noChangeAspect="1"/>
            </p:cNvPicPr>
            <p:nvPr/>
          </p:nvPicPr>
          <p:blipFill>
            <a:blip r:embed="rId2"/>
            <a:stretch>
              <a:fillRect/>
            </a:stretch>
          </p:blipFill>
          <p:spPr>
            <a:xfrm>
              <a:off x="1097280" y="1845734"/>
              <a:ext cx="8239125" cy="2028825"/>
            </a:xfrm>
            <a:prstGeom prst="rect">
              <a:avLst/>
            </a:prstGeom>
          </p:spPr>
        </p:pic>
        <p:pic>
          <p:nvPicPr>
            <p:cNvPr id="5" name="Picture 4"/>
            <p:cNvPicPr>
              <a:picLocks noChangeAspect="1"/>
            </p:cNvPicPr>
            <p:nvPr/>
          </p:nvPicPr>
          <p:blipFill>
            <a:blip r:embed="rId3"/>
            <a:stretch>
              <a:fillRect/>
            </a:stretch>
          </p:blipFill>
          <p:spPr>
            <a:xfrm>
              <a:off x="1162594" y="3555431"/>
              <a:ext cx="7171646" cy="2966057"/>
            </a:xfrm>
            <a:prstGeom prst="rect">
              <a:avLst/>
            </a:prstGeom>
          </p:spPr>
        </p:pic>
      </p:grpSp>
    </p:spTree>
    <p:extLst>
      <p:ext uri="{BB962C8B-B14F-4D97-AF65-F5344CB8AC3E}">
        <p14:creationId xmlns:p14="http://schemas.microsoft.com/office/powerpoint/2010/main" val="8507723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Task</a:t>
            </a:r>
            <a:endParaRPr lang="en-US" dirty="0"/>
          </a:p>
        </p:txBody>
      </p:sp>
      <p:sp>
        <p:nvSpPr>
          <p:cNvPr id="3" name="Content Placeholder 2"/>
          <p:cNvSpPr>
            <a:spLocks noGrp="1"/>
          </p:cNvSpPr>
          <p:nvPr>
            <p:ph idx="1"/>
          </p:nvPr>
        </p:nvSpPr>
        <p:spPr/>
        <p:txBody>
          <a:bodyPr/>
          <a:lstStyle/>
          <a:p>
            <a:r>
              <a:rPr lang="en-US" dirty="0" smtClean="0"/>
              <a:t>Write a Parallel C++ program to calculate WORDCOUNT of some text file. Your program must have reduction clause, and also display the local results of each thread.</a:t>
            </a:r>
            <a:endParaRPr lang="en-US" dirty="0"/>
          </a:p>
        </p:txBody>
      </p:sp>
    </p:spTree>
    <p:extLst>
      <p:ext uri="{BB962C8B-B14F-4D97-AF65-F5344CB8AC3E}">
        <p14:creationId xmlns:p14="http://schemas.microsoft.com/office/powerpoint/2010/main" val="26181890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33333"/>
                </a:solidFill>
              </a:rPr>
              <a:t>Nesting </a:t>
            </a:r>
            <a:r>
              <a:rPr lang="en-US" sz="3600" dirty="0">
                <a:solidFill>
                  <a:srgbClr val="790029"/>
                </a:solidFill>
              </a:rPr>
              <a:t>parallel </a:t>
            </a:r>
            <a:r>
              <a:rPr lang="en-US" dirty="0">
                <a:solidFill>
                  <a:srgbClr val="333333"/>
                </a:solidFill>
              </a:rPr>
              <a:t>Directives</a:t>
            </a:r>
            <a:r>
              <a:rPr lang="en-US" dirty="0"/>
              <a:t> </a:t>
            </a:r>
          </a:p>
        </p:txBody>
      </p:sp>
      <p:pic>
        <p:nvPicPr>
          <p:cNvPr id="4" name="Picture 3"/>
          <p:cNvPicPr>
            <a:picLocks noChangeAspect="1"/>
          </p:cNvPicPr>
          <p:nvPr/>
        </p:nvPicPr>
        <p:blipFill>
          <a:blip r:embed="rId2"/>
          <a:stretch>
            <a:fillRect/>
          </a:stretch>
        </p:blipFill>
        <p:spPr>
          <a:xfrm>
            <a:off x="1195453" y="1967443"/>
            <a:ext cx="10477500" cy="4010025"/>
          </a:xfrm>
          <a:prstGeom prst="rect">
            <a:avLst/>
          </a:prstGeom>
        </p:spPr>
      </p:pic>
    </p:spTree>
    <p:extLst>
      <p:ext uri="{BB962C8B-B14F-4D97-AF65-F5344CB8AC3E}">
        <p14:creationId xmlns:p14="http://schemas.microsoft.com/office/powerpoint/2010/main" val="2953401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1"/>
            <a:r>
              <a:rPr lang="en-US" dirty="0" smtClean="0"/>
              <a:t>The </a:t>
            </a:r>
            <a:r>
              <a:rPr lang="en-US" dirty="0"/>
              <a:t>code as written </a:t>
            </a:r>
            <a:r>
              <a:rPr lang="en-US" dirty="0" smtClean="0"/>
              <a:t>only generates </a:t>
            </a:r>
            <a:r>
              <a:rPr lang="en-US" dirty="0"/>
              <a:t>a logical team of threads on encountering a nested parallel directive. </a:t>
            </a:r>
            <a:endParaRPr lang="en-US" dirty="0" smtClean="0"/>
          </a:p>
          <a:p>
            <a:pPr lvl="1"/>
            <a:endParaRPr lang="en-US" dirty="0" smtClean="0"/>
          </a:p>
          <a:p>
            <a:pPr lvl="1"/>
            <a:r>
              <a:rPr lang="en-US" dirty="0" smtClean="0"/>
              <a:t>The newly generated </a:t>
            </a:r>
            <a:r>
              <a:rPr lang="en-US" dirty="0"/>
              <a:t>logical team is still executed by the same thread corresponding to the </a:t>
            </a:r>
            <a:r>
              <a:rPr lang="en-US" dirty="0" smtClean="0"/>
              <a:t>outer </a:t>
            </a:r>
            <a:r>
              <a:rPr lang="en-US" dirty="0" smtClean="0">
                <a:latin typeface="Courier New" panose="02070309020205020404" pitchFamily="49" charset="0"/>
                <a:cs typeface="Courier New" panose="02070309020205020404" pitchFamily="49" charset="0"/>
              </a:rPr>
              <a:t>parallel</a:t>
            </a:r>
            <a:r>
              <a:rPr lang="en-US" dirty="0" smtClean="0"/>
              <a:t> </a:t>
            </a:r>
            <a:r>
              <a:rPr lang="en-US" dirty="0"/>
              <a:t>directive. </a:t>
            </a:r>
            <a:endParaRPr lang="en-US" dirty="0" smtClean="0"/>
          </a:p>
          <a:p>
            <a:r>
              <a:rPr lang="en-US" dirty="0" smtClean="0"/>
              <a:t>To </a:t>
            </a:r>
            <a:r>
              <a:rPr lang="en-US" dirty="0"/>
              <a:t>generate a new set of threads, nested parallelism must be enabled </a:t>
            </a:r>
            <a:r>
              <a:rPr lang="en-US" dirty="0" smtClean="0"/>
              <a:t>using the </a:t>
            </a:r>
            <a:r>
              <a:rPr lang="en-US" dirty="0">
                <a:latin typeface="Courier New" panose="02070309020205020404" pitchFamily="49" charset="0"/>
                <a:cs typeface="Courier New" panose="02070309020205020404" pitchFamily="49" charset="0"/>
              </a:rPr>
              <a:t>OMP_NESTED</a:t>
            </a:r>
            <a:r>
              <a:rPr lang="en-US" dirty="0"/>
              <a:t> environment variable. </a:t>
            </a:r>
            <a:endParaRPr lang="en-US" dirty="0" smtClean="0"/>
          </a:p>
          <a:p>
            <a:pPr lvl="1"/>
            <a:r>
              <a:rPr lang="en-US" dirty="0" smtClean="0"/>
              <a:t>If </a:t>
            </a:r>
            <a:r>
              <a:rPr lang="en-US" dirty="0"/>
              <a:t>the </a:t>
            </a:r>
            <a:r>
              <a:rPr lang="en-US" dirty="0">
                <a:latin typeface="Courier New" panose="02070309020205020404" pitchFamily="49" charset="0"/>
                <a:cs typeface="Courier New" panose="02070309020205020404" pitchFamily="49" charset="0"/>
              </a:rPr>
              <a:t>OMP_NESTED</a:t>
            </a:r>
            <a:r>
              <a:rPr lang="en-US" dirty="0"/>
              <a:t> environment variable is set to </a:t>
            </a:r>
            <a:r>
              <a:rPr lang="en-US" dirty="0">
                <a:latin typeface="Courier New" panose="02070309020205020404" pitchFamily="49" charset="0"/>
                <a:cs typeface="Courier New" panose="02070309020205020404" pitchFamily="49" charset="0"/>
              </a:rPr>
              <a:t>FALSE</a:t>
            </a:r>
            <a:r>
              <a:rPr lang="en-US" dirty="0"/>
              <a:t>,</a:t>
            </a:r>
            <a:br>
              <a:rPr lang="en-US" dirty="0"/>
            </a:br>
            <a:r>
              <a:rPr lang="en-US" dirty="0"/>
              <a:t>then the inner parallel region is serialized and executed by a single thread. </a:t>
            </a:r>
            <a:endParaRPr lang="en-US" dirty="0" smtClean="0"/>
          </a:p>
          <a:p>
            <a:pPr lvl="1"/>
            <a:r>
              <a:rPr lang="en-US" dirty="0" smtClean="0"/>
              <a:t>If </a:t>
            </a:r>
            <a:r>
              <a:rPr lang="en-US" dirty="0"/>
              <a:t>the </a:t>
            </a:r>
            <a:r>
              <a:rPr lang="en-US" dirty="0">
                <a:latin typeface="Courier New" panose="02070309020205020404" pitchFamily="49" charset="0"/>
                <a:cs typeface="Courier New" panose="02070309020205020404" pitchFamily="49" charset="0"/>
              </a:rPr>
              <a:t>OMP_NESTED</a:t>
            </a:r>
            <a:r>
              <a:rPr lang="en-US" dirty="0" smtClean="0"/>
              <a:t> environment </a:t>
            </a:r>
            <a:r>
              <a:rPr lang="en-US" dirty="0"/>
              <a:t>variable is set to </a:t>
            </a:r>
            <a:r>
              <a:rPr lang="en-US" dirty="0">
                <a:latin typeface="Courier New" panose="02070309020205020404" pitchFamily="49" charset="0"/>
                <a:cs typeface="Courier New" panose="02070309020205020404" pitchFamily="49" charset="0"/>
              </a:rPr>
              <a:t>TRUE</a:t>
            </a:r>
            <a:r>
              <a:rPr lang="en-US" dirty="0"/>
              <a:t>, nested parallelism is enabled. </a:t>
            </a:r>
          </a:p>
        </p:txBody>
      </p:sp>
    </p:spTree>
    <p:extLst>
      <p:ext uri="{BB962C8B-B14F-4D97-AF65-F5344CB8AC3E}">
        <p14:creationId xmlns:p14="http://schemas.microsoft.com/office/powerpoint/2010/main" val="3131896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Constructs in </a:t>
            </a:r>
            <a:r>
              <a:rPr lang="en-US" dirty="0" err="1"/>
              <a:t>OpenMP</a:t>
            </a:r>
            <a:r>
              <a:rPr lang="en-US" dirty="0"/>
              <a:t> </a:t>
            </a:r>
          </a:p>
        </p:txBody>
      </p:sp>
      <p:sp>
        <p:nvSpPr>
          <p:cNvPr id="3" name="Content Placeholder 2"/>
          <p:cNvSpPr>
            <a:spLocks noGrp="1"/>
          </p:cNvSpPr>
          <p:nvPr>
            <p:ph idx="1"/>
          </p:nvPr>
        </p:nvSpPr>
        <p:spPr/>
        <p:txBody>
          <a:bodyPr/>
          <a:lstStyle/>
          <a:p>
            <a:r>
              <a:rPr lang="en-US" dirty="0" smtClean="0"/>
              <a:t>The </a:t>
            </a:r>
            <a:r>
              <a:rPr lang="en-US" dirty="0"/>
              <a:t>need for coordinating the execution of multiple </a:t>
            </a:r>
            <a:r>
              <a:rPr lang="en-US" dirty="0" smtClean="0"/>
              <a:t>threads </a:t>
            </a:r>
            <a:r>
              <a:rPr lang="en-US" dirty="0"/>
              <a:t/>
            </a:r>
            <a:br>
              <a:rPr lang="en-US" dirty="0"/>
            </a:br>
            <a:r>
              <a:rPr lang="en-US" dirty="0"/>
              <a:t>may be the result of a desired </a:t>
            </a:r>
            <a:r>
              <a:rPr lang="en-US" i="1" dirty="0"/>
              <a:t>execution order</a:t>
            </a:r>
            <a:r>
              <a:rPr lang="en-US" dirty="0"/>
              <a:t>, the </a:t>
            </a:r>
            <a:r>
              <a:rPr lang="en-US" i="1" dirty="0"/>
              <a:t>atomicity </a:t>
            </a:r>
            <a:r>
              <a:rPr lang="en-US" dirty="0"/>
              <a:t>of a set of instructions, or the </a:t>
            </a:r>
            <a:r>
              <a:rPr lang="en-US" dirty="0" smtClean="0"/>
              <a:t>need for </a:t>
            </a:r>
            <a:r>
              <a:rPr lang="en-US" i="1" dirty="0"/>
              <a:t>serial execution</a:t>
            </a:r>
            <a:r>
              <a:rPr lang="en-US" dirty="0"/>
              <a:t> of code segments. </a:t>
            </a:r>
            <a:endParaRPr lang="en-US" dirty="0" smtClean="0"/>
          </a:p>
          <a:p>
            <a:endParaRPr lang="en-US" dirty="0" smtClean="0"/>
          </a:p>
          <a:p>
            <a:r>
              <a:rPr lang="en-US" dirty="0" smtClean="0"/>
              <a:t>The </a:t>
            </a:r>
            <a:r>
              <a:rPr lang="en-US" dirty="0" err="1"/>
              <a:t>Pthreads</a:t>
            </a:r>
            <a:r>
              <a:rPr lang="en-US" dirty="0"/>
              <a:t> API supports </a:t>
            </a:r>
            <a:r>
              <a:rPr lang="en-US" b="1" dirty="0" err="1"/>
              <a:t>mutexes</a:t>
            </a:r>
            <a:r>
              <a:rPr lang="en-US" dirty="0"/>
              <a:t> and </a:t>
            </a:r>
            <a:r>
              <a:rPr lang="en-US" dirty="0" smtClean="0"/>
              <a:t>condition variables</a:t>
            </a:r>
            <a:r>
              <a:rPr lang="en-US" dirty="0"/>
              <a:t>. </a:t>
            </a:r>
            <a:endParaRPr lang="en-US" dirty="0" smtClean="0"/>
          </a:p>
        </p:txBody>
      </p:sp>
    </p:spTree>
    <p:extLst>
      <p:ext uri="{BB962C8B-B14F-4D97-AF65-F5344CB8AC3E}">
        <p14:creationId xmlns:p14="http://schemas.microsoft.com/office/powerpoint/2010/main" val="6764272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anose="02070309020205020404" pitchFamily="49" charset="0"/>
                <a:cs typeface="Courier New" panose="02070309020205020404" pitchFamily="49" charset="0"/>
              </a:rPr>
              <a:t>barrier</a:t>
            </a:r>
            <a:r>
              <a:rPr lang="en-US" dirty="0"/>
              <a:t> Directive </a:t>
            </a:r>
          </a:p>
        </p:txBody>
      </p:sp>
      <p:sp>
        <p:nvSpPr>
          <p:cNvPr id="3" name="Content Placeholder 2"/>
          <p:cNvSpPr>
            <a:spLocks noGrp="1"/>
          </p:cNvSpPr>
          <p:nvPr>
            <p:ph idx="1"/>
          </p:nvPr>
        </p:nvSpPr>
        <p:spPr/>
        <p:txBody>
          <a:bodyPr>
            <a:normAutofit fontScale="85000" lnSpcReduction="20000"/>
          </a:bodyPr>
          <a:lstStyle/>
          <a:p>
            <a:r>
              <a:rPr lang="en-US" dirty="0" err="1"/>
              <a:t>OpenMP</a:t>
            </a:r>
            <a:r>
              <a:rPr lang="en-US" dirty="0"/>
              <a:t> provides </a:t>
            </a:r>
            <a:r>
              <a:rPr lang="en-US" dirty="0" smtClean="0"/>
              <a:t>a </a:t>
            </a:r>
            <a:r>
              <a:rPr lang="en-US" dirty="0" smtClean="0">
                <a:latin typeface="Courier New" panose="02070309020205020404" pitchFamily="49" charset="0"/>
                <a:cs typeface="Courier New" panose="02070309020205020404" pitchFamily="49" charset="0"/>
              </a:rPr>
              <a:t>barrier</a:t>
            </a:r>
            <a:r>
              <a:rPr lang="en-US" dirty="0" smtClean="0"/>
              <a:t> </a:t>
            </a:r>
            <a:r>
              <a:rPr lang="en-US" dirty="0"/>
              <a:t>directive, whose syntax is as follows</a:t>
            </a:r>
            <a:r>
              <a:rPr lang="en-US" dirty="0" smtClean="0"/>
              <a:t>:</a:t>
            </a:r>
          </a:p>
          <a:p>
            <a:pPr marL="0" indent="0">
              <a:buNone/>
            </a:pPr>
            <a:r>
              <a:rPr lang="en-US" dirty="0"/>
              <a:t>	</a:t>
            </a:r>
            <a:r>
              <a:rPr lang="en-US" dirty="0" smtClean="0"/>
              <a:t>		</a:t>
            </a:r>
            <a:r>
              <a:rPr lang="en-US" dirty="0" smtClean="0">
                <a:solidFill>
                  <a:srgbClr val="FF0000"/>
                </a:solidFill>
                <a:latin typeface="Courier New" panose="02070309020205020404" pitchFamily="49" charset="0"/>
                <a:cs typeface="Courier New" panose="02070309020205020404" pitchFamily="49" charset="0"/>
              </a:rPr>
              <a:t>#pragma </a:t>
            </a:r>
            <a:r>
              <a:rPr lang="en-US" dirty="0" err="1">
                <a:solidFill>
                  <a:srgbClr val="FF0000"/>
                </a:solidFill>
                <a:latin typeface="Courier New" panose="02070309020205020404" pitchFamily="49" charset="0"/>
                <a:cs typeface="Courier New" panose="02070309020205020404" pitchFamily="49" charset="0"/>
              </a:rPr>
              <a:t>omp</a:t>
            </a:r>
            <a:r>
              <a:rPr lang="en-US"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barrier</a:t>
            </a:r>
          </a:p>
          <a:p>
            <a:r>
              <a:rPr lang="en-US" dirty="0" smtClean="0"/>
              <a:t>On </a:t>
            </a:r>
            <a:r>
              <a:rPr lang="en-US" dirty="0"/>
              <a:t>encountering this directive, all threads in a team wait until others </a:t>
            </a:r>
            <a:r>
              <a:rPr lang="en-US" dirty="0" smtClean="0"/>
              <a:t>have caught </a:t>
            </a:r>
            <a:r>
              <a:rPr lang="en-US" dirty="0"/>
              <a:t>up, and </a:t>
            </a:r>
            <a:r>
              <a:rPr lang="en-US" dirty="0" smtClean="0"/>
              <a:t>then release</a:t>
            </a:r>
            <a:r>
              <a:rPr lang="en-US" dirty="0"/>
              <a:t>. </a:t>
            </a:r>
            <a:endParaRPr lang="en-US" dirty="0" smtClean="0"/>
          </a:p>
          <a:p>
            <a:endParaRPr lang="en-US" dirty="0" smtClean="0"/>
          </a:p>
          <a:p>
            <a:r>
              <a:rPr lang="en-US" dirty="0" smtClean="0"/>
              <a:t>When </a:t>
            </a:r>
            <a:r>
              <a:rPr lang="en-US" dirty="0"/>
              <a:t>used with nested parallel directives, the barrier directive binds to the </a:t>
            </a:r>
            <a:r>
              <a:rPr lang="en-US" dirty="0" smtClean="0"/>
              <a:t>closest parallel </a:t>
            </a:r>
            <a:r>
              <a:rPr lang="en-US" dirty="0"/>
              <a:t>directive. </a:t>
            </a:r>
            <a:endParaRPr lang="en-US" dirty="0" smtClean="0"/>
          </a:p>
          <a:p>
            <a:endParaRPr lang="en-US" dirty="0" smtClean="0"/>
          </a:p>
          <a:p>
            <a:r>
              <a:rPr lang="en-US" dirty="0" smtClean="0"/>
              <a:t>For </a:t>
            </a:r>
            <a:r>
              <a:rPr lang="en-US" dirty="0"/>
              <a:t>executing </a:t>
            </a:r>
            <a:r>
              <a:rPr lang="en-US" sz="3100" dirty="0">
                <a:latin typeface="Courier New" panose="02070309020205020404" pitchFamily="49" charset="0"/>
                <a:cs typeface="Courier New" panose="02070309020205020404" pitchFamily="49" charset="0"/>
              </a:rPr>
              <a:t>barriers</a:t>
            </a:r>
            <a:r>
              <a:rPr lang="en-US" dirty="0"/>
              <a:t> conditionally, it is important to note that a </a:t>
            </a:r>
            <a:r>
              <a:rPr lang="en-US" dirty="0" smtClean="0"/>
              <a:t>barrier directive </a:t>
            </a:r>
            <a:r>
              <a:rPr lang="en-US" dirty="0"/>
              <a:t>must be enclosed in a compound statement that is </a:t>
            </a:r>
            <a:r>
              <a:rPr lang="en-US" dirty="0" smtClean="0"/>
              <a:t>conditionally executed.</a:t>
            </a:r>
            <a:endParaRPr lang="en-US" dirty="0"/>
          </a:p>
        </p:txBody>
      </p:sp>
    </p:spTree>
    <p:extLst>
      <p:ext uri="{BB962C8B-B14F-4D97-AF65-F5344CB8AC3E}">
        <p14:creationId xmlns:p14="http://schemas.microsoft.com/office/powerpoint/2010/main" val="3436434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lvl="0"/>
            <a:r>
              <a:rPr lang="en-US" dirty="0" err="1">
                <a:solidFill>
                  <a:srgbClr val="404040"/>
                </a:solidFill>
                <a:ea typeface="Trebuchet MS"/>
                <a:cs typeface="Trebuchet MS"/>
                <a:sym typeface="Trebuchet MS"/>
              </a:rPr>
              <a:t>OpenMP</a:t>
            </a:r>
            <a:r>
              <a:rPr lang="en-US" dirty="0">
                <a:solidFill>
                  <a:srgbClr val="404040"/>
                </a:solidFill>
                <a:ea typeface="Trebuchet MS"/>
                <a:cs typeface="Trebuchet MS"/>
                <a:sym typeface="Trebuchet MS"/>
              </a:rPr>
              <a:t> directives in C and C++ are based on the </a:t>
            </a:r>
            <a:r>
              <a:rPr lang="en-US" dirty="0">
                <a:solidFill>
                  <a:srgbClr val="FF0000"/>
                </a:solidFill>
                <a:latin typeface="Courier New" panose="02070309020205020404" pitchFamily="49" charset="0"/>
                <a:ea typeface="Courier"/>
                <a:cs typeface="Courier New" panose="02070309020205020404" pitchFamily="49" charset="0"/>
                <a:sym typeface="Courier"/>
              </a:rPr>
              <a:t>#pragma</a:t>
            </a:r>
            <a:r>
              <a:rPr lang="en-US" dirty="0">
                <a:solidFill>
                  <a:srgbClr val="404040"/>
                </a:solidFill>
                <a:ea typeface="Trebuchet MS"/>
                <a:cs typeface="Trebuchet MS"/>
                <a:sym typeface="Trebuchet MS"/>
              </a:rPr>
              <a:t> compiler </a:t>
            </a:r>
            <a:r>
              <a:rPr lang="en-US" dirty="0" smtClean="0">
                <a:solidFill>
                  <a:srgbClr val="404040"/>
                </a:solidFill>
                <a:ea typeface="Trebuchet MS"/>
                <a:cs typeface="Trebuchet MS"/>
                <a:sym typeface="Trebuchet MS"/>
              </a:rPr>
              <a:t>directives.</a:t>
            </a:r>
          </a:p>
          <a:p>
            <a:pPr marL="0" lvl="0" indent="0" algn="ctr">
              <a:buNone/>
            </a:pPr>
            <a:r>
              <a:rPr lang="en-US" dirty="0">
                <a:solidFill>
                  <a:srgbClr val="FF0000"/>
                </a:solidFill>
                <a:latin typeface="Courier New" panose="02070309020205020404" pitchFamily="49" charset="0"/>
                <a:ea typeface="Courier"/>
                <a:cs typeface="Courier New" panose="02070309020205020404" pitchFamily="49" charset="0"/>
              </a:rPr>
              <a:t>#pragma </a:t>
            </a:r>
            <a:r>
              <a:rPr lang="en-US" dirty="0" err="1">
                <a:solidFill>
                  <a:srgbClr val="FF0000"/>
                </a:solidFill>
                <a:latin typeface="Courier New" panose="02070309020205020404" pitchFamily="49" charset="0"/>
                <a:ea typeface="Courier"/>
                <a:cs typeface="Courier New" panose="02070309020205020404" pitchFamily="49" charset="0"/>
              </a:rPr>
              <a:t>omp</a:t>
            </a:r>
            <a:r>
              <a:rPr lang="en-US" dirty="0">
                <a:solidFill>
                  <a:srgbClr val="FF0000"/>
                </a:solidFill>
                <a:latin typeface="Courier New" panose="02070309020205020404" pitchFamily="49" charset="0"/>
                <a:ea typeface="Courier"/>
                <a:cs typeface="Courier New" panose="02070309020205020404" pitchFamily="49" charset="0"/>
              </a:rPr>
              <a:t> directive [clause list]</a:t>
            </a:r>
            <a:r>
              <a:rPr lang="en-US" dirty="0"/>
              <a:t> </a:t>
            </a:r>
            <a:br>
              <a:rPr lang="en-US" dirty="0"/>
            </a:br>
            <a:endParaRPr lang="en-US" dirty="0" smtClean="0">
              <a:sym typeface="Trebuchet MS"/>
            </a:endParaRPr>
          </a:p>
          <a:p>
            <a:pPr lvl="0"/>
            <a:r>
              <a:rPr lang="en-US" dirty="0" err="1" smtClean="0"/>
              <a:t>OpenMP</a:t>
            </a:r>
            <a:r>
              <a:rPr lang="en-US" dirty="0" smtClean="0"/>
              <a:t> </a:t>
            </a:r>
            <a:r>
              <a:rPr lang="en-US" dirty="0"/>
              <a:t>programs execute serially until they encounter the parallel </a:t>
            </a:r>
            <a:r>
              <a:rPr lang="en-US" dirty="0" smtClean="0"/>
              <a:t>directive.</a:t>
            </a:r>
          </a:p>
          <a:p>
            <a:pPr marL="0" lvl="0" indent="0" algn="ctr">
              <a:buNone/>
            </a:pPr>
            <a:r>
              <a:rPr lang="en-US" sz="3000" dirty="0" smtClean="0">
                <a:solidFill>
                  <a:srgbClr val="FF0000"/>
                </a:solidFill>
                <a:latin typeface="Courier New" panose="02070309020205020404" pitchFamily="49" charset="0"/>
                <a:ea typeface="Courier"/>
                <a:cs typeface="Courier New" panose="02070309020205020404" pitchFamily="49" charset="0"/>
              </a:rPr>
              <a:t>#pragma </a:t>
            </a:r>
            <a:r>
              <a:rPr lang="en-US" sz="3000" dirty="0" err="1">
                <a:solidFill>
                  <a:srgbClr val="FF0000"/>
                </a:solidFill>
                <a:latin typeface="Courier New" panose="02070309020205020404" pitchFamily="49" charset="0"/>
                <a:ea typeface="Courier"/>
                <a:cs typeface="Courier New" panose="02070309020205020404" pitchFamily="49" charset="0"/>
              </a:rPr>
              <a:t>omp</a:t>
            </a:r>
            <a:r>
              <a:rPr lang="en-US" sz="3000" dirty="0">
                <a:solidFill>
                  <a:srgbClr val="FF0000"/>
                </a:solidFill>
                <a:latin typeface="Courier New" panose="02070309020205020404" pitchFamily="49" charset="0"/>
                <a:ea typeface="Courier"/>
                <a:cs typeface="Courier New" panose="02070309020205020404" pitchFamily="49" charset="0"/>
              </a:rPr>
              <a:t> parallel [clause list] </a:t>
            </a:r>
            <a:r>
              <a:rPr lang="en-US" dirty="0"/>
              <a:t/>
            </a:r>
            <a:br>
              <a:rPr lang="en-US" dirty="0"/>
            </a:br>
            <a:endParaRPr lang="en-US" dirty="0" smtClean="0"/>
          </a:p>
          <a:p>
            <a:pPr lvl="0"/>
            <a:r>
              <a:rPr lang="en-US" dirty="0" smtClean="0"/>
              <a:t>This </a:t>
            </a:r>
            <a:r>
              <a:rPr lang="en-US" dirty="0"/>
              <a:t>directive </a:t>
            </a:r>
            <a:r>
              <a:rPr lang="en-US" dirty="0" smtClean="0"/>
              <a:t>is responsible </a:t>
            </a:r>
            <a:r>
              <a:rPr lang="en-US" dirty="0"/>
              <a:t>for creating a group of threads. </a:t>
            </a:r>
            <a:endParaRPr lang="en-US" dirty="0" smtClean="0"/>
          </a:p>
          <a:p>
            <a:pPr lvl="1"/>
            <a:r>
              <a:rPr lang="en-US" dirty="0" smtClean="0"/>
              <a:t>The </a:t>
            </a:r>
            <a:r>
              <a:rPr lang="en-US" dirty="0"/>
              <a:t>exact number of threads can be specified in </a:t>
            </a:r>
            <a:r>
              <a:rPr lang="en-US" dirty="0" smtClean="0"/>
              <a:t>the directive</a:t>
            </a:r>
            <a:r>
              <a:rPr lang="en-US" dirty="0"/>
              <a:t>, set using </a:t>
            </a:r>
            <a:r>
              <a:rPr lang="en-US" dirty="0" smtClean="0"/>
              <a:t>an environment </a:t>
            </a:r>
            <a:r>
              <a:rPr lang="en-US" dirty="0"/>
              <a:t>variable, or at runtime using </a:t>
            </a:r>
            <a:r>
              <a:rPr lang="en-US" b="1" dirty="0" err="1"/>
              <a:t>OpenMP</a:t>
            </a:r>
            <a:r>
              <a:rPr lang="en-US" dirty="0"/>
              <a:t> </a:t>
            </a:r>
            <a:r>
              <a:rPr lang="en-US" dirty="0" smtClean="0"/>
              <a:t>functions.</a:t>
            </a:r>
          </a:p>
          <a:p>
            <a:r>
              <a:rPr lang="en-US" dirty="0" smtClean="0"/>
              <a:t>The main thread </a:t>
            </a:r>
            <a:r>
              <a:rPr lang="en-US" dirty="0"/>
              <a:t>that encounters the parallel directive becomes the </a:t>
            </a:r>
            <a:r>
              <a:rPr lang="en-US" b="1" i="1" dirty="0"/>
              <a:t>master </a:t>
            </a:r>
            <a:r>
              <a:rPr lang="en-US" dirty="0"/>
              <a:t>of this group of threads </a:t>
            </a:r>
            <a:r>
              <a:rPr lang="en-US" dirty="0" smtClean="0"/>
              <a:t>and is assigned </a:t>
            </a:r>
            <a:r>
              <a:rPr lang="en-US" dirty="0"/>
              <a:t>the thread id </a:t>
            </a:r>
            <a:r>
              <a:rPr lang="en-US" b="1" dirty="0"/>
              <a:t>0</a:t>
            </a:r>
            <a:r>
              <a:rPr lang="en-US" dirty="0"/>
              <a:t> within the </a:t>
            </a:r>
            <a:r>
              <a:rPr lang="en-US" dirty="0" smtClean="0"/>
              <a:t>group.</a:t>
            </a:r>
            <a:endParaRPr lang="en-US" dirty="0"/>
          </a:p>
        </p:txBody>
      </p:sp>
    </p:spTree>
    <p:extLst>
      <p:ext uri="{BB962C8B-B14F-4D97-AF65-F5344CB8AC3E}">
        <p14:creationId xmlns:p14="http://schemas.microsoft.com/office/powerpoint/2010/main" val="4416432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Single Thread Executions: The </a:t>
            </a:r>
            <a:r>
              <a:rPr lang="en-US" sz="2400" dirty="0">
                <a:latin typeface="Courier New" panose="02070309020205020404" pitchFamily="49" charset="0"/>
                <a:ea typeface="+mn-ea"/>
                <a:cs typeface="Courier New" panose="02070309020205020404" pitchFamily="49" charset="0"/>
              </a:rPr>
              <a:t>single</a:t>
            </a:r>
            <a:r>
              <a:rPr lang="en-US" sz="3200" dirty="0"/>
              <a:t> and </a:t>
            </a:r>
            <a:r>
              <a:rPr lang="en-US" sz="2400" dirty="0">
                <a:latin typeface="Courier New" panose="02070309020205020404" pitchFamily="49" charset="0"/>
                <a:ea typeface="+mn-ea"/>
                <a:cs typeface="Courier New" panose="02070309020205020404" pitchFamily="49" charset="0"/>
              </a:rPr>
              <a:t>master</a:t>
            </a:r>
            <a:r>
              <a:rPr lang="en-US" sz="3200" dirty="0"/>
              <a:t> </a:t>
            </a:r>
            <a:r>
              <a:rPr lang="en-US" sz="3200" dirty="0" smtClean="0"/>
              <a:t>Directives</a:t>
            </a:r>
            <a:endParaRPr lang="en-US" sz="3200" dirty="0"/>
          </a:p>
        </p:txBody>
      </p:sp>
      <p:sp>
        <p:nvSpPr>
          <p:cNvPr id="3" name="Content Placeholder 2"/>
          <p:cNvSpPr>
            <a:spLocks noGrp="1"/>
          </p:cNvSpPr>
          <p:nvPr>
            <p:ph idx="1"/>
          </p:nvPr>
        </p:nvSpPr>
        <p:spPr/>
        <p:txBody>
          <a:bodyPr>
            <a:normAutofit/>
          </a:bodyPr>
          <a:lstStyle/>
          <a:p>
            <a:r>
              <a:rPr lang="en-US" dirty="0"/>
              <a:t>Often, a computation within a parallel section needs to be performed by just one </a:t>
            </a:r>
            <a:r>
              <a:rPr lang="en-US" dirty="0" smtClean="0"/>
              <a:t>thread.</a:t>
            </a:r>
          </a:p>
          <a:p>
            <a:pPr lvl="1"/>
            <a:r>
              <a:rPr lang="en-US" dirty="0" smtClean="0"/>
              <a:t>A simple </a:t>
            </a:r>
            <a:r>
              <a:rPr lang="en-US" dirty="0"/>
              <a:t>example of this is the computation of the </a:t>
            </a:r>
            <a:r>
              <a:rPr lang="en-US" b="1" dirty="0"/>
              <a:t>mean</a:t>
            </a:r>
            <a:r>
              <a:rPr lang="en-US" dirty="0"/>
              <a:t> of a list of numbers</a:t>
            </a:r>
            <a:r>
              <a:rPr lang="en-US" dirty="0" smtClean="0"/>
              <a:t>.</a:t>
            </a:r>
          </a:p>
          <a:p>
            <a:r>
              <a:rPr lang="en-US" dirty="0"/>
              <a:t>A </a:t>
            </a:r>
            <a:r>
              <a:rPr lang="en-US" sz="2600" dirty="0">
                <a:latin typeface="Courier New" panose="02070309020205020404" pitchFamily="49" charset="0"/>
                <a:cs typeface="Courier New" panose="02070309020205020404" pitchFamily="49" charset="0"/>
              </a:rPr>
              <a:t>single</a:t>
            </a:r>
            <a:r>
              <a:rPr lang="en-US" dirty="0"/>
              <a:t> directive specifies a structured block that is executed by a single (arbitrary) </a:t>
            </a:r>
            <a:r>
              <a:rPr lang="en-US" dirty="0" smtClean="0"/>
              <a:t>thread.</a:t>
            </a:r>
          </a:p>
          <a:p>
            <a:r>
              <a:rPr lang="en-US" dirty="0" smtClean="0"/>
              <a:t>The </a:t>
            </a:r>
            <a:r>
              <a:rPr lang="en-US" dirty="0"/>
              <a:t>syntax of the single directive is as follows: </a:t>
            </a:r>
            <a:endParaRPr lang="en-US" dirty="0" smtClean="0"/>
          </a:p>
          <a:p>
            <a:pPr marL="0" indent="0">
              <a:buNone/>
            </a:pPr>
            <a:r>
              <a:rPr lang="en-US" dirty="0" smtClean="0"/>
              <a:t>	</a:t>
            </a:r>
            <a:r>
              <a:rPr lang="en-US" sz="2600" dirty="0">
                <a:solidFill>
                  <a:srgbClr val="FF0000"/>
                </a:solidFill>
                <a:latin typeface="Courier New" panose="02070309020205020404" pitchFamily="49" charset="0"/>
                <a:cs typeface="Courier New" panose="02070309020205020404" pitchFamily="49" charset="0"/>
              </a:rPr>
              <a:t>#pragma </a:t>
            </a:r>
            <a:r>
              <a:rPr lang="en-US" sz="2600" dirty="0" err="1">
                <a:solidFill>
                  <a:srgbClr val="FF0000"/>
                </a:solidFill>
                <a:latin typeface="Courier New" panose="02070309020205020404" pitchFamily="49" charset="0"/>
                <a:cs typeface="Courier New" panose="02070309020205020404" pitchFamily="49" charset="0"/>
              </a:rPr>
              <a:t>omp</a:t>
            </a:r>
            <a:r>
              <a:rPr lang="en-US" sz="2600" dirty="0">
                <a:solidFill>
                  <a:srgbClr val="FF0000"/>
                </a:solidFill>
                <a:latin typeface="Courier New" panose="02070309020205020404" pitchFamily="49" charset="0"/>
                <a:cs typeface="Courier New" panose="02070309020205020404" pitchFamily="49" charset="0"/>
              </a:rPr>
              <a:t> </a:t>
            </a:r>
            <a:r>
              <a:rPr lang="en-US" sz="2600" b="1" dirty="0">
                <a:solidFill>
                  <a:srgbClr val="FF0000"/>
                </a:solidFill>
                <a:latin typeface="Courier New" panose="02070309020205020404" pitchFamily="49" charset="0"/>
                <a:cs typeface="Courier New" panose="02070309020205020404" pitchFamily="49" charset="0"/>
              </a:rPr>
              <a:t>single</a:t>
            </a:r>
            <a:r>
              <a:rPr lang="en-US" sz="2600" dirty="0">
                <a:solidFill>
                  <a:srgbClr val="FF0000"/>
                </a:solidFill>
                <a:latin typeface="Courier New" panose="02070309020205020404" pitchFamily="49" charset="0"/>
                <a:cs typeface="Courier New" panose="02070309020205020404" pitchFamily="49" charset="0"/>
              </a:rPr>
              <a:t> [clause list]</a:t>
            </a:r>
          </a:p>
          <a:p>
            <a:pPr marL="0" indent="0">
              <a:buNone/>
            </a:pPr>
            <a:r>
              <a:rPr lang="en-US" sz="2600" dirty="0">
                <a:solidFill>
                  <a:srgbClr val="FF0000"/>
                </a:solidFill>
                <a:latin typeface="Courier New" panose="02070309020205020404" pitchFamily="49" charset="0"/>
                <a:cs typeface="Courier New" panose="02070309020205020404" pitchFamily="49" charset="0"/>
              </a:rPr>
              <a:t>		</a:t>
            </a:r>
            <a:r>
              <a:rPr lang="en-US" sz="2600" dirty="0" smtClean="0">
                <a:solidFill>
                  <a:srgbClr val="FF0000"/>
                </a:solidFill>
                <a:latin typeface="Courier New" panose="02070309020205020404" pitchFamily="49" charset="0"/>
                <a:cs typeface="Courier New" panose="02070309020205020404" pitchFamily="49" charset="0"/>
              </a:rPr>
              <a:t>/* structured </a:t>
            </a:r>
            <a:r>
              <a:rPr lang="en-US" sz="2600" dirty="0">
                <a:solidFill>
                  <a:srgbClr val="FF0000"/>
                </a:solidFill>
                <a:latin typeface="Courier New" panose="02070309020205020404" pitchFamily="49" charset="0"/>
                <a:cs typeface="Courier New" panose="02070309020205020404" pitchFamily="49" charset="0"/>
              </a:rPr>
              <a:t>block </a:t>
            </a:r>
            <a:r>
              <a:rPr lang="en-US" sz="2600" dirty="0" smtClean="0">
                <a:solidFill>
                  <a:srgbClr val="FF0000"/>
                </a:solidFill>
                <a:latin typeface="Courier New" panose="02070309020205020404" pitchFamily="49" charset="0"/>
                <a:cs typeface="Courier New" panose="02070309020205020404" pitchFamily="49" charset="0"/>
              </a:rPr>
              <a:t>*/</a:t>
            </a:r>
            <a:endParaRPr lang="en-US" sz="2600" dirty="0">
              <a:solidFill>
                <a:srgbClr val="FF0000"/>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6347995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Single Thread Executions: The </a:t>
            </a:r>
            <a:r>
              <a:rPr lang="en-US" sz="2400" dirty="0">
                <a:latin typeface="Courier New" panose="02070309020205020404" pitchFamily="49" charset="0"/>
                <a:ea typeface="+mn-ea"/>
                <a:cs typeface="Courier New" panose="02070309020205020404" pitchFamily="49" charset="0"/>
              </a:rPr>
              <a:t>single</a:t>
            </a:r>
            <a:r>
              <a:rPr lang="en-US" sz="3200" dirty="0"/>
              <a:t> and </a:t>
            </a:r>
            <a:r>
              <a:rPr lang="en-US" sz="2400" dirty="0">
                <a:latin typeface="Courier New" panose="02070309020205020404" pitchFamily="49" charset="0"/>
                <a:ea typeface="+mn-ea"/>
                <a:cs typeface="Courier New" panose="02070309020205020404" pitchFamily="49" charset="0"/>
              </a:rPr>
              <a:t>master</a:t>
            </a:r>
            <a:r>
              <a:rPr lang="en-US" sz="3200" dirty="0"/>
              <a:t> </a:t>
            </a:r>
            <a:r>
              <a:rPr lang="en-US" sz="3200" dirty="0" smtClean="0"/>
              <a:t>Directives</a:t>
            </a:r>
            <a:endParaRPr lang="en-US" sz="3200" dirty="0"/>
          </a:p>
        </p:txBody>
      </p:sp>
      <p:sp>
        <p:nvSpPr>
          <p:cNvPr id="3" name="Content Placeholder 2"/>
          <p:cNvSpPr>
            <a:spLocks noGrp="1"/>
          </p:cNvSpPr>
          <p:nvPr>
            <p:ph idx="1"/>
          </p:nvPr>
        </p:nvSpPr>
        <p:spPr/>
        <p:txBody>
          <a:bodyPr>
            <a:normAutofit/>
          </a:bodyPr>
          <a:lstStyle/>
          <a:p>
            <a:r>
              <a:rPr lang="en-US" dirty="0"/>
              <a:t>On encountering the </a:t>
            </a:r>
            <a:r>
              <a:rPr lang="en-US" sz="2600" dirty="0">
                <a:latin typeface="Courier New" panose="02070309020205020404" pitchFamily="49" charset="0"/>
                <a:cs typeface="Courier New" panose="02070309020205020404" pitchFamily="49" charset="0"/>
              </a:rPr>
              <a:t>single</a:t>
            </a:r>
            <a:r>
              <a:rPr lang="en-US" dirty="0"/>
              <a:t> block, the first thread enters </a:t>
            </a:r>
            <a:r>
              <a:rPr lang="en-US" dirty="0" smtClean="0"/>
              <a:t>the block. All </a:t>
            </a:r>
            <a:r>
              <a:rPr lang="en-US" dirty="0"/>
              <a:t>the other threads proceed to the end of the block</a:t>
            </a:r>
            <a:r>
              <a:rPr lang="en-US" dirty="0" smtClean="0"/>
              <a:t>.</a:t>
            </a:r>
          </a:p>
          <a:p>
            <a:pPr marL="0" indent="0">
              <a:buNone/>
            </a:pPr>
            <a:r>
              <a:rPr lang="en-US" dirty="0" smtClean="0"/>
              <a:t> </a:t>
            </a:r>
          </a:p>
          <a:p>
            <a:r>
              <a:rPr lang="en-US" dirty="0" smtClean="0"/>
              <a:t>If </a:t>
            </a:r>
            <a:r>
              <a:rPr lang="en-US" dirty="0"/>
              <a:t>the </a:t>
            </a:r>
            <a:r>
              <a:rPr lang="en-US" sz="2600" dirty="0" err="1">
                <a:latin typeface="Courier New" panose="02070309020205020404" pitchFamily="49" charset="0"/>
                <a:cs typeface="Courier New" panose="02070309020205020404" pitchFamily="49" charset="0"/>
              </a:rPr>
              <a:t>nowait</a:t>
            </a:r>
            <a:r>
              <a:rPr lang="en-US" dirty="0"/>
              <a:t> clause has been specified </a:t>
            </a:r>
            <a:r>
              <a:rPr lang="en-US" dirty="0" smtClean="0"/>
              <a:t>at the </a:t>
            </a:r>
            <a:r>
              <a:rPr lang="en-US" dirty="0"/>
              <a:t>end of the block, then the other threads proceed; </a:t>
            </a:r>
            <a:r>
              <a:rPr lang="en-US" dirty="0" smtClean="0"/>
              <a:t>otherwise they </a:t>
            </a:r>
            <a:r>
              <a:rPr lang="en-US" dirty="0"/>
              <a:t>wait at the end of </a:t>
            </a:r>
            <a:r>
              <a:rPr lang="en-US" dirty="0" smtClean="0"/>
              <a:t>the single </a:t>
            </a:r>
            <a:r>
              <a:rPr lang="en-US" dirty="0"/>
              <a:t>block for the thread to finish executing the block</a:t>
            </a:r>
            <a:r>
              <a:rPr lang="en-US" dirty="0" smtClean="0"/>
              <a:t>.</a:t>
            </a:r>
            <a:endParaRPr lang="en-US" dirty="0"/>
          </a:p>
        </p:txBody>
      </p:sp>
    </p:spTree>
    <p:extLst>
      <p:ext uri="{BB962C8B-B14F-4D97-AF65-F5344CB8AC3E}">
        <p14:creationId xmlns:p14="http://schemas.microsoft.com/office/powerpoint/2010/main" val="5101061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Single Thread Executions: The </a:t>
            </a:r>
            <a:r>
              <a:rPr lang="en-US" sz="2400" dirty="0">
                <a:latin typeface="Courier New" panose="02070309020205020404" pitchFamily="49" charset="0"/>
                <a:ea typeface="+mn-ea"/>
                <a:cs typeface="Courier New" panose="02070309020205020404" pitchFamily="49" charset="0"/>
              </a:rPr>
              <a:t>single</a:t>
            </a:r>
            <a:r>
              <a:rPr lang="en-US" sz="3200" dirty="0"/>
              <a:t> and </a:t>
            </a:r>
            <a:r>
              <a:rPr lang="en-US" sz="2400" dirty="0">
                <a:latin typeface="Courier New" panose="02070309020205020404" pitchFamily="49" charset="0"/>
                <a:ea typeface="+mn-ea"/>
                <a:cs typeface="Courier New" panose="02070309020205020404" pitchFamily="49" charset="0"/>
              </a:rPr>
              <a:t>master</a:t>
            </a:r>
            <a:r>
              <a:rPr lang="en-US" sz="3200" dirty="0"/>
              <a:t> </a:t>
            </a:r>
            <a:r>
              <a:rPr lang="en-US" sz="3200" dirty="0" smtClean="0"/>
              <a:t>Directives</a:t>
            </a:r>
            <a:endParaRPr lang="en-US" sz="3200" dirty="0"/>
          </a:p>
        </p:txBody>
      </p:sp>
      <p:sp>
        <p:nvSpPr>
          <p:cNvPr id="3" name="Content Placeholder 2"/>
          <p:cNvSpPr>
            <a:spLocks noGrp="1"/>
          </p:cNvSpPr>
          <p:nvPr>
            <p:ph idx="1"/>
          </p:nvPr>
        </p:nvSpPr>
        <p:spPr/>
        <p:txBody>
          <a:bodyPr>
            <a:normAutofit lnSpcReduction="10000"/>
          </a:bodyPr>
          <a:lstStyle/>
          <a:p>
            <a:r>
              <a:rPr lang="en-US" dirty="0"/>
              <a:t>The </a:t>
            </a:r>
            <a:r>
              <a:rPr lang="en-US" sz="2600" dirty="0">
                <a:latin typeface="Courier New" panose="02070309020205020404" pitchFamily="49" charset="0"/>
                <a:cs typeface="Courier New" panose="02070309020205020404" pitchFamily="49" charset="0"/>
              </a:rPr>
              <a:t>master</a:t>
            </a:r>
            <a:r>
              <a:rPr lang="en-US" dirty="0"/>
              <a:t> directive is a specialization of the </a:t>
            </a:r>
            <a:r>
              <a:rPr lang="en-US" sz="2600" dirty="0">
                <a:latin typeface="Courier New" panose="02070309020205020404" pitchFamily="49" charset="0"/>
                <a:cs typeface="Courier New" panose="02070309020205020404" pitchFamily="49" charset="0"/>
              </a:rPr>
              <a:t>single</a:t>
            </a:r>
            <a:r>
              <a:rPr lang="en-US" dirty="0"/>
              <a:t> directive in which only the master </a:t>
            </a:r>
            <a:r>
              <a:rPr lang="en-US" dirty="0" smtClean="0"/>
              <a:t>thread executes </a:t>
            </a:r>
            <a:r>
              <a:rPr lang="en-US" dirty="0"/>
              <a:t>the structured block. </a:t>
            </a:r>
            <a:endParaRPr lang="en-US" dirty="0" smtClean="0"/>
          </a:p>
          <a:p>
            <a:endParaRPr lang="en-US" dirty="0" smtClean="0"/>
          </a:p>
          <a:p>
            <a:r>
              <a:rPr lang="en-US" dirty="0" smtClean="0"/>
              <a:t>The </a:t>
            </a:r>
            <a:r>
              <a:rPr lang="en-US" dirty="0"/>
              <a:t>syntax of the master directive is as </a:t>
            </a:r>
            <a:r>
              <a:rPr lang="en-US" dirty="0" smtClean="0"/>
              <a:t>follows:</a:t>
            </a:r>
          </a:p>
          <a:p>
            <a:pPr marL="0" indent="0">
              <a:buNone/>
            </a:pP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pragma </a:t>
            </a:r>
            <a:r>
              <a:rPr lang="en-US" dirty="0" err="1">
                <a:solidFill>
                  <a:srgbClr val="FF0000"/>
                </a:solidFill>
                <a:latin typeface="Courier New" panose="02070309020205020404" pitchFamily="49" charset="0"/>
                <a:cs typeface="Courier New" panose="02070309020205020404" pitchFamily="49" charset="0"/>
              </a:rPr>
              <a:t>omp</a:t>
            </a:r>
            <a:r>
              <a:rPr lang="en-US"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master</a:t>
            </a:r>
            <a:endParaRPr lang="en-US" b="1" dirty="0">
              <a:solidFill>
                <a:srgbClr val="FF0000"/>
              </a:solidFill>
              <a:latin typeface="Courier New" panose="02070309020205020404" pitchFamily="49" charset="0"/>
              <a:cs typeface="Courier New" panose="02070309020205020404" pitchFamily="49" charset="0"/>
            </a:endParaRPr>
          </a:p>
          <a:p>
            <a:pPr marL="0" indent="0">
              <a:buNone/>
            </a:pP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	/* structured block */</a:t>
            </a:r>
          </a:p>
          <a:p>
            <a:pPr marL="0" indent="0">
              <a:buNone/>
            </a:pPr>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32158437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Critical Sections: The </a:t>
            </a:r>
            <a:r>
              <a:rPr lang="en-US" sz="3200" dirty="0">
                <a:latin typeface="Courier New" panose="02070309020205020404" pitchFamily="49" charset="0"/>
                <a:cs typeface="Courier New" panose="02070309020205020404" pitchFamily="49" charset="0"/>
              </a:rPr>
              <a:t>critical</a:t>
            </a:r>
            <a:r>
              <a:rPr lang="en-US" sz="3200" dirty="0"/>
              <a:t> and </a:t>
            </a:r>
            <a:r>
              <a:rPr lang="en-US" sz="3200" dirty="0">
                <a:latin typeface="Courier New" panose="02070309020205020404" pitchFamily="49" charset="0"/>
                <a:cs typeface="Courier New" panose="02070309020205020404" pitchFamily="49" charset="0"/>
              </a:rPr>
              <a:t>atomic</a:t>
            </a:r>
            <a:r>
              <a:rPr lang="en-US" sz="3200" dirty="0"/>
              <a:t> Directives </a:t>
            </a:r>
          </a:p>
        </p:txBody>
      </p:sp>
      <p:sp>
        <p:nvSpPr>
          <p:cNvPr id="3" name="Content Placeholder 2"/>
          <p:cNvSpPr>
            <a:spLocks noGrp="1"/>
          </p:cNvSpPr>
          <p:nvPr>
            <p:ph idx="1"/>
          </p:nvPr>
        </p:nvSpPr>
        <p:spPr/>
        <p:txBody>
          <a:bodyPr/>
          <a:lstStyle/>
          <a:p>
            <a:r>
              <a:rPr lang="en-US" dirty="0"/>
              <a:t>In our discussion of </a:t>
            </a:r>
            <a:r>
              <a:rPr lang="en-US" dirty="0" err="1"/>
              <a:t>Pthreads</a:t>
            </a:r>
            <a:r>
              <a:rPr lang="en-US" dirty="0"/>
              <a:t>, we had examined the use of locks to protect critical </a:t>
            </a:r>
            <a:r>
              <a:rPr lang="en-US" dirty="0" smtClean="0"/>
              <a:t>regions</a:t>
            </a:r>
          </a:p>
          <a:p>
            <a:r>
              <a:rPr lang="en-US" dirty="0" err="1" smtClean="0"/>
              <a:t>OpenMP</a:t>
            </a:r>
            <a:r>
              <a:rPr lang="en-US" dirty="0" smtClean="0"/>
              <a:t> </a:t>
            </a:r>
            <a:r>
              <a:rPr lang="en-US" dirty="0"/>
              <a:t>provides a </a:t>
            </a:r>
            <a:r>
              <a:rPr lang="en-US" sz="2600" dirty="0">
                <a:latin typeface="Courier New" panose="02070309020205020404" pitchFamily="49" charset="0"/>
                <a:cs typeface="Courier New" panose="02070309020205020404" pitchFamily="49" charset="0"/>
              </a:rPr>
              <a:t>critical</a:t>
            </a:r>
            <a:r>
              <a:rPr lang="en-US" dirty="0"/>
              <a:t> directive for implementing critical</a:t>
            </a:r>
            <a:br>
              <a:rPr lang="en-US" dirty="0"/>
            </a:br>
            <a:r>
              <a:rPr lang="en-US" dirty="0"/>
              <a:t>regions. </a:t>
            </a:r>
            <a:endParaRPr lang="en-US" dirty="0" smtClean="0"/>
          </a:p>
          <a:p>
            <a:r>
              <a:rPr lang="en-US" dirty="0" smtClean="0"/>
              <a:t>The </a:t>
            </a:r>
            <a:r>
              <a:rPr lang="en-US" dirty="0"/>
              <a:t>syntax of a critical directive </a:t>
            </a:r>
            <a:r>
              <a:rPr lang="en-US" dirty="0" smtClean="0"/>
              <a:t>is:</a:t>
            </a:r>
          </a:p>
          <a:p>
            <a:pPr marL="0" indent="0">
              <a:buNone/>
            </a:pPr>
            <a:r>
              <a:rPr lang="en-US" dirty="0" smtClean="0"/>
              <a:t>	</a:t>
            </a:r>
            <a:r>
              <a:rPr lang="en-US" sz="2600" dirty="0">
                <a:solidFill>
                  <a:srgbClr val="FF0000"/>
                </a:solidFill>
                <a:latin typeface="Courier New" panose="02070309020205020404" pitchFamily="49" charset="0"/>
                <a:cs typeface="Courier New" panose="02070309020205020404" pitchFamily="49" charset="0"/>
              </a:rPr>
              <a:t>#pragma </a:t>
            </a:r>
            <a:r>
              <a:rPr lang="en-US" sz="2600" dirty="0" err="1">
                <a:solidFill>
                  <a:srgbClr val="FF0000"/>
                </a:solidFill>
                <a:latin typeface="Courier New" panose="02070309020205020404" pitchFamily="49" charset="0"/>
                <a:cs typeface="Courier New" panose="02070309020205020404" pitchFamily="49" charset="0"/>
              </a:rPr>
              <a:t>omp</a:t>
            </a:r>
            <a:r>
              <a:rPr lang="en-US" sz="2600" dirty="0">
                <a:solidFill>
                  <a:srgbClr val="FF0000"/>
                </a:solidFill>
                <a:latin typeface="Courier New" panose="02070309020205020404" pitchFamily="49" charset="0"/>
                <a:cs typeface="Courier New" panose="02070309020205020404" pitchFamily="49" charset="0"/>
              </a:rPr>
              <a:t> </a:t>
            </a:r>
            <a:r>
              <a:rPr lang="en-US" sz="2600" b="1" dirty="0">
                <a:solidFill>
                  <a:srgbClr val="FF0000"/>
                </a:solidFill>
                <a:latin typeface="Courier New" panose="02070309020205020404" pitchFamily="49" charset="0"/>
                <a:cs typeface="Courier New" panose="02070309020205020404" pitchFamily="49" charset="0"/>
              </a:rPr>
              <a:t>critical</a:t>
            </a:r>
            <a:r>
              <a:rPr lang="en-US" sz="2600" dirty="0">
                <a:solidFill>
                  <a:srgbClr val="FF0000"/>
                </a:solidFill>
                <a:latin typeface="Courier New" panose="02070309020205020404" pitchFamily="49" charset="0"/>
                <a:cs typeface="Courier New" panose="02070309020205020404" pitchFamily="49" charset="0"/>
              </a:rPr>
              <a:t> [(name)]</a:t>
            </a:r>
          </a:p>
          <a:p>
            <a:pPr marL="0" indent="0">
              <a:buNone/>
            </a:pPr>
            <a:r>
              <a:rPr lang="en-US" sz="2600" dirty="0">
                <a:solidFill>
                  <a:srgbClr val="FF0000"/>
                </a:solidFill>
                <a:latin typeface="Courier New" panose="02070309020205020404" pitchFamily="49" charset="0"/>
                <a:cs typeface="Courier New" panose="02070309020205020404" pitchFamily="49" charset="0"/>
              </a:rPr>
              <a:t>		structured block </a:t>
            </a:r>
            <a:endParaRPr lang="en-US" sz="2600" dirty="0" smtClean="0">
              <a:solidFill>
                <a:srgbClr val="FF0000"/>
              </a:solidFill>
              <a:latin typeface="Courier New" panose="02070309020205020404" pitchFamily="49" charset="0"/>
              <a:cs typeface="Courier New" panose="02070309020205020404" pitchFamily="49" charset="0"/>
            </a:endParaRPr>
          </a:p>
          <a:p>
            <a:pPr marL="0" indent="0">
              <a:buNone/>
            </a:pPr>
            <a:endParaRPr lang="en-US"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49656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2675" y="275380"/>
            <a:ext cx="7486650" cy="3000375"/>
          </a:xfrm>
          <a:prstGeom prst="rect">
            <a:avLst/>
          </a:prstGeom>
        </p:spPr>
      </p:pic>
      <p:pic>
        <p:nvPicPr>
          <p:cNvPr id="5" name="Picture 4"/>
          <p:cNvPicPr>
            <a:picLocks noChangeAspect="1"/>
          </p:cNvPicPr>
          <p:nvPr/>
        </p:nvPicPr>
        <p:blipFill>
          <a:blip r:embed="rId3"/>
          <a:stretch>
            <a:fillRect/>
          </a:stretch>
        </p:blipFill>
        <p:spPr>
          <a:xfrm>
            <a:off x="2352675" y="3142268"/>
            <a:ext cx="7572375" cy="3228975"/>
          </a:xfrm>
          <a:prstGeom prst="rect">
            <a:avLst/>
          </a:prstGeom>
        </p:spPr>
      </p:pic>
    </p:spTree>
    <p:extLst>
      <p:ext uri="{BB962C8B-B14F-4D97-AF65-F5344CB8AC3E}">
        <p14:creationId xmlns:p14="http://schemas.microsoft.com/office/powerpoint/2010/main" val="9071573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92702" y="1620253"/>
            <a:ext cx="8700602" cy="2776788"/>
          </a:xfrm>
          <a:prstGeom prst="rect">
            <a:avLst/>
          </a:prstGeom>
        </p:spPr>
      </p:pic>
    </p:spTree>
    <p:extLst>
      <p:ext uri="{BB962C8B-B14F-4D97-AF65-F5344CB8AC3E}">
        <p14:creationId xmlns:p14="http://schemas.microsoft.com/office/powerpoint/2010/main" val="896970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Critical Sections: The </a:t>
            </a:r>
            <a:r>
              <a:rPr lang="en-US" sz="3200" b="1" dirty="0">
                <a:latin typeface="Courier New" panose="02070309020205020404" pitchFamily="49" charset="0"/>
                <a:cs typeface="Courier New" panose="02070309020205020404" pitchFamily="49" charset="0"/>
              </a:rPr>
              <a:t>critical</a:t>
            </a:r>
            <a:r>
              <a:rPr lang="en-US" sz="3200" dirty="0"/>
              <a:t> and </a:t>
            </a:r>
            <a:r>
              <a:rPr lang="en-US" sz="3200" b="1" dirty="0">
                <a:latin typeface="Courier New" panose="02070309020205020404" pitchFamily="49" charset="0"/>
                <a:cs typeface="Courier New" panose="02070309020205020404" pitchFamily="49" charset="0"/>
              </a:rPr>
              <a:t>atomic</a:t>
            </a:r>
            <a:r>
              <a:rPr lang="en-US" sz="3200" dirty="0"/>
              <a:t> Directives </a:t>
            </a:r>
          </a:p>
        </p:txBody>
      </p:sp>
      <p:sp>
        <p:nvSpPr>
          <p:cNvPr id="3" name="Content Placeholder 2"/>
          <p:cNvSpPr>
            <a:spLocks noGrp="1"/>
          </p:cNvSpPr>
          <p:nvPr>
            <p:ph idx="1"/>
          </p:nvPr>
        </p:nvSpPr>
        <p:spPr/>
        <p:txBody>
          <a:bodyPr>
            <a:normAutofit fontScale="92500" lnSpcReduction="10000"/>
          </a:bodyPr>
          <a:lstStyle/>
          <a:p>
            <a:r>
              <a:rPr lang="en-US" dirty="0"/>
              <a:t>It is easy to see that the critical directive is a direct application of the corresponding </a:t>
            </a:r>
            <a:r>
              <a:rPr lang="en-US" b="1" dirty="0" err="1" smtClean="0"/>
              <a:t>mutex</a:t>
            </a:r>
            <a:r>
              <a:rPr lang="en-US" dirty="0"/>
              <a:t> </a:t>
            </a:r>
            <a:r>
              <a:rPr lang="en-US" dirty="0" smtClean="0"/>
              <a:t>function </a:t>
            </a:r>
            <a:r>
              <a:rPr lang="en-US" dirty="0"/>
              <a:t>in </a:t>
            </a:r>
            <a:r>
              <a:rPr lang="en-US" dirty="0" err="1"/>
              <a:t>Pthreads</a:t>
            </a:r>
            <a:r>
              <a:rPr lang="en-US" dirty="0" smtClean="0"/>
              <a:t>.</a:t>
            </a:r>
          </a:p>
          <a:p>
            <a:endParaRPr lang="en-US" dirty="0" smtClean="0"/>
          </a:p>
          <a:p>
            <a:r>
              <a:rPr lang="en-US" dirty="0" smtClean="0"/>
              <a:t>There </a:t>
            </a:r>
            <a:r>
              <a:rPr lang="en-US" dirty="0"/>
              <a:t>are some obvious safeguards that must be noted while using the critical directive. </a:t>
            </a:r>
            <a:endParaRPr lang="en-US" dirty="0" smtClean="0"/>
          </a:p>
          <a:p>
            <a:pPr lvl="1"/>
            <a:endParaRPr lang="en-US" dirty="0" smtClean="0"/>
          </a:p>
          <a:p>
            <a:pPr lvl="1"/>
            <a:r>
              <a:rPr lang="en-US" dirty="0" smtClean="0"/>
              <a:t>The block </a:t>
            </a:r>
            <a:r>
              <a:rPr lang="en-US" dirty="0"/>
              <a:t>of instructions must represent a structured block, i.e., </a:t>
            </a:r>
            <a:r>
              <a:rPr lang="en-US" b="1" dirty="0"/>
              <a:t>no jumps</a:t>
            </a:r>
            <a:r>
              <a:rPr lang="en-US" dirty="0"/>
              <a:t> are permitted </a:t>
            </a:r>
            <a:r>
              <a:rPr lang="en-US" b="1" dirty="0"/>
              <a:t>into</a:t>
            </a:r>
            <a:r>
              <a:rPr lang="en-US" dirty="0"/>
              <a:t> or </a:t>
            </a:r>
            <a:r>
              <a:rPr lang="en-US" b="1" dirty="0" smtClean="0"/>
              <a:t>out</a:t>
            </a:r>
            <a:r>
              <a:rPr lang="en-US" dirty="0" smtClean="0"/>
              <a:t> of </a:t>
            </a:r>
            <a:r>
              <a:rPr lang="en-US" dirty="0"/>
              <a:t>the block. </a:t>
            </a:r>
            <a:endParaRPr lang="en-US" dirty="0" smtClean="0"/>
          </a:p>
          <a:p>
            <a:pPr lvl="1"/>
            <a:endParaRPr lang="en-US" dirty="0" smtClean="0"/>
          </a:p>
          <a:p>
            <a:pPr lvl="1"/>
            <a:r>
              <a:rPr lang="en-US" dirty="0" smtClean="0"/>
              <a:t>Jumping in </a:t>
            </a:r>
            <a:r>
              <a:rPr lang="en-US" dirty="0"/>
              <a:t>would result in non-critical access </a:t>
            </a:r>
            <a:r>
              <a:rPr lang="en-US" dirty="0" smtClean="0"/>
              <a:t>and </a:t>
            </a:r>
            <a:r>
              <a:rPr lang="en-US" dirty="0" smtClean="0"/>
              <a:t>jumping out would result in an </a:t>
            </a:r>
            <a:r>
              <a:rPr lang="en-US" dirty="0"/>
              <a:t>unreleased lock, which could cause the threads to wait indefinitely. </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739601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In-Order Execution: The </a:t>
            </a:r>
            <a:r>
              <a:rPr lang="en-US" sz="4000" dirty="0">
                <a:latin typeface="Courier New" panose="02070309020205020404" pitchFamily="49" charset="0"/>
                <a:cs typeface="Courier New" panose="02070309020205020404" pitchFamily="49" charset="0"/>
              </a:rPr>
              <a:t>ordered</a:t>
            </a:r>
            <a:r>
              <a:rPr lang="en-US" sz="4000" dirty="0"/>
              <a:t> Directive </a:t>
            </a:r>
          </a:p>
        </p:txBody>
      </p:sp>
      <p:sp>
        <p:nvSpPr>
          <p:cNvPr id="3" name="Content Placeholder 2"/>
          <p:cNvSpPr>
            <a:spLocks noGrp="1"/>
          </p:cNvSpPr>
          <p:nvPr>
            <p:ph idx="1"/>
          </p:nvPr>
        </p:nvSpPr>
        <p:spPr/>
        <p:txBody>
          <a:bodyPr>
            <a:normAutofit fontScale="92500" lnSpcReduction="20000"/>
          </a:bodyPr>
          <a:lstStyle/>
          <a:p>
            <a:r>
              <a:rPr lang="en-US" dirty="0"/>
              <a:t>In many circumstances, it is necessary to execute a </a:t>
            </a:r>
            <a:r>
              <a:rPr lang="en-US" i="1" dirty="0"/>
              <a:t>segment</a:t>
            </a:r>
            <a:r>
              <a:rPr lang="en-US" dirty="0"/>
              <a:t> of a parallel loop in the order </a:t>
            </a:r>
            <a:r>
              <a:rPr lang="en-US" dirty="0" smtClean="0"/>
              <a:t>in which </a:t>
            </a:r>
            <a:r>
              <a:rPr lang="en-US" dirty="0"/>
              <a:t>the serial version would execute it. </a:t>
            </a:r>
            <a:endParaRPr lang="en-US" dirty="0" smtClean="0"/>
          </a:p>
          <a:p>
            <a:pPr lvl="2"/>
            <a:endParaRPr lang="en-US" dirty="0" smtClean="0"/>
          </a:p>
          <a:p>
            <a:pPr lvl="1"/>
            <a:r>
              <a:rPr lang="en-US" dirty="0" smtClean="0"/>
              <a:t>For </a:t>
            </a:r>
            <a:r>
              <a:rPr lang="en-US" dirty="0"/>
              <a:t>example, consider a for loop in which, at </a:t>
            </a:r>
            <a:r>
              <a:rPr lang="en-US" dirty="0" smtClean="0"/>
              <a:t>some point</a:t>
            </a:r>
            <a:r>
              <a:rPr lang="en-US" dirty="0"/>
              <a:t>, we compute the cumulative sum in array </a:t>
            </a:r>
            <a:r>
              <a:rPr lang="en-US" sz="2600" dirty="0" err="1">
                <a:latin typeface="Courier New" panose="02070309020205020404" pitchFamily="49" charset="0"/>
                <a:cs typeface="Courier New" panose="02070309020205020404" pitchFamily="49" charset="0"/>
              </a:rPr>
              <a:t>cumul_sum</a:t>
            </a:r>
            <a:r>
              <a:rPr lang="en-US" dirty="0"/>
              <a:t> of a list stored in array list. </a:t>
            </a:r>
            <a:endParaRPr lang="en-US" dirty="0" smtClean="0"/>
          </a:p>
          <a:p>
            <a:pPr lvl="2"/>
            <a:endParaRPr lang="en-US" dirty="0" smtClean="0"/>
          </a:p>
          <a:p>
            <a:pPr lvl="1"/>
            <a:r>
              <a:rPr lang="en-US" dirty="0" smtClean="0"/>
              <a:t>The array </a:t>
            </a:r>
            <a:r>
              <a:rPr lang="en-US" dirty="0" err="1"/>
              <a:t>cumul_sum</a:t>
            </a:r>
            <a:r>
              <a:rPr lang="en-US" dirty="0"/>
              <a:t> can be computed using a for loop over index </a:t>
            </a:r>
            <a:r>
              <a:rPr lang="en-US" dirty="0" err="1"/>
              <a:t>i</a:t>
            </a:r>
            <a:r>
              <a:rPr lang="en-US" dirty="0"/>
              <a:t> serially by </a:t>
            </a:r>
            <a:r>
              <a:rPr lang="en-US" dirty="0" smtClean="0"/>
              <a:t>executing </a:t>
            </a:r>
            <a:r>
              <a:rPr lang="en-US" sz="2000" dirty="0" err="1">
                <a:latin typeface="Courier New" panose="02070309020205020404" pitchFamily="49" charset="0"/>
                <a:cs typeface="Courier New" panose="02070309020205020404" pitchFamily="49" charset="0"/>
              </a:rPr>
              <a:t>cumul_sum</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cumul_sum</a:t>
            </a:r>
            <a:r>
              <a:rPr lang="en-US" sz="2000" dirty="0">
                <a:latin typeface="Courier New" panose="02070309020205020404" pitchFamily="49" charset="0"/>
                <a:cs typeface="Courier New" panose="02070309020205020404" pitchFamily="49" charset="0"/>
              </a:rPr>
              <a:t>[i-1] + list[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r>
              <a:rPr lang="en-US" sz="2000" dirty="0"/>
              <a:t>. </a:t>
            </a:r>
            <a:endParaRPr lang="en-US" dirty="0" smtClean="0"/>
          </a:p>
          <a:p>
            <a:pPr lvl="2"/>
            <a:endParaRPr lang="en-US" dirty="0" smtClean="0"/>
          </a:p>
          <a:p>
            <a:pPr lvl="1"/>
            <a:r>
              <a:rPr lang="en-US" dirty="0" smtClean="0"/>
              <a:t>When </a:t>
            </a:r>
            <a:r>
              <a:rPr lang="en-US" dirty="0"/>
              <a:t>executing this for loop across threads, it</a:t>
            </a:r>
            <a:br>
              <a:rPr lang="en-US" dirty="0"/>
            </a:br>
            <a:r>
              <a:rPr lang="en-US" dirty="0"/>
              <a:t>is important to note that </a:t>
            </a:r>
            <a:r>
              <a:rPr lang="en-US" dirty="0" err="1">
                <a:latin typeface="Courier New" panose="02070309020205020404" pitchFamily="49" charset="0"/>
                <a:cs typeface="Courier New" panose="02070309020205020404" pitchFamily="49" charset="0"/>
              </a:rPr>
              <a:t>cumul_sum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a:t>can be computed only </a:t>
            </a:r>
            <a:r>
              <a:rPr lang="en-US" dirty="0" smtClean="0"/>
              <a:t>after </a:t>
            </a:r>
            <a:r>
              <a:rPr lang="en-US" sz="2200" dirty="0" err="1">
                <a:latin typeface="Courier New" panose="02070309020205020404" pitchFamily="49" charset="0"/>
                <a:cs typeface="Courier New" panose="02070309020205020404" pitchFamily="49" charset="0"/>
              </a:rPr>
              <a:t>cumul_sum</a:t>
            </a:r>
            <a:r>
              <a:rPr lang="en-US" sz="2200" dirty="0">
                <a:latin typeface="Courier New" panose="02070309020205020404" pitchFamily="49" charset="0"/>
                <a:cs typeface="Courier New" panose="02070309020205020404" pitchFamily="49" charset="0"/>
              </a:rPr>
              <a:t>[i-1]</a:t>
            </a:r>
            <a:r>
              <a:rPr lang="en-US" dirty="0"/>
              <a:t> has </a:t>
            </a:r>
            <a:r>
              <a:rPr lang="en-US" dirty="0" smtClean="0"/>
              <a:t>been computed</a:t>
            </a:r>
            <a:r>
              <a:rPr lang="en-US" dirty="0"/>
              <a:t>. </a:t>
            </a:r>
            <a:endParaRPr lang="en-US" dirty="0" smtClean="0"/>
          </a:p>
          <a:p>
            <a:pPr lvl="2"/>
            <a:endParaRPr lang="en-US" dirty="0" smtClean="0"/>
          </a:p>
          <a:p>
            <a:pPr lvl="1"/>
            <a:r>
              <a:rPr lang="en-US" dirty="0" smtClean="0"/>
              <a:t>Therefore</a:t>
            </a:r>
            <a:r>
              <a:rPr lang="en-US" dirty="0"/>
              <a:t>, the statement would have to executed within an ordered block. </a:t>
            </a:r>
          </a:p>
        </p:txBody>
      </p:sp>
    </p:spTree>
    <p:extLst>
      <p:ext uri="{BB962C8B-B14F-4D97-AF65-F5344CB8AC3E}">
        <p14:creationId xmlns:p14="http://schemas.microsoft.com/office/powerpoint/2010/main" val="10269166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In-Order Execution: The </a:t>
            </a:r>
            <a:r>
              <a:rPr lang="en-US" sz="4000" dirty="0">
                <a:latin typeface="Courier New" panose="02070309020205020404" pitchFamily="49" charset="0"/>
                <a:cs typeface="Courier New" panose="02070309020205020404" pitchFamily="49" charset="0"/>
              </a:rPr>
              <a:t>ordered</a:t>
            </a:r>
            <a:r>
              <a:rPr lang="en-US" sz="4000" dirty="0"/>
              <a:t> Directive </a:t>
            </a:r>
          </a:p>
        </p:txBody>
      </p:sp>
      <p:sp>
        <p:nvSpPr>
          <p:cNvPr id="3" name="Content Placeholder 2"/>
          <p:cNvSpPr>
            <a:spLocks noGrp="1"/>
          </p:cNvSpPr>
          <p:nvPr>
            <p:ph idx="1"/>
          </p:nvPr>
        </p:nvSpPr>
        <p:spPr/>
        <p:txBody>
          <a:bodyPr>
            <a:normAutofit fontScale="92500" lnSpcReduction="10000"/>
          </a:bodyPr>
          <a:lstStyle/>
          <a:p>
            <a:pPr lvl="1"/>
            <a:r>
              <a:rPr lang="en-US" dirty="0"/>
              <a:t>The syntax of the ordered directive is as follows</a:t>
            </a:r>
            <a:r>
              <a:rPr lang="en-US" dirty="0" smtClean="0"/>
              <a:t>:</a:t>
            </a:r>
            <a:endParaRPr lang="en-US" dirty="0"/>
          </a:p>
          <a:p>
            <a:pPr marL="0" indent="0">
              <a:buNone/>
            </a:pPr>
            <a:r>
              <a:rPr lang="en-US" dirty="0" smtClean="0"/>
              <a:t>	</a:t>
            </a:r>
            <a:r>
              <a:rPr lang="en-US" dirty="0" smtClean="0">
                <a:solidFill>
                  <a:srgbClr val="FF0000"/>
                </a:solidFill>
                <a:latin typeface="Courier New" panose="02070309020205020404" pitchFamily="49" charset="0"/>
                <a:cs typeface="Courier New" panose="02070309020205020404" pitchFamily="49" charset="0"/>
              </a:rPr>
              <a:t>#pragma </a:t>
            </a:r>
            <a:r>
              <a:rPr lang="en-US" dirty="0" err="1">
                <a:solidFill>
                  <a:srgbClr val="FF0000"/>
                </a:solidFill>
                <a:latin typeface="Courier New" panose="02070309020205020404" pitchFamily="49" charset="0"/>
                <a:cs typeface="Courier New" panose="02070309020205020404" pitchFamily="49" charset="0"/>
              </a:rPr>
              <a:t>omp</a:t>
            </a: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ordered</a:t>
            </a:r>
            <a:endParaRPr lang="en-US" dirty="0">
              <a:solidFill>
                <a:srgbClr val="FF0000"/>
              </a:solidFill>
              <a:latin typeface="Courier New" panose="02070309020205020404" pitchFamily="49" charset="0"/>
              <a:cs typeface="Courier New" panose="02070309020205020404" pitchFamily="49" charset="0"/>
            </a:endParaRPr>
          </a:p>
          <a:p>
            <a:pPr marL="0" indent="0">
              <a:buNone/>
            </a:pPr>
            <a:r>
              <a:rPr lang="en-US" dirty="0" smtClean="0">
                <a:solidFill>
                  <a:srgbClr val="FF0000"/>
                </a:solidFill>
                <a:latin typeface="Courier New" panose="02070309020205020404" pitchFamily="49" charset="0"/>
                <a:cs typeface="Courier New" panose="02070309020205020404" pitchFamily="49" charset="0"/>
              </a:rPr>
              <a:t> 		structured block</a:t>
            </a:r>
          </a:p>
          <a:p>
            <a:pPr lvl="1"/>
            <a:r>
              <a:rPr lang="en-US" dirty="0" smtClean="0"/>
              <a:t>Since </a:t>
            </a:r>
            <a:r>
              <a:rPr lang="en-US" dirty="0"/>
              <a:t>the ordered directive refers to the in-order execution of a </a:t>
            </a:r>
            <a:r>
              <a:rPr lang="en-US" sz="2200" dirty="0">
                <a:latin typeface="Courier New" panose="02070309020205020404" pitchFamily="49" charset="0"/>
                <a:cs typeface="Courier New" panose="02070309020205020404" pitchFamily="49" charset="0"/>
              </a:rPr>
              <a:t>for</a:t>
            </a:r>
            <a:r>
              <a:rPr lang="en-US" dirty="0"/>
              <a:t> loop, it must be within </a:t>
            </a:r>
            <a:r>
              <a:rPr lang="en-US" dirty="0" smtClean="0"/>
              <a:t>the scope </a:t>
            </a:r>
            <a:r>
              <a:rPr lang="en-US" dirty="0"/>
              <a:t>of a for or parallel </a:t>
            </a:r>
            <a:r>
              <a:rPr lang="en-US" dirty="0">
                <a:latin typeface="Courier New" panose="02070309020205020404" pitchFamily="49" charset="0"/>
                <a:cs typeface="Courier New" panose="02070309020205020404" pitchFamily="49" charset="0"/>
              </a:rPr>
              <a:t>for</a:t>
            </a:r>
            <a:r>
              <a:rPr lang="en-US" dirty="0"/>
              <a:t> directive. </a:t>
            </a:r>
            <a:endParaRPr lang="en-US" dirty="0" smtClean="0"/>
          </a:p>
          <a:p>
            <a:pPr lvl="1"/>
            <a:endParaRPr lang="en-US" dirty="0" smtClean="0"/>
          </a:p>
          <a:p>
            <a:pPr lvl="1"/>
            <a:r>
              <a:rPr lang="en-US" dirty="0" smtClean="0"/>
              <a:t>Furthermore</a:t>
            </a:r>
            <a:r>
              <a:rPr lang="en-US" dirty="0"/>
              <a:t>, the </a:t>
            </a:r>
            <a:r>
              <a:rPr lang="en-US" sz="2200" dirty="0">
                <a:latin typeface="Courier New" panose="02070309020205020404" pitchFamily="49" charset="0"/>
                <a:cs typeface="Courier New" panose="02070309020205020404" pitchFamily="49" charset="0"/>
              </a:rPr>
              <a:t>for</a:t>
            </a:r>
            <a:r>
              <a:rPr lang="en-US" dirty="0"/>
              <a:t> or </a:t>
            </a:r>
            <a:r>
              <a:rPr lang="en-US" sz="2200" dirty="0">
                <a:latin typeface="Courier New" panose="02070309020205020404" pitchFamily="49" charset="0"/>
                <a:cs typeface="Courier New" panose="02070309020205020404" pitchFamily="49" charset="0"/>
              </a:rPr>
              <a:t>parallel </a:t>
            </a:r>
            <a:r>
              <a:rPr lang="en-US" dirty="0"/>
              <a:t>for </a:t>
            </a:r>
            <a:r>
              <a:rPr lang="en-US" dirty="0" smtClean="0"/>
              <a:t>directive must </a:t>
            </a:r>
            <a:r>
              <a:rPr lang="en-US" dirty="0"/>
              <a:t>have the ordered clause specified to indicate that the loop contains an </a:t>
            </a:r>
            <a:r>
              <a:rPr lang="en-US" sz="2200" dirty="0">
                <a:latin typeface="Courier New" panose="02070309020205020404" pitchFamily="49" charset="0"/>
                <a:cs typeface="Courier New" panose="02070309020205020404" pitchFamily="49" charset="0"/>
              </a:rPr>
              <a:t>ordered</a:t>
            </a:r>
            <a:r>
              <a:rPr lang="en-US" dirty="0"/>
              <a:t> block</a:t>
            </a:r>
            <a:r>
              <a:rPr lang="en-US" dirty="0" smtClean="0"/>
              <a:t>.</a:t>
            </a:r>
          </a:p>
          <a:p>
            <a:pPr lvl="1"/>
            <a:endParaRPr lang="en-US" dirty="0"/>
          </a:p>
          <a:p>
            <a:pPr lvl="1"/>
            <a:r>
              <a:rPr lang="en-US" dirty="0"/>
              <a:t>Ordered </a:t>
            </a:r>
            <a:r>
              <a:rPr lang="en-US" dirty="0" smtClean="0"/>
              <a:t>sections are </a:t>
            </a:r>
            <a:r>
              <a:rPr lang="en-US" dirty="0"/>
              <a:t>useful for sequentially ordering the</a:t>
            </a:r>
            <a:br>
              <a:rPr lang="en-US" dirty="0"/>
            </a:br>
            <a:r>
              <a:rPr lang="en-US" dirty="0"/>
              <a:t>output from work that is done in parallel</a:t>
            </a:r>
            <a:r>
              <a:rPr lang="en-US" dirty="0"/>
              <a:t> </a:t>
            </a:r>
            <a:endParaRPr lang="en-US" dirty="0"/>
          </a:p>
        </p:txBody>
      </p:sp>
    </p:spTree>
    <p:extLst>
      <p:ext uri="{BB962C8B-B14F-4D97-AF65-F5344CB8AC3E}">
        <p14:creationId xmlns:p14="http://schemas.microsoft.com/office/powerpoint/2010/main" val="5042951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53157" y="1642821"/>
            <a:ext cx="6504386" cy="2725522"/>
          </a:xfrm>
          <a:prstGeom prst="rect">
            <a:avLst/>
          </a:prstGeom>
        </p:spPr>
      </p:pic>
    </p:spTree>
    <p:extLst>
      <p:ext uri="{BB962C8B-B14F-4D97-AF65-F5344CB8AC3E}">
        <p14:creationId xmlns:p14="http://schemas.microsoft.com/office/powerpoint/2010/main" val="101009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Each thread created by this directive executes the structured block specified by </a:t>
            </a:r>
            <a:r>
              <a:rPr lang="en-US"/>
              <a:t>the </a:t>
            </a:r>
            <a:r>
              <a:rPr lang="en-US" smtClean="0"/>
              <a:t>parallel directive</a:t>
            </a:r>
            <a:r>
              <a:rPr lang="en-US" dirty="0" smtClean="0"/>
              <a:t>.</a:t>
            </a:r>
          </a:p>
          <a:p>
            <a:pPr marL="514350" indent="-514350">
              <a:buAutoNum type="arabicPlain"/>
            </a:pPr>
            <a:r>
              <a:rPr lang="en-US" dirty="0">
                <a:solidFill>
                  <a:srgbClr val="FF0000"/>
                </a:solidFill>
                <a:latin typeface="Courier New" panose="02070309020205020404" pitchFamily="49" charset="0"/>
                <a:ea typeface="Courier"/>
                <a:cs typeface="Courier New" panose="02070309020205020404" pitchFamily="49" charset="0"/>
              </a:rPr>
              <a:t>#pragma </a:t>
            </a:r>
            <a:r>
              <a:rPr lang="en-US" dirty="0" err="1">
                <a:solidFill>
                  <a:srgbClr val="FF0000"/>
                </a:solidFill>
                <a:latin typeface="Courier New" panose="02070309020205020404" pitchFamily="49" charset="0"/>
                <a:ea typeface="Courier"/>
                <a:cs typeface="Courier New" panose="02070309020205020404" pitchFamily="49" charset="0"/>
              </a:rPr>
              <a:t>omp</a:t>
            </a:r>
            <a:r>
              <a:rPr lang="en-US" dirty="0">
                <a:solidFill>
                  <a:srgbClr val="FF0000"/>
                </a:solidFill>
                <a:latin typeface="Courier New" panose="02070309020205020404" pitchFamily="49" charset="0"/>
                <a:ea typeface="Courier"/>
                <a:cs typeface="Courier New" panose="02070309020205020404" pitchFamily="49" charset="0"/>
              </a:rPr>
              <a:t> parallel [clause list]</a:t>
            </a:r>
          </a:p>
          <a:p>
            <a:pPr marL="514350" indent="-514350">
              <a:buAutoNum type="arabicPlain"/>
            </a:pPr>
            <a:r>
              <a:rPr lang="en-US" dirty="0" smtClean="0">
                <a:solidFill>
                  <a:srgbClr val="FF0000"/>
                </a:solidFill>
                <a:latin typeface="Courier New" panose="02070309020205020404" pitchFamily="49" charset="0"/>
                <a:ea typeface="Courier"/>
                <a:cs typeface="Courier New" panose="02070309020205020404" pitchFamily="49" charset="0"/>
              </a:rPr>
              <a:t>/* </a:t>
            </a:r>
            <a:r>
              <a:rPr lang="en-US" b="1" dirty="0">
                <a:solidFill>
                  <a:srgbClr val="FF0000"/>
                </a:solidFill>
                <a:latin typeface="Courier New" panose="02070309020205020404" pitchFamily="49" charset="0"/>
                <a:ea typeface="Courier"/>
                <a:cs typeface="Courier New" panose="02070309020205020404" pitchFamily="49" charset="0"/>
              </a:rPr>
              <a:t>structured block</a:t>
            </a:r>
            <a:r>
              <a:rPr lang="en-US" dirty="0">
                <a:solidFill>
                  <a:srgbClr val="FF0000"/>
                </a:solidFill>
                <a:latin typeface="Courier New" panose="02070309020205020404" pitchFamily="49" charset="0"/>
                <a:ea typeface="Courier"/>
                <a:cs typeface="Courier New" panose="02070309020205020404" pitchFamily="49" charset="0"/>
              </a:rPr>
              <a:t> */</a:t>
            </a:r>
          </a:p>
          <a:p>
            <a:pPr marL="514350" indent="-514350">
              <a:buAutoNum type="arabicPlain"/>
            </a:pPr>
            <a:endParaRPr lang="en-US" dirty="0"/>
          </a:p>
          <a:p>
            <a:r>
              <a:rPr lang="en-US" dirty="0" smtClean="0"/>
              <a:t> </a:t>
            </a:r>
            <a:r>
              <a:rPr lang="en-US" dirty="0"/>
              <a:t>The </a:t>
            </a:r>
            <a:r>
              <a:rPr lang="en-US" b="1" dirty="0"/>
              <a:t>clause list</a:t>
            </a:r>
            <a:r>
              <a:rPr lang="en-US" dirty="0"/>
              <a:t> is used to specify conditional parallelization, number of threads, </a:t>
            </a:r>
            <a:r>
              <a:rPr lang="en-US" dirty="0" smtClean="0"/>
              <a:t>and data </a:t>
            </a:r>
            <a:r>
              <a:rPr lang="en-US" dirty="0"/>
              <a:t>handling. </a:t>
            </a:r>
          </a:p>
        </p:txBody>
      </p:sp>
    </p:spTree>
    <p:extLst>
      <p:ext uri="{BB962C8B-B14F-4D97-AF65-F5344CB8AC3E}">
        <p14:creationId xmlns:p14="http://schemas.microsoft.com/office/powerpoint/2010/main" val="24239156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89681" y="1993551"/>
            <a:ext cx="10058400" cy="1449387"/>
          </a:xfrm>
        </p:spPr>
        <p:txBody>
          <a:bodyPr>
            <a:normAutofit/>
          </a:bodyPr>
          <a:lstStyle/>
          <a:p>
            <a:pPr algn="just"/>
            <a:r>
              <a:rPr lang="en-US" sz="3200" b="1" dirty="0"/>
              <a:t>Chapter </a:t>
            </a:r>
            <a:r>
              <a:rPr lang="en-US" sz="3200" b="1" dirty="0" smtClean="0"/>
              <a:t>6. </a:t>
            </a:r>
            <a:r>
              <a:rPr lang="en-US" altLang="en-US" sz="3200" b="1" dirty="0"/>
              <a:t>Programming Using </a:t>
            </a:r>
            <a:r>
              <a:rPr lang="en-US" altLang="en-US" sz="3200" b="1"/>
              <a:t>the </a:t>
            </a:r>
            <a:r>
              <a:rPr lang="en-US" altLang="en-US" sz="3200" b="1" smtClean="0"/>
              <a:t>Message </a:t>
            </a:r>
            <a:r>
              <a:rPr lang="en-US" altLang="en-US" sz="3200" b="1" dirty="0"/>
              <a:t>Passing Paradigm</a:t>
            </a:r>
            <a:endParaRPr lang="en-US" sz="3200" b="1" dirty="0"/>
          </a:p>
        </p:txBody>
      </p:sp>
    </p:spTree>
    <p:extLst>
      <p:ext uri="{BB962C8B-B14F-4D97-AF65-F5344CB8AC3E}">
        <p14:creationId xmlns:p14="http://schemas.microsoft.com/office/powerpoint/2010/main" val="16607014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Recall…</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a:t>message-passing platform consists of </a:t>
            </a:r>
            <a:r>
              <a:rPr lang="en-US" b="1" i="1" dirty="0"/>
              <a:t>p</a:t>
            </a:r>
            <a:r>
              <a:rPr lang="en-US" i="1" dirty="0"/>
              <a:t> </a:t>
            </a:r>
            <a:r>
              <a:rPr lang="en-US" dirty="0"/>
              <a:t>processing nodes, each with its own exclusive address space.</a:t>
            </a:r>
          </a:p>
          <a:p>
            <a:pPr lvl="1"/>
            <a:endParaRPr lang="en-US" dirty="0"/>
          </a:p>
          <a:p>
            <a:pPr lvl="1"/>
            <a:r>
              <a:rPr lang="en-US" dirty="0"/>
              <a:t>Interactions between processes running on different nodes must be accomplished using </a:t>
            </a:r>
            <a:r>
              <a:rPr lang="en-US" b="1" dirty="0"/>
              <a:t>messages</a:t>
            </a:r>
            <a:r>
              <a:rPr lang="en-US" dirty="0"/>
              <a:t> (data, work, and to synchronize </a:t>
            </a:r>
            <a:r>
              <a:rPr lang="en-US"/>
              <a:t>actions </a:t>
            </a:r>
            <a:r>
              <a:rPr lang="en-US" smtClean="0"/>
              <a:t>among the </a:t>
            </a:r>
            <a:r>
              <a:rPr lang="en-US" dirty="0"/>
              <a:t>processes), hence the name </a:t>
            </a:r>
            <a:r>
              <a:rPr lang="en-US" b="1" i="1" dirty="0"/>
              <a:t>message passing</a:t>
            </a:r>
            <a:r>
              <a:rPr lang="en-US" dirty="0"/>
              <a:t>. </a:t>
            </a:r>
          </a:p>
          <a:p>
            <a:pPr lvl="1"/>
            <a:endParaRPr lang="en-US" dirty="0" smtClean="0"/>
          </a:p>
          <a:p>
            <a:pPr lvl="1"/>
            <a:r>
              <a:rPr lang="en-US" dirty="0" smtClean="0"/>
              <a:t>The </a:t>
            </a:r>
            <a:r>
              <a:rPr lang="en-US" dirty="0"/>
              <a:t>basic operations in this programming paradigm are </a:t>
            </a:r>
            <a:r>
              <a:rPr lang="en-US" b="1" i="1" dirty="0">
                <a:solidFill>
                  <a:srgbClr val="FF0000"/>
                </a:solidFill>
              </a:rPr>
              <a:t>send</a:t>
            </a:r>
            <a:r>
              <a:rPr lang="en-US" dirty="0"/>
              <a:t> and </a:t>
            </a:r>
            <a:r>
              <a:rPr lang="en-US" b="1" i="1" dirty="0" smtClean="0">
                <a:solidFill>
                  <a:srgbClr val="FF0000"/>
                </a:solidFill>
              </a:rPr>
              <a:t>receive</a:t>
            </a:r>
            <a:r>
              <a:rPr lang="en-US" b="1" i="1" dirty="0" smtClean="0"/>
              <a:t>.</a:t>
            </a:r>
          </a:p>
          <a:p>
            <a:pPr lvl="1"/>
            <a:endParaRPr lang="en-US" dirty="0" smtClean="0"/>
          </a:p>
          <a:p>
            <a:pPr lvl="1"/>
            <a:r>
              <a:rPr lang="en-US" dirty="0" smtClean="0"/>
              <a:t>The </a:t>
            </a:r>
            <a:r>
              <a:rPr lang="en-US" b="1" i="1" dirty="0"/>
              <a:t>message-passing programming paradigm </a:t>
            </a:r>
            <a:r>
              <a:rPr lang="en-US" dirty="0"/>
              <a:t>is one of the </a:t>
            </a:r>
            <a:r>
              <a:rPr lang="en-US" dirty="0" smtClean="0"/>
              <a:t>oldest and </a:t>
            </a:r>
            <a:r>
              <a:rPr lang="en-US" dirty="0"/>
              <a:t>most widely used approaches for programming parallel computers. </a:t>
            </a:r>
            <a:endParaRPr lang="en-US" b="1" i="1" dirty="0"/>
          </a:p>
          <a:p>
            <a:endParaRPr lang="en-US" dirty="0"/>
          </a:p>
        </p:txBody>
      </p:sp>
    </p:spTree>
    <p:extLst>
      <p:ext uri="{BB962C8B-B14F-4D97-AF65-F5344CB8AC3E}">
        <p14:creationId xmlns:p14="http://schemas.microsoft.com/office/powerpoint/2010/main" val="11253156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Principles of Message-Passing Programming </a:t>
            </a:r>
          </a:p>
        </p:txBody>
      </p:sp>
      <p:sp>
        <p:nvSpPr>
          <p:cNvPr id="3" name="Content Placeholder 2"/>
          <p:cNvSpPr>
            <a:spLocks noGrp="1"/>
          </p:cNvSpPr>
          <p:nvPr>
            <p:ph idx="1"/>
          </p:nvPr>
        </p:nvSpPr>
        <p:spPr/>
        <p:txBody>
          <a:bodyPr>
            <a:normAutofit fontScale="85000" lnSpcReduction="20000"/>
          </a:bodyPr>
          <a:lstStyle/>
          <a:p>
            <a:r>
              <a:rPr lang="en-US" dirty="0" smtClean="0"/>
              <a:t>The two key attributes to characterize the </a:t>
            </a:r>
            <a:r>
              <a:rPr lang="en-US" dirty="0"/>
              <a:t>message-passing programming paradigm. </a:t>
            </a:r>
            <a:endParaRPr lang="en-US" dirty="0" smtClean="0"/>
          </a:p>
          <a:p>
            <a:pPr marL="658368" lvl="1" indent="-457200">
              <a:buFont typeface="+mj-lt"/>
              <a:buAutoNum type="arabicPeriod"/>
            </a:pPr>
            <a:endParaRPr lang="en-US" dirty="0" smtClean="0"/>
          </a:p>
          <a:p>
            <a:pPr marL="658368" lvl="1" indent="-457200">
              <a:buFont typeface="+mj-lt"/>
              <a:buAutoNum type="arabicPeriod"/>
            </a:pPr>
            <a:r>
              <a:rPr lang="en-US" dirty="0" smtClean="0"/>
              <a:t>The </a:t>
            </a:r>
            <a:r>
              <a:rPr lang="en-US" dirty="0"/>
              <a:t>first is that it assumes a </a:t>
            </a:r>
            <a:r>
              <a:rPr lang="en-US" b="1" dirty="0"/>
              <a:t>partitioned address space</a:t>
            </a:r>
            <a:r>
              <a:rPr lang="en-US" dirty="0"/>
              <a:t> </a:t>
            </a:r>
            <a:endParaRPr lang="en-US" dirty="0" smtClean="0"/>
          </a:p>
          <a:p>
            <a:pPr marL="658368" lvl="1" indent="-457200">
              <a:buFont typeface="+mj-lt"/>
              <a:buAutoNum type="arabicPeriod"/>
            </a:pPr>
            <a:r>
              <a:rPr lang="en-US" dirty="0" smtClean="0"/>
              <a:t>Second </a:t>
            </a:r>
            <a:r>
              <a:rPr lang="en-US" dirty="0"/>
              <a:t>is that it supports </a:t>
            </a:r>
            <a:r>
              <a:rPr lang="en-US" dirty="0" smtClean="0"/>
              <a:t>only </a:t>
            </a:r>
            <a:r>
              <a:rPr lang="en-US" b="1" dirty="0" smtClean="0"/>
              <a:t>explicit </a:t>
            </a:r>
            <a:r>
              <a:rPr lang="en-US" b="1" dirty="0"/>
              <a:t>parallelization</a:t>
            </a:r>
            <a:r>
              <a:rPr lang="en-US" dirty="0"/>
              <a:t>. </a:t>
            </a:r>
            <a:endParaRPr lang="en-US" dirty="0" smtClean="0"/>
          </a:p>
          <a:p>
            <a:pPr marL="658368" lvl="1" indent="-457200">
              <a:buFont typeface="+mj-lt"/>
              <a:buAutoNum type="arabicPeriod"/>
            </a:pPr>
            <a:endParaRPr lang="en-US" dirty="0"/>
          </a:p>
          <a:p>
            <a:pPr marL="365760" indent="-457200"/>
            <a:r>
              <a:rPr lang="en-US" dirty="0"/>
              <a:t>There are </a:t>
            </a:r>
            <a:r>
              <a:rPr lang="en-US" dirty="0" smtClean="0"/>
              <a:t>two immediate </a:t>
            </a:r>
            <a:r>
              <a:rPr lang="en-US" dirty="0"/>
              <a:t>implications of a partitioned address space. </a:t>
            </a:r>
            <a:endParaRPr lang="en-US" dirty="0" smtClean="0"/>
          </a:p>
          <a:p>
            <a:pPr marL="658368" lvl="1" indent="-457200">
              <a:buFont typeface="+mj-lt"/>
              <a:buAutoNum type="arabicPeriod"/>
            </a:pPr>
            <a:endParaRPr lang="en-US" dirty="0" smtClean="0"/>
          </a:p>
          <a:p>
            <a:pPr marL="658368" lvl="1" indent="-457200">
              <a:buFont typeface="+mj-lt"/>
              <a:buAutoNum type="arabicPeriod"/>
            </a:pPr>
            <a:r>
              <a:rPr lang="en-US" dirty="0" smtClean="0"/>
              <a:t>First</a:t>
            </a:r>
            <a:r>
              <a:rPr lang="en-US" dirty="0"/>
              <a:t>, each data element must belong </a:t>
            </a:r>
            <a:r>
              <a:rPr lang="en-US" dirty="0" smtClean="0"/>
              <a:t>to one </a:t>
            </a:r>
            <a:r>
              <a:rPr lang="en-US" dirty="0"/>
              <a:t>of the partitions of the space; hence, </a:t>
            </a:r>
            <a:r>
              <a:rPr lang="en-US" b="1" dirty="0"/>
              <a:t>data must be explicitly partitioned and placed</a:t>
            </a:r>
            <a:r>
              <a:rPr lang="en-US" dirty="0" smtClean="0"/>
              <a:t>.</a:t>
            </a:r>
          </a:p>
          <a:p>
            <a:pPr marL="658368" lvl="1" indent="-457200">
              <a:buFont typeface="+mj-lt"/>
              <a:buAutoNum type="arabicPeriod"/>
            </a:pPr>
            <a:r>
              <a:rPr lang="en-US" dirty="0" smtClean="0"/>
              <a:t>The </a:t>
            </a:r>
            <a:r>
              <a:rPr lang="en-US" dirty="0"/>
              <a:t>second implication is that all </a:t>
            </a:r>
            <a:r>
              <a:rPr lang="en-US" dirty="0" smtClean="0"/>
              <a:t>interactions (read-only </a:t>
            </a:r>
            <a:r>
              <a:rPr lang="en-US" dirty="0"/>
              <a:t>or read/write) require cooperation of two processes </a:t>
            </a:r>
            <a:r>
              <a:rPr lang="en-US" dirty="0" smtClean="0"/>
              <a:t>- </a:t>
            </a:r>
            <a:r>
              <a:rPr lang="en-US" dirty="0"/>
              <a:t>the process that has the </a:t>
            </a:r>
            <a:r>
              <a:rPr lang="en-US" dirty="0" smtClean="0"/>
              <a:t>data and </a:t>
            </a:r>
            <a:r>
              <a:rPr lang="en-US" dirty="0"/>
              <a:t>the process that wants to access the </a:t>
            </a:r>
            <a:r>
              <a:rPr lang="en-US" dirty="0" smtClean="0"/>
              <a:t>data</a:t>
            </a:r>
            <a:endParaRPr lang="en-US" dirty="0"/>
          </a:p>
        </p:txBody>
      </p:sp>
    </p:spTree>
    <p:extLst>
      <p:ext uri="{BB962C8B-B14F-4D97-AF65-F5344CB8AC3E}">
        <p14:creationId xmlns:p14="http://schemas.microsoft.com/office/powerpoint/2010/main" val="23194080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Principles of Message-Passing Programming </a:t>
            </a:r>
          </a:p>
        </p:txBody>
      </p:sp>
      <p:sp>
        <p:nvSpPr>
          <p:cNvPr id="3" name="Content Placeholder 2"/>
          <p:cNvSpPr>
            <a:spLocks noGrp="1"/>
          </p:cNvSpPr>
          <p:nvPr>
            <p:ph idx="1"/>
          </p:nvPr>
        </p:nvSpPr>
        <p:spPr/>
        <p:txBody>
          <a:bodyPr>
            <a:normAutofit fontScale="92500" lnSpcReduction="20000"/>
          </a:bodyPr>
          <a:lstStyle/>
          <a:p>
            <a:r>
              <a:rPr lang="en-US" dirty="0"/>
              <a:t>Message-passing programs are often written </a:t>
            </a:r>
            <a:r>
              <a:rPr lang="en-US" dirty="0" smtClean="0"/>
              <a:t>using the </a:t>
            </a:r>
            <a:r>
              <a:rPr lang="en-US" b="1" i="1" dirty="0"/>
              <a:t>asynchronous </a:t>
            </a:r>
            <a:r>
              <a:rPr lang="en-US" dirty="0"/>
              <a:t>or </a:t>
            </a:r>
            <a:r>
              <a:rPr lang="en-US" b="1" i="1" dirty="0"/>
              <a:t>loosely synchronous </a:t>
            </a:r>
            <a:r>
              <a:rPr lang="en-US" dirty="0" smtClean="0"/>
              <a:t>paradigms</a:t>
            </a:r>
          </a:p>
          <a:p>
            <a:pPr lvl="1"/>
            <a:endParaRPr lang="en-US" dirty="0" smtClean="0"/>
          </a:p>
          <a:p>
            <a:pPr lvl="1"/>
            <a:r>
              <a:rPr lang="en-US" dirty="0" smtClean="0"/>
              <a:t>In </a:t>
            </a:r>
            <a:r>
              <a:rPr lang="en-US" dirty="0"/>
              <a:t>the </a:t>
            </a:r>
            <a:r>
              <a:rPr lang="en-US" i="1" dirty="0"/>
              <a:t>asynchronous paradigm</a:t>
            </a:r>
            <a:r>
              <a:rPr lang="en-US" dirty="0"/>
              <a:t>, </a:t>
            </a:r>
            <a:r>
              <a:rPr lang="en-US" dirty="0" smtClean="0"/>
              <a:t>all concurrent </a:t>
            </a:r>
            <a:r>
              <a:rPr lang="en-US" dirty="0"/>
              <a:t>tasks execute </a:t>
            </a:r>
            <a:r>
              <a:rPr lang="en-US" dirty="0" smtClean="0"/>
              <a:t>asynchronously.</a:t>
            </a:r>
          </a:p>
          <a:p>
            <a:pPr lvl="1"/>
            <a:r>
              <a:rPr lang="en-US" dirty="0" smtClean="0"/>
              <a:t>However</a:t>
            </a:r>
            <a:r>
              <a:rPr lang="en-US" dirty="0"/>
              <a:t>, such programs can be harder to reason about, and can have nondeterministic behavior due to race conditions </a:t>
            </a:r>
            <a:r>
              <a:rPr lang="en-US" dirty="0" smtClean="0"/>
              <a:t>.</a:t>
            </a:r>
          </a:p>
          <a:p>
            <a:pPr lvl="1"/>
            <a:endParaRPr lang="en-US" dirty="0"/>
          </a:p>
          <a:p>
            <a:pPr lvl="1"/>
            <a:r>
              <a:rPr lang="en-US" altLang="en-US" dirty="0"/>
              <a:t>In the </a:t>
            </a:r>
            <a:r>
              <a:rPr lang="en-US" altLang="en-US" i="1" dirty="0"/>
              <a:t>loosely synchronous model</a:t>
            </a:r>
            <a:r>
              <a:rPr lang="en-US" altLang="en-US" dirty="0"/>
              <a:t>, tasks or subsets of tasks synchronize to perform </a:t>
            </a:r>
            <a:r>
              <a:rPr lang="en-US" altLang="en-US" b="1" dirty="0"/>
              <a:t>interactions</a:t>
            </a:r>
            <a:r>
              <a:rPr lang="en-US" altLang="en-US" dirty="0"/>
              <a:t>. Between these interactions, tasks execute completely asynchronously. </a:t>
            </a:r>
            <a:endParaRPr lang="en-US" altLang="en-US" dirty="0" smtClean="0"/>
          </a:p>
          <a:p>
            <a:pPr lvl="1"/>
            <a:endParaRPr lang="en-US" altLang="en-US" dirty="0"/>
          </a:p>
          <a:p>
            <a:r>
              <a:rPr lang="en-US" altLang="en-US" dirty="0"/>
              <a:t>Most message-passing programs are written using the </a:t>
            </a:r>
            <a:r>
              <a:rPr lang="en-US" altLang="en-US" b="1" i="1" dirty="0"/>
              <a:t>single program multiple data</a:t>
            </a:r>
            <a:r>
              <a:rPr lang="en-US" altLang="en-US" dirty="0"/>
              <a:t> (SPMD) model. </a:t>
            </a:r>
          </a:p>
          <a:p>
            <a:pPr lvl="1"/>
            <a:endParaRPr lang="en-US" dirty="0"/>
          </a:p>
        </p:txBody>
      </p:sp>
    </p:spTree>
    <p:extLst>
      <p:ext uri="{BB962C8B-B14F-4D97-AF65-F5344CB8AC3E}">
        <p14:creationId xmlns:p14="http://schemas.microsoft.com/office/powerpoint/2010/main" val="15341729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Building Blocks: </a:t>
            </a:r>
            <a:r>
              <a:rPr lang="en-US" sz="4000" b="1" dirty="0"/>
              <a:t>Send</a:t>
            </a:r>
            <a:r>
              <a:rPr lang="en-US" sz="4000" dirty="0"/>
              <a:t> and </a:t>
            </a:r>
            <a:r>
              <a:rPr lang="en-US" sz="4000" b="1" dirty="0"/>
              <a:t>Receive</a:t>
            </a:r>
            <a:r>
              <a:rPr lang="en-US" sz="4000" dirty="0"/>
              <a:t> Operations </a:t>
            </a:r>
          </a:p>
        </p:txBody>
      </p:sp>
      <p:sp>
        <p:nvSpPr>
          <p:cNvPr id="3" name="Content Placeholder 2"/>
          <p:cNvSpPr>
            <a:spLocks noGrp="1"/>
          </p:cNvSpPr>
          <p:nvPr>
            <p:ph idx="1"/>
          </p:nvPr>
        </p:nvSpPr>
        <p:spPr/>
        <p:txBody>
          <a:bodyPr/>
          <a:lstStyle/>
          <a:p>
            <a:r>
              <a:rPr lang="en-US" dirty="0"/>
              <a:t>In their simplest </a:t>
            </a:r>
            <a:r>
              <a:rPr lang="en-US" dirty="0" smtClean="0"/>
              <a:t>form, the </a:t>
            </a:r>
            <a:r>
              <a:rPr lang="en-US" dirty="0"/>
              <a:t>prototypes of these operations are defined as follows: </a:t>
            </a:r>
            <a:endParaRPr lang="en-US" dirty="0" smtClean="0"/>
          </a:p>
          <a:p>
            <a:pPr marL="0" indent="0" algn="l">
              <a:buNone/>
            </a:pPr>
            <a:r>
              <a:rPr lang="en-US" sz="2400" b="1" dirty="0" smtClean="0">
                <a:solidFill>
                  <a:srgbClr val="790029"/>
                </a:solidFill>
                <a:latin typeface="Courier New" panose="02070309020205020404" pitchFamily="49" charset="0"/>
                <a:cs typeface="Courier New" panose="02070309020205020404" pitchFamily="49" charset="0"/>
              </a:rPr>
              <a:t>	</a:t>
            </a:r>
            <a:r>
              <a:rPr lang="en-US" sz="2000" b="1" dirty="0" smtClean="0">
                <a:solidFill>
                  <a:srgbClr val="790029"/>
                </a:solidFill>
                <a:latin typeface="Courier New" panose="02070309020205020404" pitchFamily="49" charset="0"/>
                <a:cs typeface="Courier New" panose="02070309020205020404" pitchFamily="49" charset="0"/>
              </a:rPr>
              <a:t>send</a:t>
            </a:r>
            <a:r>
              <a:rPr lang="en-US" sz="2000" dirty="0" smtClean="0">
                <a:solidFill>
                  <a:srgbClr val="790029"/>
                </a:solidFill>
                <a:latin typeface="Courier New" panose="02070309020205020404" pitchFamily="49" charset="0"/>
                <a:cs typeface="Courier New" panose="02070309020205020404" pitchFamily="49" charset="0"/>
              </a:rPr>
              <a:t>(void </a:t>
            </a:r>
            <a:r>
              <a:rPr lang="en-US" sz="2000" dirty="0">
                <a:solidFill>
                  <a:srgbClr val="790029"/>
                </a:solidFill>
                <a:latin typeface="Courier New" panose="02070309020205020404" pitchFamily="49" charset="0"/>
                <a:cs typeface="Courier New" panose="02070309020205020404" pitchFamily="49" charset="0"/>
              </a:rPr>
              <a:t>*</a:t>
            </a:r>
            <a:r>
              <a:rPr lang="en-US" sz="2000" dirty="0" err="1">
                <a:solidFill>
                  <a:srgbClr val="790029"/>
                </a:solidFill>
                <a:latin typeface="Courier New" panose="02070309020205020404" pitchFamily="49" charset="0"/>
                <a:cs typeface="Courier New" panose="02070309020205020404" pitchFamily="49" charset="0"/>
              </a:rPr>
              <a:t>sendbuf</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int</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nelems</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int</a:t>
            </a:r>
            <a:r>
              <a:rPr lang="en-US" sz="2000" dirty="0">
                <a:solidFill>
                  <a:srgbClr val="790029"/>
                </a:solidFill>
                <a:latin typeface="Courier New" panose="02070309020205020404" pitchFamily="49" charset="0"/>
                <a:cs typeface="Courier New" panose="02070309020205020404" pitchFamily="49" charset="0"/>
              </a:rPr>
              <a:t> </a:t>
            </a:r>
            <a:r>
              <a:rPr lang="en-US" sz="2000" dirty="0" err="1" smtClean="0">
                <a:solidFill>
                  <a:srgbClr val="790029"/>
                </a:solidFill>
                <a:latin typeface="Courier New" panose="02070309020205020404" pitchFamily="49" charset="0"/>
                <a:cs typeface="Courier New" panose="02070309020205020404" pitchFamily="49" charset="0"/>
              </a:rPr>
              <a:t>dest</a:t>
            </a:r>
            <a:r>
              <a:rPr lang="en-US" sz="2000" dirty="0" smtClean="0">
                <a:solidFill>
                  <a:srgbClr val="790029"/>
                </a:solidFill>
                <a:latin typeface="Courier New" panose="02070309020205020404" pitchFamily="49" charset="0"/>
                <a:cs typeface="Courier New" panose="02070309020205020404" pitchFamily="49" charset="0"/>
              </a:rPr>
              <a:t>)</a:t>
            </a:r>
          </a:p>
          <a:p>
            <a:pPr marL="0" indent="0" algn="l">
              <a:buNone/>
            </a:pPr>
            <a:r>
              <a:rPr lang="en-US" sz="2000" b="1" dirty="0" smtClean="0">
                <a:solidFill>
                  <a:srgbClr val="790029"/>
                </a:solidFill>
                <a:latin typeface="Courier New" panose="02070309020205020404" pitchFamily="49" charset="0"/>
                <a:cs typeface="Courier New" panose="02070309020205020404" pitchFamily="49" charset="0"/>
              </a:rPr>
              <a:t>	receive</a:t>
            </a:r>
            <a:r>
              <a:rPr lang="en-US" sz="2000" dirty="0" smtClean="0">
                <a:solidFill>
                  <a:srgbClr val="790029"/>
                </a:solidFill>
                <a:latin typeface="Courier New" panose="02070309020205020404" pitchFamily="49" charset="0"/>
                <a:cs typeface="Courier New" panose="02070309020205020404" pitchFamily="49" charset="0"/>
              </a:rPr>
              <a:t>(void </a:t>
            </a:r>
            <a:r>
              <a:rPr lang="en-US" sz="2000" dirty="0">
                <a:solidFill>
                  <a:srgbClr val="790029"/>
                </a:solidFill>
                <a:latin typeface="Courier New" panose="02070309020205020404" pitchFamily="49" charset="0"/>
                <a:cs typeface="Courier New" panose="02070309020205020404" pitchFamily="49" charset="0"/>
              </a:rPr>
              <a:t>*</a:t>
            </a:r>
            <a:r>
              <a:rPr lang="en-US" sz="2000" dirty="0" err="1">
                <a:solidFill>
                  <a:srgbClr val="790029"/>
                </a:solidFill>
                <a:latin typeface="Courier New" panose="02070309020205020404" pitchFamily="49" charset="0"/>
                <a:cs typeface="Courier New" panose="02070309020205020404" pitchFamily="49" charset="0"/>
              </a:rPr>
              <a:t>recvbuf</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int</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nelems</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int</a:t>
            </a:r>
            <a:r>
              <a:rPr lang="en-US" sz="2000" dirty="0">
                <a:solidFill>
                  <a:srgbClr val="790029"/>
                </a:solidFill>
                <a:latin typeface="Courier New" panose="02070309020205020404" pitchFamily="49" charset="0"/>
                <a:cs typeface="Courier New" panose="02070309020205020404" pitchFamily="49" charset="0"/>
              </a:rPr>
              <a:t> source</a:t>
            </a:r>
            <a:r>
              <a:rPr lang="en-US" sz="2000" dirty="0" smtClean="0">
                <a:solidFill>
                  <a:srgbClr val="790029"/>
                </a:solidFill>
                <a:latin typeface="Courier New" panose="02070309020205020404" pitchFamily="49" charset="0"/>
                <a:cs typeface="Courier New" panose="02070309020205020404" pitchFamily="49" charset="0"/>
              </a:rPr>
              <a:t>)</a:t>
            </a:r>
          </a:p>
          <a:p>
            <a:pPr algn="l"/>
            <a:endParaRPr lang="en-US" dirty="0" smtClean="0"/>
          </a:p>
          <a:p>
            <a:pPr marL="0" indent="0" algn="l">
              <a:buNone/>
            </a:pPr>
            <a:endParaRPr lang="en-US" dirty="0" smtClean="0"/>
          </a:p>
        </p:txBody>
      </p:sp>
      <p:pic>
        <p:nvPicPr>
          <p:cNvPr id="4" name="Picture 3"/>
          <p:cNvPicPr>
            <a:picLocks noChangeAspect="1"/>
          </p:cNvPicPr>
          <p:nvPr/>
        </p:nvPicPr>
        <p:blipFill>
          <a:blip r:embed="rId3"/>
          <a:stretch>
            <a:fillRect/>
          </a:stretch>
        </p:blipFill>
        <p:spPr>
          <a:xfrm>
            <a:off x="1549966" y="3970148"/>
            <a:ext cx="9467850" cy="1581150"/>
          </a:xfrm>
          <a:prstGeom prst="rect">
            <a:avLst/>
          </a:prstGeom>
        </p:spPr>
      </p:pic>
    </p:spTree>
    <p:extLst>
      <p:ext uri="{BB962C8B-B14F-4D97-AF65-F5344CB8AC3E}">
        <p14:creationId xmlns:p14="http://schemas.microsoft.com/office/powerpoint/2010/main" val="3753125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64058" lvl="1" indent="-171450">
              <a:buFont typeface="Arial" panose="020B0604020202020204" pitchFamily="34" charset="0"/>
              <a:buChar char="•"/>
            </a:pPr>
            <a:r>
              <a:rPr lang="en-US" altLang="en-US" dirty="0"/>
              <a:t>The semantics of the send operation require that the value received by process </a:t>
            </a:r>
            <a:r>
              <a:rPr lang="en-US" altLang="en-US" b="1" dirty="0"/>
              <a:t>P1</a:t>
            </a:r>
            <a:r>
              <a:rPr lang="en-US" altLang="en-US" dirty="0"/>
              <a:t> must be </a:t>
            </a:r>
            <a:r>
              <a:rPr lang="en-US" altLang="en-US" b="1" dirty="0"/>
              <a:t>100</a:t>
            </a:r>
            <a:r>
              <a:rPr lang="en-US" altLang="en-US" dirty="0"/>
              <a:t> as opposed to </a:t>
            </a:r>
            <a:r>
              <a:rPr lang="en-US" altLang="en-US" b="1" dirty="0"/>
              <a:t>0</a:t>
            </a:r>
            <a:r>
              <a:rPr lang="en-US" altLang="en-US" dirty="0"/>
              <a:t>.</a:t>
            </a:r>
          </a:p>
          <a:p>
            <a:pPr marL="464058" lvl="1" indent="-171450">
              <a:buFont typeface="Arial" panose="020B0604020202020204" pitchFamily="34" charset="0"/>
              <a:buChar char="•"/>
            </a:pPr>
            <a:endParaRPr lang="en-US" altLang="en-US" dirty="0" smtClean="0"/>
          </a:p>
          <a:p>
            <a:pPr marL="464058" lvl="1" indent="-171450">
              <a:buFont typeface="Arial" panose="020B0604020202020204" pitchFamily="34" charset="0"/>
              <a:buChar char="•"/>
            </a:pPr>
            <a:r>
              <a:rPr lang="en-US" altLang="en-US" dirty="0" smtClean="0"/>
              <a:t>This </a:t>
            </a:r>
            <a:r>
              <a:rPr lang="en-US" altLang="en-US" dirty="0"/>
              <a:t>motivates the design of the </a:t>
            </a:r>
            <a:r>
              <a:rPr lang="en-US" altLang="en-US" b="1" dirty="0"/>
              <a:t>send</a:t>
            </a:r>
            <a:r>
              <a:rPr lang="en-US" altLang="en-US" dirty="0"/>
              <a:t> and </a:t>
            </a:r>
            <a:r>
              <a:rPr lang="en-US" altLang="en-US" b="1" dirty="0"/>
              <a:t>receive</a:t>
            </a:r>
            <a:r>
              <a:rPr lang="en-US" altLang="en-US" dirty="0"/>
              <a:t> </a:t>
            </a:r>
            <a:r>
              <a:rPr lang="en-US" altLang="en-US" b="1" dirty="0"/>
              <a:t>protocols</a:t>
            </a:r>
            <a:r>
              <a:rPr lang="en-US" altLang="en-US" dirty="0"/>
              <a:t>.</a:t>
            </a:r>
          </a:p>
          <a:p>
            <a:endParaRPr lang="en-US" dirty="0"/>
          </a:p>
        </p:txBody>
      </p:sp>
    </p:spTree>
    <p:extLst>
      <p:ext uri="{BB962C8B-B14F-4D97-AF65-F5344CB8AC3E}">
        <p14:creationId xmlns:p14="http://schemas.microsoft.com/office/powerpoint/2010/main" val="37394780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Blocking Message Passing Operations </a:t>
            </a:r>
          </a:p>
        </p:txBody>
      </p:sp>
      <p:sp>
        <p:nvSpPr>
          <p:cNvPr id="3" name="Content Placeholder 2"/>
          <p:cNvSpPr>
            <a:spLocks noGrp="1"/>
          </p:cNvSpPr>
          <p:nvPr>
            <p:ph idx="1"/>
          </p:nvPr>
        </p:nvSpPr>
        <p:spPr/>
        <p:txBody>
          <a:bodyPr/>
          <a:lstStyle/>
          <a:p>
            <a:r>
              <a:rPr lang="en-US" altLang="en-US" dirty="0"/>
              <a:t>A simple method for forcing send/receive semantics is for the send operation to return only when it is safe to do </a:t>
            </a:r>
            <a:r>
              <a:rPr lang="en-US" altLang="en-US" dirty="0" smtClean="0"/>
              <a:t>so.</a:t>
            </a:r>
          </a:p>
          <a:p>
            <a:endParaRPr lang="en-US" dirty="0"/>
          </a:p>
          <a:p>
            <a:r>
              <a:rPr lang="en-US" altLang="en-US" dirty="0"/>
              <a:t>In the </a:t>
            </a:r>
            <a:r>
              <a:rPr lang="en-US" altLang="en-US" b="1" dirty="0"/>
              <a:t>non-buffered blocking send</a:t>
            </a:r>
            <a:r>
              <a:rPr lang="en-US" altLang="en-US" dirty="0"/>
              <a:t>, the operation does not return until the matching receive has been encountered at the receiving process. </a:t>
            </a:r>
          </a:p>
          <a:p>
            <a:pPr lvl="1"/>
            <a:r>
              <a:rPr lang="en-US" altLang="en-US" b="1" dirty="0"/>
              <a:t>Idling</a:t>
            </a:r>
            <a:r>
              <a:rPr lang="en-US" altLang="en-US" dirty="0"/>
              <a:t> and </a:t>
            </a:r>
            <a:r>
              <a:rPr lang="en-US" altLang="en-US" b="1" dirty="0"/>
              <a:t>deadlocks</a:t>
            </a:r>
            <a:r>
              <a:rPr lang="en-US" altLang="en-US" dirty="0"/>
              <a:t> are major issues with non-buffered blocking sends. </a:t>
            </a:r>
          </a:p>
          <a:p>
            <a:pPr marL="0" indent="0">
              <a:buNone/>
            </a:pPr>
            <a:endParaRPr lang="en-US" dirty="0"/>
          </a:p>
        </p:txBody>
      </p:sp>
    </p:spTree>
    <p:extLst>
      <p:ext uri="{BB962C8B-B14F-4D97-AF65-F5344CB8AC3E}">
        <p14:creationId xmlns:p14="http://schemas.microsoft.com/office/powerpoint/2010/main" val="20725508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13869" y="162839"/>
            <a:ext cx="7920103" cy="3895133"/>
          </a:xfrm>
          <a:prstGeom prst="rect">
            <a:avLst/>
          </a:prstGeom>
        </p:spPr>
      </p:pic>
      <p:pic>
        <p:nvPicPr>
          <p:cNvPr id="5" name="Picture 4"/>
          <p:cNvPicPr>
            <a:picLocks noChangeAspect="1"/>
          </p:cNvPicPr>
          <p:nvPr/>
        </p:nvPicPr>
        <p:blipFill>
          <a:blip r:embed="rId3"/>
          <a:stretch>
            <a:fillRect/>
          </a:stretch>
        </p:blipFill>
        <p:spPr>
          <a:xfrm>
            <a:off x="1420921" y="4513488"/>
            <a:ext cx="9906000" cy="1600200"/>
          </a:xfrm>
          <a:prstGeom prst="rect">
            <a:avLst/>
          </a:prstGeom>
        </p:spPr>
      </p:pic>
    </p:spTree>
    <p:extLst>
      <p:ext uri="{BB962C8B-B14F-4D97-AF65-F5344CB8AC3E}">
        <p14:creationId xmlns:p14="http://schemas.microsoft.com/office/powerpoint/2010/main" val="37084556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In </a:t>
            </a:r>
            <a:r>
              <a:rPr lang="en-US" altLang="en-US" b="1" dirty="0"/>
              <a:t>buffered blocking sends</a:t>
            </a:r>
            <a:r>
              <a:rPr lang="en-US" altLang="en-US" dirty="0"/>
              <a:t>, the sender simply copies the data into the designated buffer and returns after the copy operation has been completed. </a:t>
            </a:r>
            <a:endParaRPr lang="en-US" altLang="en-US" dirty="0" smtClean="0"/>
          </a:p>
          <a:p>
            <a:r>
              <a:rPr lang="en-US" altLang="en-US" dirty="0" smtClean="0"/>
              <a:t>The </a:t>
            </a:r>
            <a:r>
              <a:rPr lang="en-US" altLang="en-US" dirty="0"/>
              <a:t>data is copied at a buffer at the receiving end as well. </a:t>
            </a:r>
          </a:p>
          <a:p>
            <a:pPr lvl="1"/>
            <a:r>
              <a:rPr lang="en-US" altLang="en-US" dirty="0"/>
              <a:t>Buffering alleviates idling at the expense of </a:t>
            </a:r>
            <a:r>
              <a:rPr lang="en-US" altLang="en-US" b="1" dirty="0"/>
              <a:t>copying overheads</a:t>
            </a:r>
            <a:r>
              <a:rPr lang="en-US" altLang="en-US" dirty="0"/>
              <a:t>. </a:t>
            </a:r>
          </a:p>
          <a:p>
            <a:endParaRPr lang="en-US" dirty="0"/>
          </a:p>
        </p:txBody>
      </p:sp>
    </p:spTree>
    <p:extLst>
      <p:ext uri="{BB962C8B-B14F-4D97-AF65-F5344CB8AC3E}">
        <p14:creationId xmlns:p14="http://schemas.microsoft.com/office/powerpoint/2010/main" val="20118191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12513" y="2273473"/>
            <a:ext cx="7427934" cy="3926661"/>
          </a:xfrm>
          <a:prstGeom prst="rect">
            <a:avLst/>
          </a:prstGeom>
        </p:spPr>
      </p:pic>
      <p:sp>
        <p:nvSpPr>
          <p:cNvPr id="5" name="Title 4"/>
          <p:cNvSpPr>
            <a:spLocks noGrp="1"/>
          </p:cNvSpPr>
          <p:nvPr>
            <p:ph type="title"/>
          </p:nvPr>
        </p:nvSpPr>
        <p:spPr/>
        <p:txBody>
          <a:bodyPr>
            <a:noAutofit/>
          </a:bodyPr>
          <a:lstStyle/>
          <a:p>
            <a:pPr algn="just"/>
            <a:r>
              <a:rPr lang="en-US" sz="2400" dirty="0"/>
              <a:t>Blocking buffered transfer protocols: (</a:t>
            </a:r>
            <a:r>
              <a:rPr lang="en-US" sz="2400" b="1" dirty="0"/>
              <a:t>a</a:t>
            </a:r>
            <a:r>
              <a:rPr lang="en-US" sz="2400" dirty="0"/>
              <a:t>) in the presence </a:t>
            </a:r>
            <a:r>
              <a:rPr lang="en-US" sz="2400" dirty="0" smtClean="0"/>
              <a:t>of</a:t>
            </a:r>
            <a:r>
              <a:rPr lang="en-US" sz="2400" dirty="0"/>
              <a:t> </a:t>
            </a:r>
            <a:r>
              <a:rPr lang="en-US" sz="2400" dirty="0" smtClean="0"/>
              <a:t>communication </a:t>
            </a:r>
            <a:r>
              <a:rPr lang="en-US" sz="2400" dirty="0"/>
              <a:t>hardware with buffers at send and receive ends; </a:t>
            </a:r>
            <a:r>
              <a:rPr lang="en-US" sz="2400" dirty="0" smtClean="0"/>
              <a:t>and (</a:t>
            </a:r>
            <a:r>
              <a:rPr lang="en-US" sz="2400" b="1" dirty="0" smtClean="0"/>
              <a:t>b</a:t>
            </a:r>
            <a:r>
              <a:rPr lang="en-US" sz="2400" dirty="0"/>
              <a:t>) in the absence of communication hardware, sender </a:t>
            </a:r>
            <a:r>
              <a:rPr lang="en-US" sz="2400" dirty="0" smtClean="0"/>
              <a:t>interrupts receiver </a:t>
            </a:r>
            <a:r>
              <a:rPr lang="en-US" sz="2400" dirty="0"/>
              <a:t>and deposits data in buffer at receiver end. </a:t>
            </a:r>
          </a:p>
        </p:txBody>
      </p:sp>
    </p:spTree>
    <p:extLst>
      <p:ext uri="{BB962C8B-B14F-4D97-AF65-F5344CB8AC3E}">
        <p14:creationId xmlns:p14="http://schemas.microsoft.com/office/powerpoint/2010/main" val="2844377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Conditional Parallelization: </a:t>
            </a:r>
            <a:r>
              <a:rPr lang="en-US" dirty="0"/>
              <a:t>The clause </a:t>
            </a:r>
            <a:r>
              <a:rPr lang="en-US" sz="2600" dirty="0">
                <a:solidFill>
                  <a:srgbClr val="FF0000"/>
                </a:solidFill>
                <a:latin typeface="Courier New" panose="02070309020205020404" pitchFamily="49" charset="0"/>
                <a:ea typeface="Courier"/>
                <a:cs typeface="Courier New" panose="02070309020205020404" pitchFamily="49" charset="0"/>
              </a:rPr>
              <a:t>if (</a:t>
            </a:r>
            <a:r>
              <a:rPr lang="en-US" sz="2600" dirty="0" smtClean="0">
                <a:solidFill>
                  <a:srgbClr val="FF0000"/>
                </a:solidFill>
                <a:latin typeface="Courier New" panose="02070309020205020404" pitchFamily="49" charset="0"/>
                <a:ea typeface="Courier"/>
                <a:cs typeface="Courier New" panose="02070309020205020404" pitchFamily="49" charset="0"/>
              </a:rPr>
              <a:t>scalar expression</a:t>
            </a:r>
            <a:r>
              <a:rPr lang="en-US" sz="2600" dirty="0">
                <a:solidFill>
                  <a:srgbClr val="FF0000"/>
                </a:solidFill>
                <a:latin typeface="Courier New" panose="02070309020205020404" pitchFamily="49" charset="0"/>
                <a:ea typeface="Courier"/>
                <a:cs typeface="Courier New" panose="02070309020205020404" pitchFamily="49" charset="0"/>
              </a:rPr>
              <a:t>)</a:t>
            </a:r>
            <a:r>
              <a:rPr lang="en-US" dirty="0"/>
              <a:t> determines </a:t>
            </a:r>
            <a:r>
              <a:rPr lang="en-US" dirty="0" smtClean="0"/>
              <a:t>whether the </a:t>
            </a:r>
            <a:r>
              <a:rPr lang="en-US" dirty="0"/>
              <a:t>parallel construct results </a:t>
            </a:r>
            <a:r>
              <a:rPr lang="en-US" dirty="0" smtClean="0"/>
              <a:t>in creation </a:t>
            </a:r>
            <a:r>
              <a:rPr lang="en-US" dirty="0"/>
              <a:t>of threads. </a:t>
            </a:r>
            <a:endParaRPr lang="en-US" dirty="0" smtClean="0"/>
          </a:p>
          <a:p>
            <a:pPr lvl="1"/>
            <a:r>
              <a:rPr lang="en-US" dirty="0" smtClean="0"/>
              <a:t>Only </a:t>
            </a:r>
            <a:r>
              <a:rPr lang="en-US" dirty="0"/>
              <a:t>one if clause can be used with </a:t>
            </a:r>
            <a:r>
              <a:rPr lang="en-US" dirty="0" smtClean="0"/>
              <a:t>a parallel </a:t>
            </a:r>
            <a:r>
              <a:rPr lang="en-US" dirty="0"/>
              <a:t>directive</a:t>
            </a:r>
            <a:r>
              <a:rPr lang="en-US" dirty="0" smtClean="0"/>
              <a:t>.</a:t>
            </a:r>
          </a:p>
          <a:p>
            <a:pPr lvl="1"/>
            <a:endParaRPr lang="en-US" dirty="0" smtClean="0"/>
          </a:p>
          <a:p>
            <a:r>
              <a:rPr lang="en-US" b="1" dirty="0" smtClean="0"/>
              <a:t>Degree </a:t>
            </a:r>
            <a:r>
              <a:rPr lang="en-US" b="1" dirty="0"/>
              <a:t>of Concurrency: </a:t>
            </a:r>
            <a:r>
              <a:rPr lang="en-US" dirty="0"/>
              <a:t>The clause </a:t>
            </a:r>
            <a:r>
              <a:rPr lang="en-US" sz="2600" dirty="0" err="1">
                <a:solidFill>
                  <a:srgbClr val="FF0000"/>
                </a:solidFill>
                <a:latin typeface="Courier New" panose="02070309020205020404" pitchFamily="49" charset="0"/>
                <a:ea typeface="Courier"/>
                <a:cs typeface="Courier New" panose="02070309020205020404" pitchFamily="49" charset="0"/>
              </a:rPr>
              <a:t>num_threads</a:t>
            </a:r>
            <a:r>
              <a:rPr lang="en-US" sz="2600" dirty="0">
                <a:solidFill>
                  <a:srgbClr val="FF0000"/>
                </a:solidFill>
                <a:latin typeface="Courier New" panose="02070309020205020404" pitchFamily="49" charset="0"/>
                <a:ea typeface="Courier"/>
                <a:cs typeface="Courier New" panose="02070309020205020404" pitchFamily="49" charset="0"/>
              </a:rPr>
              <a:t> (integer expression) </a:t>
            </a:r>
            <a:r>
              <a:rPr lang="en-US" dirty="0"/>
              <a:t>specifies </a:t>
            </a:r>
            <a:r>
              <a:rPr lang="en-US" dirty="0" smtClean="0"/>
              <a:t>the number </a:t>
            </a:r>
            <a:r>
              <a:rPr lang="en-US" dirty="0"/>
              <a:t>of threads that are created by the parallel directive. </a:t>
            </a:r>
          </a:p>
        </p:txBody>
      </p:sp>
    </p:spTree>
    <p:extLst>
      <p:ext uri="{BB962C8B-B14F-4D97-AF65-F5344CB8AC3E}">
        <p14:creationId xmlns:p14="http://schemas.microsoft.com/office/powerpoint/2010/main" val="9194405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097280" y="4246322"/>
            <a:ext cx="10058400" cy="1622771"/>
          </a:xfrm>
        </p:spPr>
        <p:txBody>
          <a:bodyPr>
            <a:normAutofit/>
          </a:bodyPr>
          <a:lstStyle/>
          <a:p>
            <a:r>
              <a:rPr lang="en-US" altLang="en-US" dirty="0"/>
              <a:t>What if consumer was much slower than producer?</a:t>
            </a:r>
          </a:p>
          <a:p>
            <a:pPr lvl="1"/>
            <a:r>
              <a:rPr lang="en-US" dirty="0"/>
              <a:t>This can often lead to unforeseen overheads and performance degradation</a:t>
            </a:r>
            <a:r>
              <a:rPr lang="en-US" dirty="0" smtClean="0"/>
              <a:t>.</a:t>
            </a:r>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583219" y="1891431"/>
            <a:ext cx="11029623" cy="1804987"/>
          </a:xfrm>
          <a:prstGeom prst="rect">
            <a:avLst/>
          </a:prstGeom>
        </p:spPr>
      </p:pic>
    </p:spTree>
    <p:extLst>
      <p:ext uri="{BB962C8B-B14F-4D97-AF65-F5344CB8AC3E}">
        <p14:creationId xmlns:p14="http://schemas.microsoft.com/office/powerpoint/2010/main" val="21439527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Deadlocks are still possible with </a:t>
            </a:r>
            <a:r>
              <a:rPr lang="en-US" dirty="0" smtClean="0"/>
              <a:t>buffering </a:t>
            </a:r>
            <a:r>
              <a:rPr lang="en-US" dirty="0"/>
              <a:t>since </a:t>
            </a:r>
            <a:r>
              <a:rPr lang="en-US" dirty="0" smtClean="0"/>
              <a:t>receive operations </a:t>
            </a:r>
            <a:r>
              <a:rPr lang="en-US" dirty="0"/>
              <a:t>block</a:t>
            </a:r>
            <a:r>
              <a:rPr lang="en-US" dirty="0" smtClean="0"/>
              <a:t>. </a:t>
            </a:r>
            <a:endParaRPr lang="en-US" dirty="0"/>
          </a:p>
        </p:txBody>
      </p:sp>
      <p:pic>
        <p:nvPicPr>
          <p:cNvPr id="4" name="Picture 3"/>
          <p:cNvPicPr>
            <a:picLocks noChangeAspect="1"/>
          </p:cNvPicPr>
          <p:nvPr/>
        </p:nvPicPr>
        <p:blipFill>
          <a:blip r:embed="rId2"/>
          <a:stretch>
            <a:fillRect/>
          </a:stretch>
        </p:blipFill>
        <p:spPr>
          <a:xfrm>
            <a:off x="1306830" y="3573441"/>
            <a:ext cx="9639300" cy="1314450"/>
          </a:xfrm>
          <a:prstGeom prst="rect">
            <a:avLst/>
          </a:prstGeom>
        </p:spPr>
      </p:pic>
    </p:spTree>
    <p:extLst>
      <p:ext uri="{BB962C8B-B14F-4D97-AF65-F5344CB8AC3E}">
        <p14:creationId xmlns:p14="http://schemas.microsoft.com/office/powerpoint/2010/main" val="19541119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Non-Blocking Message Passing Operations </a:t>
            </a:r>
          </a:p>
        </p:txBody>
      </p:sp>
      <p:sp>
        <p:nvSpPr>
          <p:cNvPr id="3" name="Content Placeholder 2"/>
          <p:cNvSpPr>
            <a:spLocks noGrp="1"/>
          </p:cNvSpPr>
          <p:nvPr>
            <p:ph idx="1"/>
          </p:nvPr>
        </p:nvSpPr>
        <p:spPr/>
        <p:txBody>
          <a:bodyPr>
            <a:normAutofit fontScale="92500" lnSpcReduction="10000"/>
          </a:bodyPr>
          <a:lstStyle/>
          <a:p>
            <a:r>
              <a:rPr lang="en-US" altLang="en-US" dirty="0" smtClean="0"/>
              <a:t>This </a:t>
            </a:r>
            <a:r>
              <a:rPr lang="en-US" altLang="en-US" dirty="0"/>
              <a:t>class of non-blocking protocols returns from the send or receive operation before it is semantically safe to do so. </a:t>
            </a:r>
          </a:p>
          <a:p>
            <a:endParaRPr lang="en-US" altLang="en-US" dirty="0" smtClean="0"/>
          </a:p>
          <a:p>
            <a:r>
              <a:rPr lang="en-US" altLang="en-US" dirty="0" smtClean="0"/>
              <a:t>Non-blocking </a:t>
            </a:r>
            <a:r>
              <a:rPr lang="en-US" altLang="en-US" dirty="0"/>
              <a:t>operations are generally accompanied by a </a:t>
            </a:r>
            <a:r>
              <a:rPr lang="en-US" altLang="en-US" b="1" dirty="0"/>
              <a:t>check-status</a:t>
            </a:r>
            <a:r>
              <a:rPr lang="en-US" altLang="en-US" dirty="0"/>
              <a:t> operation. </a:t>
            </a:r>
          </a:p>
          <a:p>
            <a:pPr lvl="1"/>
            <a:r>
              <a:rPr lang="en-US" altLang="en-US" dirty="0"/>
              <a:t>When used correctly, these primitives are capable of overlapping communication overheads with useful computations. </a:t>
            </a:r>
          </a:p>
          <a:p>
            <a:endParaRPr lang="en-US" altLang="en-US" dirty="0" smtClean="0"/>
          </a:p>
          <a:p>
            <a:r>
              <a:rPr lang="en-US" altLang="en-US" dirty="0" smtClean="0"/>
              <a:t>Message </a:t>
            </a:r>
            <a:r>
              <a:rPr lang="en-US" altLang="en-US" dirty="0"/>
              <a:t>passing libraries typically provide both blocking and non-blocking primitives. </a:t>
            </a:r>
          </a:p>
          <a:p>
            <a:endParaRPr lang="en-US" dirty="0"/>
          </a:p>
        </p:txBody>
      </p:sp>
    </p:spTree>
    <p:extLst>
      <p:ext uri="{BB962C8B-B14F-4D97-AF65-F5344CB8AC3E}">
        <p14:creationId xmlns:p14="http://schemas.microsoft.com/office/powerpoint/2010/main" val="6765878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99872" y="2047166"/>
            <a:ext cx="8634725" cy="3821928"/>
          </a:xfrm>
          <a:prstGeom prst="rect">
            <a:avLst/>
          </a:prstGeom>
        </p:spPr>
      </p:pic>
    </p:spTree>
    <p:extLst>
      <p:ext uri="{BB962C8B-B14F-4D97-AF65-F5344CB8AC3E}">
        <p14:creationId xmlns:p14="http://schemas.microsoft.com/office/powerpoint/2010/main" val="39270934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 the Message Passing </a:t>
            </a:r>
            <a:r>
              <a:rPr lang="en-US" dirty="0" smtClean="0"/>
              <a:t>Interface (Chapter#6) </a:t>
            </a:r>
            <a:endParaRPr lang="en-US" dirty="0"/>
          </a:p>
        </p:txBody>
      </p:sp>
      <p:sp>
        <p:nvSpPr>
          <p:cNvPr id="3" name="Content Placeholder 2"/>
          <p:cNvSpPr>
            <a:spLocks noGrp="1"/>
          </p:cNvSpPr>
          <p:nvPr>
            <p:ph idx="1"/>
          </p:nvPr>
        </p:nvSpPr>
        <p:spPr/>
        <p:txBody>
          <a:bodyPr>
            <a:normAutofit fontScale="92500" lnSpcReduction="20000"/>
          </a:bodyPr>
          <a:lstStyle/>
          <a:p>
            <a:r>
              <a:rPr lang="en-US" dirty="0"/>
              <a:t>MPI defines a standard library for message-passing that can be used </a:t>
            </a:r>
            <a:r>
              <a:rPr lang="en-US" dirty="0" smtClean="0"/>
              <a:t>to develop </a:t>
            </a:r>
            <a:r>
              <a:rPr lang="en-US" dirty="0"/>
              <a:t>portable message-passing programs using either C or Fortran</a:t>
            </a:r>
            <a:r>
              <a:rPr lang="en-US" dirty="0" smtClean="0"/>
              <a:t>.</a:t>
            </a:r>
          </a:p>
          <a:p>
            <a:endParaRPr lang="en-US" dirty="0"/>
          </a:p>
          <a:p>
            <a:r>
              <a:rPr lang="en-US" dirty="0"/>
              <a:t>The MPI standard defines both the syntax as well as the semantics of a core set of library routines. </a:t>
            </a:r>
          </a:p>
          <a:p>
            <a:endParaRPr lang="en-US" dirty="0" smtClean="0"/>
          </a:p>
          <a:p>
            <a:r>
              <a:rPr lang="en-US" dirty="0" smtClean="0"/>
              <a:t>The </a:t>
            </a:r>
            <a:r>
              <a:rPr lang="en-US" dirty="0"/>
              <a:t>MPI library contains over 125 routines, but the number of key concepts is much </a:t>
            </a:r>
            <a:r>
              <a:rPr lang="en-US" dirty="0" smtClean="0"/>
              <a:t>smaller, it </a:t>
            </a:r>
            <a:r>
              <a:rPr lang="en-US" dirty="0"/>
              <a:t>is possible to write fully-functional message-passing programs by using only the </a:t>
            </a:r>
            <a:r>
              <a:rPr lang="en-US" dirty="0" smtClean="0"/>
              <a:t>six routines </a:t>
            </a:r>
          </a:p>
          <a:p>
            <a:pPr lvl="2"/>
            <a:r>
              <a:rPr lang="en-US" dirty="0" smtClean="0"/>
              <a:t>These </a:t>
            </a:r>
            <a:r>
              <a:rPr lang="en-US" dirty="0"/>
              <a:t>routines are used to </a:t>
            </a:r>
            <a:r>
              <a:rPr lang="en-US" i="1" dirty="0"/>
              <a:t>initialize</a:t>
            </a:r>
            <a:r>
              <a:rPr lang="en-US" dirty="0"/>
              <a:t> and </a:t>
            </a:r>
            <a:r>
              <a:rPr lang="en-US" i="1" dirty="0"/>
              <a:t>terminate </a:t>
            </a:r>
            <a:r>
              <a:rPr lang="en-US" dirty="0"/>
              <a:t>the MPI </a:t>
            </a:r>
            <a:r>
              <a:rPr lang="en-US" dirty="0" smtClean="0"/>
              <a:t>library, to </a:t>
            </a:r>
            <a:r>
              <a:rPr lang="en-US" dirty="0"/>
              <a:t>get information about the parallel computing environment, and to </a:t>
            </a:r>
            <a:r>
              <a:rPr lang="en-US" i="1" dirty="0"/>
              <a:t>send</a:t>
            </a:r>
            <a:r>
              <a:rPr lang="en-US" dirty="0"/>
              <a:t> and </a:t>
            </a:r>
            <a:r>
              <a:rPr lang="en-US" i="1" dirty="0" smtClean="0"/>
              <a:t>receive</a:t>
            </a:r>
            <a:r>
              <a:rPr lang="en-US" dirty="0" smtClean="0"/>
              <a:t> messages</a:t>
            </a:r>
            <a:r>
              <a:rPr lang="en-US" dirty="0"/>
              <a:t>. </a:t>
            </a:r>
            <a:endParaRPr lang="en-US" dirty="0" smtClean="0"/>
          </a:p>
        </p:txBody>
      </p:sp>
    </p:spTree>
    <p:extLst>
      <p:ext uri="{BB962C8B-B14F-4D97-AF65-F5344CB8AC3E}">
        <p14:creationId xmlns:p14="http://schemas.microsoft.com/office/powerpoint/2010/main" val="19445602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 the Message Passing </a:t>
            </a:r>
            <a:r>
              <a:rPr lang="en-US" dirty="0" smtClean="0"/>
              <a:t>Interface</a:t>
            </a:r>
            <a:endParaRPr lang="en-US" dirty="0"/>
          </a:p>
        </p:txBody>
      </p:sp>
      <p:graphicFrame>
        <p:nvGraphicFramePr>
          <p:cNvPr id="4" name="Google Shape;304;p38"/>
          <p:cNvGraphicFramePr/>
          <p:nvPr>
            <p:extLst/>
          </p:nvPr>
        </p:nvGraphicFramePr>
        <p:xfrm>
          <a:off x="2592888" y="2208756"/>
          <a:ext cx="7239000" cy="2719375"/>
        </p:xfrm>
        <a:graphic>
          <a:graphicData uri="http://schemas.openxmlformats.org/drawingml/2006/table">
            <a:tbl>
              <a:tblPr>
                <a:noFill/>
              </a:tblPr>
              <a:tblGrid>
                <a:gridCol w="2047875"/>
                <a:gridCol w="5191125"/>
              </a:tblGrid>
              <a:tr h="415925">
                <a:tc>
                  <a:txBody>
                    <a:bodyPr/>
                    <a:lstStyle/>
                    <a:p>
                      <a:pPr marL="342900" marR="0" lvl="0" indent="-342900" algn="ctr" rtl="0">
                        <a:lnSpc>
                          <a:spcPct val="100000"/>
                        </a:lnSpc>
                        <a:spcBef>
                          <a:spcPts val="0"/>
                        </a:spcBef>
                        <a:spcAft>
                          <a:spcPts val="0"/>
                        </a:spcAft>
                        <a:buClr>
                          <a:schemeClr val="dk1"/>
                        </a:buClr>
                        <a:buSzPts val="1800"/>
                        <a:buFont typeface="Courier New"/>
                        <a:buNone/>
                      </a:pPr>
                      <a:r>
                        <a:rPr lang="en-US" sz="1800" b="0" i="0" u="none" strike="noStrike" cap="none" dirty="0" err="1">
                          <a:solidFill>
                            <a:schemeClr val="dk1"/>
                          </a:solidFill>
                          <a:latin typeface="Courier New"/>
                          <a:ea typeface="Courier New"/>
                          <a:cs typeface="Courier New"/>
                          <a:sym typeface="Courier New"/>
                        </a:rPr>
                        <a:t>MPI_Init</a:t>
                      </a:r>
                      <a:r>
                        <a:rPr lang="en-US" sz="1800" b="0" i="0" u="none" strike="noStrike" cap="none" dirty="0">
                          <a:solidFill>
                            <a:schemeClr val="dk1"/>
                          </a:solidFill>
                          <a:latin typeface="Courier New"/>
                          <a:ea typeface="Courier New"/>
                          <a:cs typeface="Courier New"/>
                          <a:sym typeface="Courier New"/>
                        </a:rPr>
                        <a:t> </a:t>
                      </a:r>
                      <a:endParaRPr dirty="0"/>
                    </a:p>
                  </a:txBody>
                  <a:tcPr marL="0" marR="0" marT="0" marB="0" anchor="ctr">
                    <a:lnT w="12700" cap="flat" cmpd="sng">
                      <a:solidFill>
                        <a:schemeClr val="dk1"/>
                      </a:solidFill>
                      <a:prstDash val="solid"/>
                      <a:round/>
                      <a:headEnd type="none" w="sm" len="sm"/>
                      <a:tailEnd type="none" w="sm" len="sm"/>
                    </a:lnT>
                  </a:tcPr>
                </a:tc>
                <a:tc>
                  <a:txBody>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mn-lt"/>
                          <a:ea typeface="Arial"/>
                          <a:cs typeface="Arial"/>
                          <a:sym typeface="Arial"/>
                        </a:rPr>
                        <a:t>Initializes MPI. </a:t>
                      </a:r>
                      <a:endParaRPr dirty="0">
                        <a:latin typeface="+mn-lt"/>
                      </a:endParaRPr>
                    </a:p>
                  </a:txBody>
                  <a:tcPr marL="0" marR="0" marT="0" marB="0" anchor="ctr">
                    <a:lnT w="12700" cap="flat" cmpd="sng">
                      <a:solidFill>
                        <a:schemeClr val="dk1"/>
                      </a:solidFill>
                      <a:prstDash val="solid"/>
                      <a:round/>
                      <a:headEnd type="none" w="sm" len="sm"/>
                      <a:tailEnd type="none" w="sm" len="sm"/>
                    </a:lnT>
                  </a:tcPr>
                </a:tc>
              </a:tr>
              <a:tr h="498475">
                <a:tc>
                  <a:txBody>
                    <a:bodyPr/>
                    <a:lstStyle/>
                    <a:p>
                      <a:pPr marL="342900" marR="0" lvl="0" indent="-342900" algn="ctr" rtl="0">
                        <a:lnSpc>
                          <a:spcPct val="100000"/>
                        </a:lnSpc>
                        <a:spcBef>
                          <a:spcPts val="0"/>
                        </a:spcBef>
                        <a:spcAft>
                          <a:spcPts val="0"/>
                        </a:spcAft>
                        <a:buClr>
                          <a:schemeClr val="dk1"/>
                        </a:buClr>
                        <a:buSzPts val="1800"/>
                        <a:buFont typeface="Courier New"/>
                        <a:buNone/>
                      </a:pPr>
                      <a:r>
                        <a:rPr lang="en-US" sz="1800" b="0" i="0" u="none" strike="noStrike" cap="none" dirty="0" err="1">
                          <a:solidFill>
                            <a:schemeClr val="dk1"/>
                          </a:solidFill>
                          <a:latin typeface="Courier New"/>
                          <a:ea typeface="Courier New"/>
                          <a:cs typeface="Courier New"/>
                          <a:sym typeface="Courier New"/>
                        </a:rPr>
                        <a:t>MPI_Finalize</a:t>
                      </a:r>
                      <a:r>
                        <a:rPr lang="en-US" sz="1800" b="0" i="0" u="none" strike="noStrike" cap="none" dirty="0">
                          <a:solidFill>
                            <a:schemeClr val="dk1"/>
                          </a:solidFill>
                          <a:latin typeface="Courier New"/>
                          <a:ea typeface="Courier New"/>
                          <a:cs typeface="Courier New"/>
                          <a:sym typeface="Courier New"/>
                        </a:rPr>
                        <a:t> </a:t>
                      </a:r>
                      <a:endParaRPr dirty="0"/>
                    </a:p>
                  </a:txBody>
                  <a:tcPr marL="0" marR="0" marT="0" marB="0" anchor="ctr"/>
                </a:tc>
                <a:tc>
                  <a:txBody>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mn-lt"/>
                          <a:ea typeface="Arial"/>
                          <a:cs typeface="Arial"/>
                          <a:sym typeface="Arial"/>
                        </a:rPr>
                        <a:t>Terminates MPI. </a:t>
                      </a:r>
                      <a:endParaRPr dirty="0">
                        <a:latin typeface="+mn-lt"/>
                      </a:endParaRPr>
                    </a:p>
                  </a:txBody>
                  <a:tcPr marL="0" marR="0" marT="0" marB="0" anchor="ctr"/>
                </a:tc>
              </a:tr>
              <a:tr h="304800">
                <a:tc>
                  <a:txBody>
                    <a:bodyPr/>
                    <a:lstStyle/>
                    <a:p>
                      <a:pPr marL="342900" marR="0" lvl="0" indent="-342900" algn="ctr" rtl="0">
                        <a:lnSpc>
                          <a:spcPct val="100000"/>
                        </a:lnSpc>
                        <a:spcBef>
                          <a:spcPts val="0"/>
                        </a:spcBef>
                        <a:spcAft>
                          <a:spcPts val="0"/>
                        </a:spcAft>
                        <a:buClr>
                          <a:schemeClr val="dk1"/>
                        </a:buClr>
                        <a:buSzPts val="1800"/>
                        <a:buFont typeface="Courier New"/>
                        <a:buNone/>
                      </a:pPr>
                      <a:r>
                        <a:rPr lang="en-US" sz="1800" b="0" i="0" u="none" strike="noStrike" cap="none" dirty="0" err="1">
                          <a:solidFill>
                            <a:schemeClr val="dk1"/>
                          </a:solidFill>
                          <a:latin typeface="Courier New"/>
                          <a:ea typeface="Courier New"/>
                          <a:cs typeface="Courier New"/>
                          <a:sym typeface="Courier New"/>
                        </a:rPr>
                        <a:t>MPI_Comm_size</a:t>
                      </a:r>
                      <a:r>
                        <a:rPr lang="en-US" sz="1800" b="0" i="0" u="none" strike="noStrike" cap="none" dirty="0">
                          <a:solidFill>
                            <a:schemeClr val="dk1"/>
                          </a:solidFill>
                          <a:latin typeface="Courier New"/>
                          <a:ea typeface="Courier New"/>
                          <a:cs typeface="Courier New"/>
                          <a:sym typeface="Courier New"/>
                        </a:rPr>
                        <a:t> </a:t>
                      </a:r>
                      <a:endParaRPr dirty="0"/>
                    </a:p>
                  </a:txBody>
                  <a:tcPr marL="0" marR="0" marT="0" marB="0" anchor="ctr"/>
                </a:tc>
                <a:tc>
                  <a:txBody>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mn-lt"/>
                          <a:ea typeface="Arial"/>
                          <a:cs typeface="Arial"/>
                          <a:sym typeface="Arial"/>
                        </a:rPr>
                        <a:t>Determines the number of processes. </a:t>
                      </a:r>
                      <a:endParaRPr dirty="0">
                        <a:latin typeface="+mn-lt"/>
                      </a:endParaRPr>
                    </a:p>
                  </a:txBody>
                  <a:tcPr marL="0" marR="0" marT="0" marB="0" anchor="ctr"/>
                </a:tc>
              </a:tr>
              <a:tr h="498475">
                <a:tc>
                  <a:txBody>
                    <a:bodyPr/>
                    <a:lstStyle/>
                    <a:p>
                      <a:pPr marL="342900" marR="0" lvl="0" indent="-342900" algn="ctr" rtl="0">
                        <a:lnSpc>
                          <a:spcPct val="100000"/>
                        </a:lnSpc>
                        <a:spcBef>
                          <a:spcPts val="0"/>
                        </a:spcBef>
                        <a:spcAft>
                          <a:spcPts val="0"/>
                        </a:spcAft>
                        <a:buClr>
                          <a:schemeClr val="dk1"/>
                        </a:buClr>
                        <a:buSzPts val="1800"/>
                        <a:buFont typeface="Courier New"/>
                        <a:buNone/>
                      </a:pPr>
                      <a:r>
                        <a:rPr lang="en-US" sz="1800" b="0" i="0" u="none" strike="noStrike" cap="none" dirty="0" err="1">
                          <a:solidFill>
                            <a:schemeClr val="dk1"/>
                          </a:solidFill>
                          <a:latin typeface="Courier New"/>
                          <a:ea typeface="Courier New"/>
                          <a:cs typeface="Courier New"/>
                          <a:sym typeface="Courier New"/>
                        </a:rPr>
                        <a:t>MPI_Comm_rank</a:t>
                      </a:r>
                      <a:r>
                        <a:rPr lang="en-US" sz="1800" b="0" i="0" u="none" strike="noStrike" cap="none" dirty="0">
                          <a:solidFill>
                            <a:schemeClr val="dk1"/>
                          </a:solidFill>
                          <a:latin typeface="Courier New"/>
                          <a:ea typeface="Courier New"/>
                          <a:cs typeface="Courier New"/>
                          <a:sym typeface="Courier New"/>
                        </a:rPr>
                        <a:t> </a:t>
                      </a:r>
                      <a:endParaRPr dirty="0"/>
                    </a:p>
                  </a:txBody>
                  <a:tcPr marL="0" marR="0" marT="0" marB="0" anchor="ctr"/>
                </a:tc>
                <a:tc>
                  <a:txBody>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mn-lt"/>
                          <a:ea typeface="Arial"/>
                          <a:cs typeface="Arial"/>
                          <a:sym typeface="Arial"/>
                        </a:rPr>
                        <a:t>Determines the label of calling process. </a:t>
                      </a:r>
                      <a:endParaRPr dirty="0">
                        <a:latin typeface="+mn-lt"/>
                      </a:endParaRPr>
                    </a:p>
                  </a:txBody>
                  <a:tcPr marL="0" marR="0" marT="0" marB="0" anchor="ctr"/>
                </a:tc>
              </a:tr>
              <a:tr h="333375">
                <a:tc>
                  <a:txBody>
                    <a:bodyPr/>
                    <a:lstStyle/>
                    <a:p>
                      <a:pPr marL="342900" marR="0" lvl="0" indent="-342900" algn="ctr" rtl="0">
                        <a:lnSpc>
                          <a:spcPct val="100000"/>
                        </a:lnSpc>
                        <a:spcBef>
                          <a:spcPts val="0"/>
                        </a:spcBef>
                        <a:spcAft>
                          <a:spcPts val="0"/>
                        </a:spcAft>
                        <a:buClr>
                          <a:schemeClr val="dk1"/>
                        </a:buClr>
                        <a:buSzPts val="1800"/>
                        <a:buFont typeface="Courier New"/>
                        <a:buNone/>
                      </a:pPr>
                      <a:r>
                        <a:rPr lang="en-US" sz="1800" b="0" i="0" u="none" strike="noStrike" cap="none" dirty="0" err="1">
                          <a:solidFill>
                            <a:schemeClr val="dk1"/>
                          </a:solidFill>
                          <a:latin typeface="Courier New"/>
                          <a:ea typeface="Courier New"/>
                          <a:cs typeface="Courier New"/>
                          <a:sym typeface="Courier New"/>
                        </a:rPr>
                        <a:t>MPI_Send</a:t>
                      </a:r>
                      <a:r>
                        <a:rPr lang="en-US" sz="1800" b="0" i="0" u="none" strike="noStrike" cap="none" dirty="0">
                          <a:solidFill>
                            <a:schemeClr val="dk1"/>
                          </a:solidFill>
                          <a:latin typeface="Courier New"/>
                          <a:ea typeface="Courier New"/>
                          <a:cs typeface="Courier New"/>
                          <a:sym typeface="Courier New"/>
                        </a:rPr>
                        <a:t> </a:t>
                      </a:r>
                      <a:endParaRPr dirty="0"/>
                    </a:p>
                  </a:txBody>
                  <a:tcPr marL="0" marR="0" marT="0" marB="0" anchor="ctr"/>
                </a:tc>
                <a:tc>
                  <a:txBody>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mn-lt"/>
                          <a:ea typeface="Arial"/>
                          <a:cs typeface="Arial"/>
                          <a:sym typeface="Arial"/>
                        </a:rPr>
                        <a:t>Sends a message. </a:t>
                      </a:r>
                      <a:endParaRPr dirty="0">
                        <a:latin typeface="+mn-lt"/>
                      </a:endParaRPr>
                    </a:p>
                  </a:txBody>
                  <a:tcPr marL="0" marR="0" marT="0" marB="0" anchor="ctr"/>
                </a:tc>
              </a:tr>
              <a:tr h="668325">
                <a:tc>
                  <a:txBody>
                    <a:bodyPr/>
                    <a:lstStyle/>
                    <a:p>
                      <a:pPr marL="342900" marR="0" lvl="0" indent="-342900" algn="ctr" rtl="0">
                        <a:lnSpc>
                          <a:spcPct val="100000"/>
                        </a:lnSpc>
                        <a:spcBef>
                          <a:spcPts val="0"/>
                        </a:spcBef>
                        <a:spcAft>
                          <a:spcPts val="0"/>
                        </a:spcAft>
                        <a:buClr>
                          <a:schemeClr val="dk1"/>
                        </a:buClr>
                        <a:buSzPts val="1800"/>
                        <a:buFont typeface="Courier New"/>
                        <a:buNone/>
                      </a:pPr>
                      <a:r>
                        <a:rPr lang="en-US" sz="1800" b="0" i="0" u="none" strike="noStrike" cap="none" dirty="0" err="1">
                          <a:solidFill>
                            <a:schemeClr val="dk1"/>
                          </a:solidFill>
                          <a:latin typeface="Courier New"/>
                          <a:ea typeface="Courier New"/>
                          <a:cs typeface="Courier New"/>
                          <a:sym typeface="Courier New"/>
                        </a:rPr>
                        <a:t>MPI_Recv</a:t>
                      </a:r>
                      <a:r>
                        <a:rPr lang="en-US" sz="1800" b="0" i="0" u="none" strike="noStrike" cap="none" dirty="0">
                          <a:solidFill>
                            <a:schemeClr val="dk1"/>
                          </a:solidFill>
                          <a:latin typeface="Courier New"/>
                          <a:ea typeface="Courier New"/>
                          <a:cs typeface="Courier New"/>
                          <a:sym typeface="Courier New"/>
                        </a:rPr>
                        <a:t> </a:t>
                      </a:r>
                      <a:endParaRPr dirty="0"/>
                    </a:p>
                  </a:txBody>
                  <a:tcPr marL="0" marR="0" marT="0" marB="0" anchor="ctr">
                    <a:lnB w="12700" cap="flat" cmpd="sng">
                      <a:solidFill>
                        <a:schemeClr val="dk1"/>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2000"/>
                        <a:buFont typeface="Arial"/>
                        <a:buNone/>
                      </a:pPr>
                      <a:r>
                        <a:rPr lang="en-US" sz="2000" b="0" i="0" u="none" strike="noStrike" cap="none" dirty="0">
                          <a:solidFill>
                            <a:schemeClr val="dk1"/>
                          </a:solidFill>
                          <a:latin typeface="+mn-lt"/>
                          <a:ea typeface="Arial"/>
                          <a:cs typeface="Arial"/>
                          <a:sym typeface="Arial"/>
                        </a:rPr>
                        <a:t>Receives a message.</a:t>
                      </a:r>
                      <a:endParaRPr dirty="0">
                        <a:latin typeface="+mn-lt"/>
                      </a:endParaRPr>
                    </a:p>
                  </a:txBody>
                  <a:tcPr marL="0" marR="0" marT="0" marB="0" anchor="ctr">
                    <a:lnB w="12700" cap="flat" cmpd="sng">
                      <a:solidFill>
                        <a:schemeClr val="dk1"/>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10399456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and Terminating MPI Library</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solidFill>
                  <a:srgbClr val="790029"/>
                </a:solidFill>
                <a:latin typeface="Courier New" panose="02070309020205020404" pitchFamily="49" charset="0"/>
                <a:cs typeface="Courier New" panose="02070309020205020404" pitchFamily="49" charset="0"/>
              </a:rPr>
              <a:t>MPI_Init</a:t>
            </a:r>
            <a:r>
              <a:rPr lang="en-US" dirty="0">
                <a:solidFill>
                  <a:srgbClr val="790029"/>
                </a:solidFill>
              </a:rPr>
              <a:t> </a:t>
            </a:r>
            <a:r>
              <a:rPr lang="en-US" dirty="0">
                <a:solidFill>
                  <a:srgbClr val="333333"/>
                </a:solidFill>
              </a:rPr>
              <a:t>is called prior to any calls to other MPI routines. </a:t>
            </a:r>
            <a:endParaRPr lang="en-US" dirty="0" smtClean="0">
              <a:solidFill>
                <a:srgbClr val="333333"/>
              </a:solidFill>
            </a:endParaRPr>
          </a:p>
          <a:p>
            <a:pPr lvl="1"/>
            <a:r>
              <a:rPr lang="en-US" dirty="0" smtClean="0">
                <a:solidFill>
                  <a:srgbClr val="333333"/>
                </a:solidFill>
              </a:rPr>
              <a:t>Its purpose </a:t>
            </a:r>
            <a:r>
              <a:rPr lang="en-US" dirty="0">
                <a:solidFill>
                  <a:srgbClr val="333333"/>
                </a:solidFill>
              </a:rPr>
              <a:t>is to initialize the </a:t>
            </a:r>
            <a:r>
              <a:rPr lang="en-US" dirty="0" smtClean="0">
                <a:solidFill>
                  <a:srgbClr val="333333"/>
                </a:solidFill>
              </a:rPr>
              <a:t>MPI environment</a:t>
            </a:r>
            <a:r>
              <a:rPr lang="en-US" dirty="0">
                <a:solidFill>
                  <a:srgbClr val="333333"/>
                </a:solidFill>
              </a:rPr>
              <a:t>. </a:t>
            </a:r>
          </a:p>
          <a:p>
            <a:endParaRPr lang="en-US" dirty="0" smtClean="0">
              <a:solidFill>
                <a:srgbClr val="333333"/>
              </a:solidFill>
            </a:endParaRPr>
          </a:p>
          <a:p>
            <a:r>
              <a:rPr lang="en-US" dirty="0" smtClean="0">
                <a:solidFill>
                  <a:srgbClr val="333333"/>
                </a:solidFill>
              </a:rPr>
              <a:t>Calling </a:t>
            </a:r>
            <a:r>
              <a:rPr lang="en-US" dirty="0" err="1">
                <a:solidFill>
                  <a:srgbClr val="790029"/>
                </a:solidFill>
                <a:latin typeface="Courier New" panose="02070309020205020404" pitchFamily="49" charset="0"/>
                <a:cs typeface="Courier New" panose="02070309020205020404" pitchFamily="49" charset="0"/>
              </a:rPr>
              <a:t>MPI_Init</a:t>
            </a:r>
            <a:r>
              <a:rPr lang="en-US" dirty="0">
                <a:solidFill>
                  <a:srgbClr val="790029"/>
                </a:solidFill>
              </a:rPr>
              <a:t> </a:t>
            </a:r>
            <a:r>
              <a:rPr lang="en-US" dirty="0">
                <a:solidFill>
                  <a:srgbClr val="333333"/>
                </a:solidFill>
              </a:rPr>
              <a:t>more than once during the execution of a program will lead </a:t>
            </a:r>
            <a:r>
              <a:rPr lang="en-US" dirty="0" smtClean="0">
                <a:solidFill>
                  <a:srgbClr val="333333"/>
                </a:solidFill>
              </a:rPr>
              <a:t>to an </a:t>
            </a:r>
            <a:r>
              <a:rPr lang="en-US" dirty="0">
                <a:solidFill>
                  <a:srgbClr val="333333"/>
                </a:solidFill>
              </a:rPr>
              <a:t>error. </a:t>
            </a:r>
            <a:endParaRPr lang="en-US" dirty="0" smtClean="0">
              <a:solidFill>
                <a:srgbClr val="333333"/>
              </a:solidFill>
            </a:endParaRPr>
          </a:p>
          <a:p>
            <a:endParaRPr lang="en-US" dirty="0" smtClean="0">
              <a:solidFill>
                <a:srgbClr val="790029"/>
              </a:solidFill>
              <a:latin typeface="Courier New" panose="02070309020205020404" pitchFamily="49" charset="0"/>
              <a:cs typeface="Courier New" panose="02070309020205020404" pitchFamily="49" charset="0"/>
            </a:endParaRPr>
          </a:p>
          <a:p>
            <a:r>
              <a:rPr lang="en-US" dirty="0" err="1" smtClean="0">
                <a:solidFill>
                  <a:srgbClr val="790029"/>
                </a:solidFill>
                <a:latin typeface="Courier New" panose="02070309020205020404" pitchFamily="49" charset="0"/>
                <a:cs typeface="Courier New" panose="02070309020205020404" pitchFamily="49" charset="0"/>
              </a:rPr>
              <a:t>MPI_Finalize</a:t>
            </a:r>
            <a:r>
              <a:rPr lang="en-US" dirty="0" smtClean="0">
                <a:solidFill>
                  <a:srgbClr val="790029"/>
                </a:solidFill>
              </a:rPr>
              <a:t> </a:t>
            </a:r>
            <a:r>
              <a:rPr lang="en-US" dirty="0">
                <a:solidFill>
                  <a:srgbClr val="333333"/>
                </a:solidFill>
              </a:rPr>
              <a:t>is called at the end of the computation, and it performs various cleanup tasks to terminate the MPI </a:t>
            </a:r>
            <a:r>
              <a:rPr lang="en-US" dirty="0" smtClean="0">
                <a:solidFill>
                  <a:srgbClr val="333333"/>
                </a:solidFill>
              </a:rPr>
              <a:t>environment.</a:t>
            </a:r>
          </a:p>
          <a:p>
            <a:endParaRPr lang="en-US" dirty="0" smtClean="0">
              <a:solidFill>
                <a:srgbClr val="333333"/>
              </a:solidFill>
            </a:endParaRPr>
          </a:p>
          <a:p>
            <a:r>
              <a:rPr lang="en-US" dirty="0" smtClean="0">
                <a:solidFill>
                  <a:srgbClr val="333333"/>
                </a:solidFill>
              </a:rPr>
              <a:t>No </a:t>
            </a:r>
            <a:r>
              <a:rPr lang="en-US" dirty="0">
                <a:solidFill>
                  <a:srgbClr val="333333"/>
                </a:solidFill>
              </a:rPr>
              <a:t>MPI calls may be performed after </a:t>
            </a:r>
            <a:r>
              <a:rPr lang="en-US" dirty="0" err="1">
                <a:solidFill>
                  <a:srgbClr val="790029"/>
                </a:solidFill>
                <a:latin typeface="Courier New" panose="02070309020205020404" pitchFamily="49" charset="0"/>
                <a:cs typeface="Courier New" panose="02070309020205020404" pitchFamily="49" charset="0"/>
              </a:rPr>
              <a:t>MPI_Finalize</a:t>
            </a:r>
            <a:r>
              <a:rPr lang="en-US" dirty="0" smtClean="0">
                <a:solidFill>
                  <a:srgbClr val="790029"/>
                </a:solidFill>
              </a:rPr>
              <a:t> </a:t>
            </a:r>
            <a:r>
              <a:rPr lang="en-US" dirty="0" smtClean="0">
                <a:solidFill>
                  <a:srgbClr val="333333"/>
                </a:solidFill>
              </a:rPr>
              <a:t>has </a:t>
            </a:r>
            <a:r>
              <a:rPr lang="en-US" dirty="0">
                <a:solidFill>
                  <a:srgbClr val="333333"/>
                </a:solidFill>
              </a:rPr>
              <a:t>been called, not even </a:t>
            </a:r>
            <a:r>
              <a:rPr lang="en-US" dirty="0" err="1">
                <a:solidFill>
                  <a:srgbClr val="790029"/>
                </a:solidFill>
                <a:latin typeface="Courier New" panose="02070309020205020404" pitchFamily="49" charset="0"/>
                <a:cs typeface="Courier New" panose="02070309020205020404" pitchFamily="49" charset="0"/>
              </a:rPr>
              <a:t>MPI_Init</a:t>
            </a:r>
            <a:r>
              <a:rPr lang="en-US" dirty="0">
                <a:solidFill>
                  <a:srgbClr val="790029"/>
                </a:solidFill>
              </a:rPr>
              <a:t> </a:t>
            </a:r>
            <a:endParaRPr lang="en-US" dirty="0"/>
          </a:p>
        </p:txBody>
      </p:sp>
    </p:spTree>
    <p:extLst>
      <p:ext uri="{BB962C8B-B14F-4D97-AF65-F5344CB8AC3E}">
        <p14:creationId xmlns:p14="http://schemas.microsoft.com/office/powerpoint/2010/main" val="179559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and Terminating MPI Library</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a:solidFill>
                  <a:srgbClr val="790029"/>
                </a:solidFill>
                <a:latin typeface="Courier New" panose="02070309020205020404" pitchFamily="49" charset="0"/>
                <a:cs typeface="Courier New" panose="02070309020205020404" pitchFamily="49" charset="0"/>
              </a:rPr>
              <a:t>MPI_Init</a:t>
            </a:r>
            <a:r>
              <a:rPr lang="en-US" dirty="0">
                <a:solidFill>
                  <a:srgbClr val="790029"/>
                </a:solidFill>
              </a:rPr>
              <a:t> </a:t>
            </a:r>
            <a:r>
              <a:rPr lang="en-US" dirty="0">
                <a:solidFill>
                  <a:srgbClr val="333333"/>
                </a:solidFill>
              </a:rPr>
              <a:t>is called prior to any calls to other MPI routines. </a:t>
            </a:r>
            <a:endParaRPr lang="en-US" dirty="0" smtClean="0">
              <a:solidFill>
                <a:srgbClr val="333333"/>
              </a:solidFill>
            </a:endParaRPr>
          </a:p>
          <a:p>
            <a:pPr lvl="1"/>
            <a:r>
              <a:rPr lang="en-US" dirty="0" smtClean="0">
                <a:solidFill>
                  <a:srgbClr val="333333"/>
                </a:solidFill>
              </a:rPr>
              <a:t>Its purpose </a:t>
            </a:r>
            <a:r>
              <a:rPr lang="en-US" dirty="0">
                <a:solidFill>
                  <a:srgbClr val="333333"/>
                </a:solidFill>
              </a:rPr>
              <a:t>is to initialize the </a:t>
            </a:r>
            <a:r>
              <a:rPr lang="en-US" dirty="0" smtClean="0">
                <a:solidFill>
                  <a:srgbClr val="333333"/>
                </a:solidFill>
              </a:rPr>
              <a:t>MPI environment</a:t>
            </a:r>
            <a:r>
              <a:rPr lang="en-US" dirty="0">
                <a:solidFill>
                  <a:srgbClr val="333333"/>
                </a:solidFill>
              </a:rPr>
              <a:t>. </a:t>
            </a:r>
          </a:p>
          <a:p>
            <a:endParaRPr lang="en-US" dirty="0" smtClean="0">
              <a:solidFill>
                <a:srgbClr val="333333"/>
              </a:solidFill>
            </a:endParaRPr>
          </a:p>
          <a:p>
            <a:r>
              <a:rPr lang="en-US" dirty="0" smtClean="0">
                <a:solidFill>
                  <a:srgbClr val="333333"/>
                </a:solidFill>
              </a:rPr>
              <a:t>Calling </a:t>
            </a:r>
            <a:r>
              <a:rPr lang="en-US" dirty="0" err="1">
                <a:solidFill>
                  <a:srgbClr val="790029"/>
                </a:solidFill>
                <a:latin typeface="Courier New" panose="02070309020205020404" pitchFamily="49" charset="0"/>
                <a:cs typeface="Courier New" panose="02070309020205020404" pitchFamily="49" charset="0"/>
              </a:rPr>
              <a:t>MPI_Init</a:t>
            </a:r>
            <a:r>
              <a:rPr lang="en-US" dirty="0">
                <a:solidFill>
                  <a:srgbClr val="790029"/>
                </a:solidFill>
              </a:rPr>
              <a:t> </a:t>
            </a:r>
            <a:r>
              <a:rPr lang="en-US" dirty="0">
                <a:solidFill>
                  <a:srgbClr val="333333"/>
                </a:solidFill>
              </a:rPr>
              <a:t>more than once during the execution of a program will lead </a:t>
            </a:r>
            <a:r>
              <a:rPr lang="en-US" dirty="0" smtClean="0">
                <a:solidFill>
                  <a:srgbClr val="333333"/>
                </a:solidFill>
              </a:rPr>
              <a:t>to an </a:t>
            </a:r>
            <a:r>
              <a:rPr lang="en-US" dirty="0">
                <a:solidFill>
                  <a:srgbClr val="333333"/>
                </a:solidFill>
              </a:rPr>
              <a:t>error. </a:t>
            </a:r>
            <a:endParaRPr lang="en-US" dirty="0" smtClean="0">
              <a:solidFill>
                <a:srgbClr val="333333"/>
              </a:solidFill>
            </a:endParaRPr>
          </a:p>
          <a:p>
            <a:endParaRPr lang="en-US" dirty="0" smtClean="0">
              <a:solidFill>
                <a:srgbClr val="790029"/>
              </a:solidFill>
              <a:latin typeface="Courier New" panose="02070309020205020404" pitchFamily="49" charset="0"/>
              <a:cs typeface="Courier New" panose="02070309020205020404" pitchFamily="49" charset="0"/>
            </a:endParaRPr>
          </a:p>
          <a:p>
            <a:r>
              <a:rPr lang="en-US" dirty="0" err="1" smtClean="0">
                <a:solidFill>
                  <a:srgbClr val="790029"/>
                </a:solidFill>
                <a:latin typeface="Courier New" panose="02070309020205020404" pitchFamily="49" charset="0"/>
                <a:cs typeface="Courier New" panose="02070309020205020404" pitchFamily="49" charset="0"/>
              </a:rPr>
              <a:t>MPI_Finalize</a:t>
            </a:r>
            <a:r>
              <a:rPr lang="en-US" dirty="0" smtClean="0">
                <a:solidFill>
                  <a:srgbClr val="790029"/>
                </a:solidFill>
              </a:rPr>
              <a:t> </a:t>
            </a:r>
            <a:r>
              <a:rPr lang="en-US" dirty="0">
                <a:solidFill>
                  <a:srgbClr val="333333"/>
                </a:solidFill>
              </a:rPr>
              <a:t>is called at the end of the computation, and it performs various cleanup tasks to terminate the MPI </a:t>
            </a:r>
            <a:r>
              <a:rPr lang="en-US" dirty="0" smtClean="0">
                <a:solidFill>
                  <a:srgbClr val="333333"/>
                </a:solidFill>
              </a:rPr>
              <a:t>environment.</a:t>
            </a:r>
          </a:p>
          <a:p>
            <a:endParaRPr lang="en-US" dirty="0" smtClean="0">
              <a:solidFill>
                <a:srgbClr val="333333"/>
              </a:solidFill>
            </a:endParaRPr>
          </a:p>
          <a:p>
            <a:r>
              <a:rPr lang="en-US" dirty="0" smtClean="0">
                <a:solidFill>
                  <a:srgbClr val="333333"/>
                </a:solidFill>
              </a:rPr>
              <a:t>No </a:t>
            </a:r>
            <a:r>
              <a:rPr lang="en-US" dirty="0">
                <a:solidFill>
                  <a:srgbClr val="333333"/>
                </a:solidFill>
              </a:rPr>
              <a:t>MPI calls may be performed after </a:t>
            </a:r>
            <a:r>
              <a:rPr lang="en-US" dirty="0" err="1">
                <a:solidFill>
                  <a:srgbClr val="790029"/>
                </a:solidFill>
                <a:latin typeface="Courier New" panose="02070309020205020404" pitchFamily="49" charset="0"/>
                <a:cs typeface="Courier New" panose="02070309020205020404" pitchFamily="49" charset="0"/>
              </a:rPr>
              <a:t>MPI_Finalize</a:t>
            </a:r>
            <a:r>
              <a:rPr lang="en-US" dirty="0" smtClean="0">
                <a:solidFill>
                  <a:srgbClr val="790029"/>
                </a:solidFill>
              </a:rPr>
              <a:t> </a:t>
            </a:r>
            <a:r>
              <a:rPr lang="en-US" dirty="0" smtClean="0">
                <a:solidFill>
                  <a:srgbClr val="333333"/>
                </a:solidFill>
              </a:rPr>
              <a:t>has </a:t>
            </a:r>
            <a:r>
              <a:rPr lang="en-US" dirty="0">
                <a:solidFill>
                  <a:srgbClr val="333333"/>
                </a:solidFill>
              </a:rPr>
              <a:t>been called, not even </a:t>
            </a:r>
            <a:r>
              <a:rPr lang="en-US" dirty="0" err="1">
                <a:solidFill>
                  <a:srgbClr val="790029"/>
                </a:solidFill>
                <a:latin typeface="Courier New" panose="02070309020205020404" pitchFamily="49" charset="0"/>
                <a:cs typeface="Courier New" panose="02070309020205020404" pitchFamily="49" charset="0"/>
              </a:rPr>
              <a:t>MPI_Init</a:t>
            </a:r>
            <a:r>
              <a:rPr lang="en-US" dirty="0">
                <a:solidFill>
                  <a:srgbClr val="790029"/>
                </a:solidFill>
              </a:rPr>
              <a:t> </a:t>
            </a:r>
            <a:endParaRPr lang="en-US" dirty="0"/>
          </a:p>
        </p:txBody>
      </p:sp>
    </p:spTree>
    <p:extLst>
      <p:ext uri="{BB962C8B-B14F-4D97-AF65-F5344CB8AC3E}">
        <p14:creationId xmlns:p14="http://schemas.microsoft.com/office/powerpoint/2010/main" val="24722350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The prototypes of these two functions are: </a:t>
            </a:r>
          </a:p>
          <a:p>
            <a:pPr marL="0" indent="0">
              <a:buNone/>
            </a:pP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MPI_Init</a:t>
            </a:r>
            <a:r>
              <a:rPr lang="en-US" dirty="0">
                <a:solidFill>
                  <a:srgbClr val="790029"/>
                </a:solidFill>
                <a:latin typeface="Courier New" panose="02070309020205020404" pitchFamily="49" charset="0"/>
                <a:cs typeface="Courier New" panose="02070309020205020404" pitchFamily="49" charset="0"/>
              </a:rPr>
              <a:t>(</a:t>
            </a: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argc</a:t>
            </a:r>
            <a:r>
              <a:rPr lang="en-US" dirty="0">
                <a:solidFill>
                  <a:srgbClr val="790029"/>
                </a:solidFill>
                <a:latin typeface="Courier New" panose="02070309020205020404" pitchFamily="49" charset="0"/>
                <a:cs typeface="Courier New" panose="02070309020205020404" pitchFamily="49" charset="0"/>
              </a:rPr>
              <a:t>, char ***</a:t>
            </a:r>
            <a:r>
              <a:rPr lang="en-US" dirty="0" err="1">
                <a:solidFill>
                  <a:srgbClr val="790029"/>
                </a:solidFill>
                <a:latin typeface="Courier New" panose="02070309020205020404" pitchFamily="49" charset="0"/>
                <a:cs typeface="Courier New" panose="02070309020205020404" pitchFamily="49" charset="0"/>
              </a:rPr>
              <a:t>argv</a:t>
            </a:r>
            <a:r>
              <a:rPr lang="en-US" dirty="0">
                <a:solidFill>
                  <a:srgbClr val="790029"/>
                </a:solidFill>
                <a:latin typeface="Courier New" panose="02070309020205020404" pitchFamily="49" charset="0"/>
                <a:cs typeface="Courier New" panose="02070309020205020404" pitchFamily="49" charset="0"/>
              </a:rPr>
              <a:t>) </a:t>
            </a:r>
          </a:p>
          <a:p>
            <a:pPr marL="0" indent="0">
              <a:buNone/>
            </a:pP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MPI_Finalize</a:t>
            </a:r>
            <a:r>
              <a:rPr lang="en-US" dirty="0">
                <a:solidFill>
                  <a:srgbClr val="790029"/>
                </a:solidFill>
                <a:latin typeface="Courier New" panose="02070309020205020404" pitchFamily="49" charset="0"/>
                <a:cs typeface="Courier New" panose="02070309020205020404" pitchFamily="49" charset="0"/>
              </a:rPr>
              <a:t>() </a:t>
            </a:r>
          </a:p>
          <a:p>
            <a:endParaRPr lang="en-US" dirty="0" smtClean="0"/>
          </a:p>
          <a:p>
            <a:r>
              <a:rPr lang="en-US" dirty="0" smtClean="0"/>
              <a:t>All </a:t>
            </a:r>
            <a:r>
              <a:rPr lang="en-US" dirty="0"/>
              <a:t>MPI routines, data-types, and constants are prefixed by “</a:t>
            </a:r>
            <a:r>
              <a:rPr lang="en-US" dirty="0">
                <a:solidFill>
                  <a:srgbClr val="790029"/>
                </a:solidFill>
                <a:latin typeface="Courier New" panose="02070309020205020404" pitchFamily="49" charset="0"/>
                <a:cs typeface="Courier New" panose="02070309020205020404" pitchFamily="49" charset="0"/>
              </a:rPr>
              <a:t>MPI_</a:t>
            </a:r>
            <a:r>
              <a:rPr lang="en-US" dirty="0" smtClean="0"/>
              <a:t>”.</a:t>
            </a:r>
            <a:endParaRPr lang="en-US" dirty="0"/>
          </a:p>
          <a:p>
            <a:endParaRPr lang="en-US" dirty="0"/>
          </a:p>
        </p:txBody>
      </p:sp>
    </p:spTree>
    <p:extLst>
      <p:ext uri="{BB962C8B-B14F-4D97-AF65-F5344CB8AC3E}">
        <p14:creationId xmlns:p14="http://schemas.microsoft.com/office/powerpoint/2010/main" val="40729866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key concept used throughout MPI is that of the </a:t>
            </a:r>
            <a:r>
              <a:rPr lang="en-US" i="1" dirty="0"/>
              <a:t>communication </a:t>
            </a:r>
            <a:r>
              <a:rPr lang="en-US" i="1" dirty="0" smtClean="0"/>
              <a:t>domain</a:t>
            </a:r>
            <a:r>
              <a:rPr lang="en-US" dirty="0" smtClean="0"/>
              <a:t>.</a:t>
            </a:r>
          </a:p>
          <a:p>
            <a:endParaRPr lang="en-US" dirty="0" smtClean="0"/>
          </a:p>
          <a:p>
            <a:r>
              <a:rPr lang="en-US" dirty="0" smtClean="0"/>
              <a:t>A </a:t>
            </a:r>
            <a:r>
              <a:rPr lang="en-US" b="1" dirty="0" smtClean="0"/>
              <a:t>communication</a:t>
            </a:r>
            <a:r>
              <a:rPr lang="en-US" b="1" dirty="0"/>
              <a:t> </a:t>
            </a:r>
            <a:r>
              <a:rPr lang="en-US" b="1" dirty="0" smtClean="0"/>
              <a:t>domain</a:t>
            </a:r>
            <a:r>
              <a:rPr lang="en-US" dirty="0" smtClean="0"/>
              <a:t> </a:t>
            </a:r>
            <a:r>
              <a:rPr lang="en-US" dirty="0"/>
              <a:t>is a set of processes that are allowed </a:t>
            </a:r>
            <a:r>
              <a:rPr lang="en-US" dirty="0" smtClean="0"/>
              <a:t>to communicate </a:t>
            </a:r>
            <a:r>
              <a:rPr lang="en-US" dirty="0"/>
              <a:t>with each </a:t>
            </a:r>
            <a:r>
              <a:rPr lang="en-US" dirty="0" smtClean="0"/>
              <a:t>other.</a:t>
            </a:r>
          </a:p>
          <a:p>
            <a:endParaRPr lang="en-US" dirty="0" smtClean="0"/>
          </a:p>
          <a:p>
            <a:r>
              <a:rPr lang="en-US" dirty="0" smtClean="0"/>
              <a:t>Information about </a:t>
            </a:r>
            <a:r>
              <a:rPr lang="en-US" dirty="0"/>
              <a:t>communication domains is stored in variables of type </a:t>
            </a:r>
            <a:r>
              <a:rPr lang="en-US" sz="3600" dirty="0" err="1">
                <a:solidFill>
                  <a:srgbClr val="790029"/>
                </a:solidFill>
                <a:latin typeface="Courier New" panose="02070309020205020404" pitchFamily="49" charset="0"/>
                <a:cs typeface="Courier New" panose="02070309020205020404" pitchFamily="49" charset="0"/>
              </a:rPr>
              <a:t>MPI_Comm</a:t>
            </a:r>
            <a:r>
              <a:rPr lang="en-US" dirty="0" smtClean="0"/>
              <a:t>, that </a:t>
            </a:r>
            <a:r>
              <a:rPr lang="en-US" dirty="0"/>
              <a:t>are </a:t>
            </a:r>
            <a:r>
              <a:rPr lang="en-US" dirty="0" smtClean="0"/>
              <a:t>called </a:t>
            </a:r>
            <a:r>
              <a:rPr lang="en-US" b="1" i="1" dirty="0" smtClean="0"/>
              <a:t>communicators </a:t>
            </a:r>
            <a:r>
              <a:rPr lang="en-US" dirty="0"/>
              <a:t>. </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316243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t>
            </a:r>
            <a:r>
              <a:rPr lang="en-US" dirty="0" smtClean="0"/>
              <a:t>Handling</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The </a:t>
            </a:r>
            <a:r>
              <a:rPr lang="en-US" dirty="0"/>
              <a:t>clause </a:t>
            </a:r>
            <a:r>
              <a:rPr lang="en-US" b="1" dirty="0">
                <a:solidFill>
                  <a:srgbClr val="FF0000"/>
                </a:solidFill>
                <a:latin typeface="Courier New" panose="02070309020205020404" pitchFamily="49" charset="0"/>
                <a:ea typeface="Courier"/>
                <a:cs typeface="Courier New" panose="02070309020205020404" pitchFamily="49" charset="0"/>
              </a:rPr>
              <a:t>private (variable list)</a:t>
            </a:r>
            <a:r>
              <a:rPr lang="en-US" dirty="0"/>
              <a:t> indicates that the set of </a:t>
            </a:r>
            <a:r>
              <a:rPr lang="en-US" dirty="0" smtClean="0"/>
              <a:t>variables specified </a:t>
            </a:r>
            <a:r>
              <a:rPr lang="en-US" dirty="0"/>
              <a:t>is local to each thread – i.e., each thread has its own copy of each variable in </a:t>
            </a:r>
            <a:r>
              <a:rPr lang="en-US" dirty="0" smtClean="0"/>
              <a:t>the list</a:t>
            </a:r>
            <a:r>
              <a:rPr lang="en-US" dirty="0"/>
              <a:t>. </a:t>
            </a:r>
            <a:endParaRPr lang="en-US" dirty="0" smtClean="0"/>
          </a:p>
          <a:p>
            <a:pPr lvl="1"/>
            <a:endParaRPr lang="en-US" dirty="0" smtClean="0"/>
          </a:p>
          <a:p>
            <a:pPr lvl="1"/>
            <a:r>
              <a:rPr lang="en-US" dirty="0" smtClean="0"/>
              <a:t>The </a:t>
            </a:r>
            <a:r>
              <a:rPr lang="en-US" dirty="0"/>
              <a:t>clause </a:t>
            </a:r>
            <a:r>
              <a:rPr lang="en-US" b="1" dirty="0" err="1">
                <a:solidFill>
                  <a:srgbClr val="FF0000"/>
                </a:solidFill>
                <a:latin typeface="Courier New" panose="02070309020205020404" pitchFamily="49" charset="0"/>
                <a:ea typeface="Courier"/>
                <a:cs typeface="Courier New" panose="02070309020205020404" pitchFamily="49" charset="0"/>
              </a:rPr>
              <a:t>firstprivate</a:t>
            </a:r>
            <a:r>
              <a:rPr lang="en-US" b="1" dirty="0">
                <a:solidFill>
                  <a:srgbClr val="FF0000"/>
                </a:solidFill>
                <a:latin typeface="Courier New" panose="02070309020205020404" pitchFamily="49" charset="0"/>
                <a:ea typeface="Courier"/>
                <a:cs typeface="Courier New" panose="02070309020205020404" pitchFamily="49" charset="0"/>
              </a:rPr>
              <a:t> (variable list)</a:t>
            </a:r>
            <a:r>
              <a:rPr lang="en-US" dirty="0"/>
              <a:t> is similar to the private clause, </a:t>
            </a:r>
            <a:r>
              <a:rPr lang="en-US" dirty="0" smtClean="0"/>
              <a:t>except the </a:t>
            </a:r>
            <a:r>
              <a:rPr lang="en-US" dirty="0"/>
              <a:t>values of variables on entering the threads are initialized to corresponding </a:t>
            </a:r>
            <a:r>
              <a:rPr lang="en-US" dirty="0" smtClean="0"/>
              <a:t>values before </a:t>
            </a:r>
            <a:r>
              <a:rPr lang="en-US" dirty="0"/>
              <a:t>the parallel directive. </a:t>
            </a:r>
            <a:endParaRPr lang="en-US" dirty="0" smtClean="0"/>
          </a:p>
          <a:p>
            <a:pPr lvl="1"/>
            <a:endParaRPr lang="en-US" dirty="0" smtClean="0"/>
          </a:p>
          <a:p>
            <a:pPr lvl="1"/>
            <a:r>
              <a:rPr lang="en-US" dirty="0" smtClean="0"/>
              <a:t>The </a:t>
            </a:r>
            <a:r>
              <a:rPr lang="en-US" dirty="0"/>
              <a:t>clause </a:t>
            </a:r>
            <a:r>
              <a:rPr lang="en-US" sz="2600" b="1" dirty="0">
                <a:solidFill>
                  <a:srgbClr val="FF0000"/>
                </a:solidFill>
                <a:latin typeface="Courier New" panose="02070309020205020404" pitchFamily="49" charset="0"/>
                <a:ea typeface="Courier"/>
                <a:cs typeface="Courier New" panose="02070309020205020404" pitchFamily="49" charset="0"/>
              </a:rPr>
              <a:t>shared (variable list)</a:t>
            </a:r>
            <a:r>
              <a:rPr lang="en-US" dirty="0"/>
              <a:t> indicates that all variables in</a:t>
            </a:r>
            <a:br>
              <a:rPr lang="en-US" dirty="0"/>
            </a:br>
            <a:r>
              <a:rPr lang="en-US" dirty="0"/>
              <a:t>the list are shared across all the threads, i.e., there is only one copy. Special care must </a:t>
            </a:r>
            <a:r>
              <a:rPr lang="en-US" dirty="0" smtClean="0"/>
              <a:t>be taken </a:t>
            </a:r>
            <a:r>
              <a:rPr lang="en-US" dirty="0"/>
              <a:t>while handling these variables by threads to ensure </a:t>
            </a:r>
            <a:r>
              <a:rPr lang="en-US" dirty="0" err="1"/>
              <a:t>serializability</a:t>
            </a:r>
            <a:r>
              <a:rPr lang="en-US" dirty="0"/>
              <a:t>. </a:t>
            </a:r>
          </a:p>
        </p:txBody>
      </p:sp>
    </p:spTree>
    <p:extLst>
      <p:ext uri="{BB962C8B-B14F-4D97-AF65-F5344CB8AC3E}">
        <p14:creationId xmlns:p14="http://schemas.microsoft.com/office/powerpoint/2010/main" val="15061032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Communicators</a:t>
            </a:r>
            <a:endParaRPr lang="en-US" dirty="0"/>
          </a:p>
        </p:txBody>
      </p:sp>
      <p:sp>
        <p:nvSpPr>
          <p:cNvPr id="3" name="Content Placeholder 2"/>
          <p:cNvSpPr>
            <a:spLocks noGrp="1"/>
          </p:cNvSpPr>
          <p:nvPr>
            <p:ph idx="1"/>
          </p:nvPr>
        </p:nvSpPr>
        <p:spPr/>
        <p:txBody>
          <a:bodyPr>
            <a:normAutofit/>
          </a:bodyPr>
          <a:lstStyle/>
          <a:p>
            <a:r>
              <a:rPr lang="en-US" dirty="0" smtClean="0"/>
              <a:t>A process can </a:t>
            </a:r>
            <a:r>
              <a:rPr lang="en-US" dirty="0"/>
              <a:t>belong to many different (possibly </a:t>
            </a:r>
            <a:r>
              <a:rPr lang="en-US" dirty="0" smtClean="0"/>
              <a:t>overlapping) communication </a:t>
            </a:r>
            <a:r>
              <a:rPr lang="en-US" dirty="0"/>
              <a:t>domains </a:t>
            </a:r>
            <a:endParaRPr lang="en-US" dirty="0" smtClean="0"/>
          </a:p>
          <a:p>
            <a:endParaRPr lang="en-US" dirty="0" smtClean="0"/>
          </a:p>
          <a:p>
            <a:r>
              <a:rPr lang="en-US" dirty="0" smtClean="0"/>
              <a:t>MPI </a:t>
            </a:r>
            <a:r>
              <a:rPr lang="en-US" dirty="0"/>
              <a:t>defines a default communicator </a:t>
            </a:r>
            <a:r>
              <a:rPr lang="en-US" dirty="0" smtClean="0"/>
              <a:t>called </a:t>
            </a:r>
            <a:r>
              <a:rPr lang="en-US" sz="3400" dirty="0" smtClean="0">
                <a:solidFill>
                  <a:srgbClr val="790029"/>
                </a:solidFill>
                <a:latin typeface="Courier New" panose="02070309020205020404" pitchFamily="49" charset="0"/>
                <a:cs typeface="Courier New" panose="02070309020205020404" pitchFamily="49" charset="0"/>
              </a:rPr>
              <a:t>MPI_COMM_WORLD </a:t>
            </a:r>
            <a:r>
              <a:rPr lang="en-US" dirty="0"/>
              <a:t>which includes all the processes. </a:t>
            </a:r>
          </a:p>
        </p:txBody>
      </p:sp>
    </p:spTree>
    <p:extLst>
      <p:ext uri="{BB962C8B-B14F-4D97-AF65-F5344CB8AC3E}">
        <p14:creationId xmlns:p14="http://schemas.microsoft.com/office/powerpoint/2010/main" val="329923196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Communicators</a:t>
            </a:r>
            <a:endParaRPr lang="en-US" dirty="0"/>
          </a:p>
        </p:txBody>
      </p:sp>
      <p:sp>
        <p:nvSpPr>
          <p:cNvPr id="3" name="Content Placeholder 2"/>
          <p:cNvSpPr>
            <a:spLocks noGrp="1"/>
          </p:cNvSpPr>
          <p:nvPr>
            <p:ph idx="1"/>
          </p:nvPr>
        </p:nvSpPr>
        <p:spPr/>
        <p:txBody>
          <a:bodyPr>
            <a:normAutofit/>
          </a:bodyPr>
          <a:lstStyle/>
          <a:p>
            <a:r>
              <a:rPr lang="en-US" dirty="0" smtClean="0"/>
              <a:t>Communicator holds </a:t>
            </a:r>
            <a:r>
              <a:rPr lang="en-US" dirty="0"/>
              <a:t>a group of processes that can communicate with each other. </a:t>
            </a:r>
            <a:endParaRPr lang="en-US" dirty="0" smtClean="0"/>
          </a:p>
          <a:p>
            <a:r>
              <a:rPr lang="en-US" dirty="0" smtClean="0"/>
              <a:t>All </a:t>
            </a:r>
            <a:r>
              <a:rPr lang="en-US" dirty="0"/>
              <a:t>message passing calls in MPI must have a specific communicator to use the call with. </a:t>
            </a:r>
            <a:endParaRPr lang="en-US" dirty="0" smtClean="0"/>
          </a:p>
          <a:p>
            <a:r>
              <a:rPr lang="en-US" dirty="0" smtClean="0"/>
              <a:t>An </a:t>
            </a:r>
            <a:r>
              <a:rPr lang="en-US" dirty="0"/>
              <a:t>example of a communicator handle is MPI_COMM_WORLD. MPI_COMM_WORLD is the default communicator that contains all processes available for use. </a:t>
            </a:r>
            <a:endParaRPr lang="en-US" dirty="0" smtClean="0"/>
          </a:p>
          <a:p>
            <a:r>
              <a:rPr lang="en-US" dirty="0" smtClean="0"/>
              <a:t>Can </a:t>
            </a:r>
            <a:r>
              <a:rPr lang="en-US" dirty="0"/>
              <a:t>be created and destroyed during program execution.</a:t>
            </a:r>
            <a:r>
              <a:rPr lang="en-US" dirty="0" smtClean="0"/>
              <a:t> </a:t>
            </a:r>
            <a:endParaRPr lang="en-US" dirty="0"/>
          </a:p>
        </p:txBody>
      </p:sp>
    </p:spTree>
    <p:extLst>
      <p:ext uri="{BB962C8B-B14F-4D97-AF65-F5344CB8AC3E}">
        <p14:creationId xmlns:p14="http://schemas.microsoft.com/office/powerpoint/2010/main" val="191864204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62262" y="54475"/>
            <a:ext cx="6467475" cy="6448425"/>
          </a:xfrm>
          <a:prstGeom prst="rect">
            <a:avLst/>
          </a:prstGeom>
        </p:spPr>
      </p:pic>
    </p:spTree>
    <p:extLst>
      <p:ext uri="{BB962C8B-B14F-4D97-AF65-F5344CB8AC3E}">
        <p14:creationId xmlns:p14="http://schemas.microsoft.com/office/powerpoint/2010/main" val="40418469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Getting Information</a:t>
            </a:r>
          </a:p>
        </p:txBody>
      </p:sp>
      <p:sp>
        <p:nvSpPr>
          <p:cNvPr id="3" name="Content Placeholder 2"/>
          <p:cNvSpPr>
            <a:spLocks noGrp="1"/>
          </p:cNvSpPr>
          <p:nvPr>
            <p:ph idx="1"/>
          </p:nvPr>
        </p:nvSpPr>
        <p:spPr/>
        <p:txBody>
          <a:bodyPr>
            <a:normAutofit fontScale="92500" lnSpcReduction="20000"/>
          </a:bodyPr>
          <a:lstStyle/>
          <a:p>
            <a:pPr marL="342900" lvl="0" indent="-342900" algn="l">
              <a:lnSpc>
                <a:spcPct val="100000"/>
              </a:lnSpc>
              <a:spcBef>
                <a:spcPts val="0"/>
              </a:spcBef>
              <a:spcAft>
                <a:spcPts val="0"/>
              </a:spcAft>
              <a:buSzPts val="1440"/>
              <a:buFont typeface="Noto Sans Symbols"/>
              <a:buChar char="►"/>
            </a:pPr>
            <a:r>
              <a:rPr lang="en-US" dirty="0">
                <a:solidFill>
                  <a:srgbClr val="404040"/>
                </a:solidFill>
                <a:latin typeface="Trebuchet MS"/>
                <a:ea typeface="Trebuchet MS"/>
                <a:cs typeface="Trebuchet MS"/>
                <a:sym typeface="Trebuchet MS"/>
              </a:rPr>
              <a:t>The </a:t>
            </a:r>
            <a:r>
              <a:rPr lang="en-US" sz="2600" dirty="0" err="1">
                <a:solidFill>
                  <a:srgbClr val="790029"/>
                </a:solidFill>
                <a:latin typeface="Courier New" panose="02070309020205020404" pitchFamily="49" charset="0"/>
                <a:cs typeface="Courier New" panose="02070309020205020404" pitchFamily="49" charset="0"/>
                <a:sym typeface="Courier New"/>
              </a:rPr>
              <a:t>MPI_Comm_size</a:t>
            </a:r>
            <a:r>
              <a:rPr lang="en-US" sz="2600" dirty="0">
                <a:solidFill>
                  <a:srgbClr val="790029"/>
                </a:solidFill>
                <a:latin typeface="Courier New" panose="02070309020205020404" pitchFamily="49" charset="0"/>
                <a:cs typeface="Courier New" panose="02070309020205020404" pitchFamily="49" charset="0"/>
                <a:sym typeface="Trebuchet MS"/>
              </a:rPr>
              <a:t> </a:t>
            </a:r>
            <a:r>
              <a:rPr lang="en-US" dirty="0">
                <a:solidFill>
                  <a:srgbClr val="404040"/>
                </a:solidFill>
                <a:latin typeface="Trebuchet MS"/>
                <a:ea typeface="Trebuchet MS"/>
                <a:cs typeface="Trebuchet MS"/>
                <a:sym typeface="Trebuchet MS"/>
              </a:rPr>
              <a:t>and </a:t>
            </a:r>
            <a:r>
              <a:rPr lang="en-US" sz="2600" dirty="0" err="1">
                <a:solidFill>
                  <a:srgbClr val="790029"/>
                </a:solidFill>
                <a:latin typeface="Courier New" panose="02070309020205020404" pitchFamily="49" charset="0"/>
                <a:cs typeface="Courier New" panose="02070309020205020404" pitchFamily="49" charset="0"/>
                <a:sym typeface="Courier New"/>
              </a:rPr>
              <a:t>MPI_Comm_rank</a:t>
            </a:r>
            <a:r>
              <a:rPr lang="en-US" sz="2600" dirty="0">
                <a:solidFill>
                  <a:srgbClr val="790029"/>
                </a:solidFill>
                <a:latin typeface="Courier New" panose="02070309020205020404" pitchFamily="49" charset="0"/>
                <a:cs typeface="Courier New" panose="02070309020205020404" pitchFamily="49" charset="0"/>
                <a:sym typeface="Trebuchet MS"/>
              </a:rPr>
              <a:t> </a:t>
            </a:r>
            <a:r>
              <a:rPr lang="en-US" dirty="0">
                <a:solidFill>
                  <a:srgbClr val="404040"/>
                </a:solidFill>
                <a:ea typeface="Trebuchet MS"/>
                <a:cs typeface="Trebuchet MS"/>
                <a:sym typeface="Trebuchet MS"/>
              </a:rPr>
              <a:t>functions are used to determine the number of processes and the label of the calling process, respectively. </a:t>
            </a:r>
            <a:endParaRPr lang="en-US" dirty="0"/>
          </a:p>
          <a:p>
            <a:pPr marL="342900" lvl="0" indent="-342900" algn="l">
              <a:lnSpc>
                <a:spcPct val="100000"/>
              </a:lnSpc>
              <a:spcBef>
                <a:spcPts val="1000"/>
              </a:spcBef>
              <a:spcAft>
                <a:spcPts val="0"/>
              </a:spcAft>
              <a:buSzPts val="1440"/>
              <a:buFont typeface="Noto Sans Symbols"/>
              <a:buChar char="►"/>
            </a:pPr>
            <a:endParaRPr lang="en-US" dirty="0" smtClean="0">
              <a:solidFill>
                <a:srgbClr val="404040"/>
              </a:solidFill>
              <a:latin typeface="Trebuchet MS"/>
              <a:ea typeface="Trebuchet MS"/>
              <a:cs typeface="Trebuchet MS"/>
              <a:sym typeface="Trebuchet MS"/>
            </a:endParaRPr>
          </a:p>
          <a:p>
            <a:pPr marL="342900" lvl="0" indent="-342900" algn="l">
              <a:lnSpc>
                <a:spcPct val="100000"/>
              </a:lnSpc>
              <a:spcBef>
                <a:spcPts val="1000"/>
              </a:spcBef>
              <a:spcAft>
                <a:spcPts val="0"/>
              </a:spcAft>
              <a:buSzPts val="1440"/>
              <a:buFont typeface="Noto Sans Symbols"/>
              <a:buChar char="►"/>
            </a:pPr>
            <a:r>
              <a:rPr lang="en-US" dirty="0" smtClean="0">
                <a:solidFill>
                  <a:srgbClr val="404040"/>
                </a:solidFill>
                <a:ea typeface="Trebuchet MS"/>
                <a:cs typeface="Trebuchet MS"/>
                <a:sym typeface="Trebuchet MS"/>
              </a:rPr>
              <a:t>The </a:t>
            </a:r>
            <a:r>
              <a:rPr lang="en-US" dirty="0">
                <a:solidFill>
                  <a:srgbClr val="404040"/>
                </a:solidFill>
                <a:ea typeface="Trebuchet MS"/>
                <a:cs typeface="Trebuchet MS"/>
                <a:sym typeface="Trebuchet MS"/>
              </a:rPr>
              <a:t>calling sequences of these routines are as follows: </a:t>
            </a:r>
            <a:endParaRPr lang="en-US" dirty="0"/>
          </a:p>
          <a:p>
            <a:pPr marL="342900" lvl="0" indent="-342900" algn="l">
              <a:lnSpc>
                <a:spcPct val="100000"/>
              </a:lnSpc>
              <a:spcBef>
                <a:spcPts val="1000"/>
              </a:spcBef>
              <a:spcAft>
                <a:spcPts val="0"/>
              </a:spcAft>
              <a:buSzPts val="1440"/>
              <a:buNone/>
            </a:pPr>
            <a:r>
              <a:rPr lang="en-US" dirty="0">
                <a:solidFill>
                  <a:srgbClr val="404040"/>
                </a:solidFill>
                <a:latin typeface="Trebuchet MS"/>
                <a:ea typeface="Trebuchet MS"/>
                <a:cs typeface="Trebuchet MS"/>
                <a:sym typeface="Trebuchet MS"/>
              </a:rPr>
              <a:t>	</a:t>
            </a:r>
            <a:r>
              <a:rPr lang="en-US" dirty="0" smtClean="0">
                <a:solidFill>
                  <a:srgbClr val="404040"/>
                </a:solidFill>
                <a:latin typeface="Trebuchet MS"/>
                <a:ea typeface="Trebuchet MS"/>
                <a:cs typeface="Trebuchet MS"/>
                <a:sym typeface="Trebuchet MS"/>
              </a:rPr>
              <a:t>	</a:t>
            </a:r>
            <a:r>
              <a:rPr lang="en-US" sz="2600" dirty="0" err="1" smtClean="0">
                <a:solidFill>
                  <a:srgbClr val="790029"/>
                </a:solidFill>
                <a:latin typeface="Courier New" panose="02070309020205020404" pitchFamily="49" charset="0"/>
                <a:cs typeface="Courier New" panose="02070309020205020404" pitchFamily="49" charset="0"/>
                <a:sym typeface="Courier New"/>
              </a:rPr>
              <a:t>int</a:t>
            </a:r>
            <a:r>
              <a:rPr lang="en-US" sz="2600" dirty="0" smtClean="0">
                <a:solidFill>
                  <a:srgbClr val="790029"/>
                </a:solidFill>
                <a:latin typeface="Courier New" panose="02070309020205020404" pitchFamily="49" charset="0"/>
                <a:cs typeface="Courier New" panose="02070309020205020404" pitchFamily="49" charset="0"/>
                <a:sym typeface="Courier New"/>
              </a:rPr>
              <a:t> </a:t>
            </a:r>
            <a:r>
              <a:rPr lang="en-US" sz="2600" dirty="0" err="1">
                <a:solidFill>
                  <a:srgbClr val="790029"/>
                </a:solidFill>
                <a:latin typeface="Courier New" panose="02070309020205020404" pitchFamily="49" charset="0"/>
                <a:cs typeface="Courier New" panose="02070309020205020404" pitchFamily="49" charset="0"/>
                <a:sym typeface="Courier New"/>
              </a:rPr>
              <a:t>MPI_Comm_size</a:t>
            </a:r>
            <a:r>
              <a:rPr lang="en-US" sz="2600" dirty="0">
                <a:solidFill>
                  <a:srgbClr val="790029"/>
                </a:solidFill>
                <a:latin typeface="Courier New" panose="02070309020205020404" pitchFamily="49" charset="0"/>
                <a:cs typeface="Courier New" panose="02070309020205020404" pitchFamily="49" charset="0"/>
                <a:sym typeface="Courier New"/>
              </a:rPr>
              <a:t>(</a:t>
            </a:r>
            <a:r>
              <a:rPr lang="en-US" sz="2600" dirty="0" err="1">
                <a:solidFill>
                  <a:srgbClr val="790029"/>
                </a:solidFill>
                <a:latin typeface="Courier New" panose="02070309020205020404" pitchFamily="49" charset="0"/>
                <a:cs typeface="Courier New" panose="02070309020205020404" pitchFamily="49" charset="0"/>
                <a:sym typeface="Courier New"/>
              </a:rPr>
              <a:t>MPI_Comm</a:t>
            </a:r>
            <a:r>
              <a:rPr lang="en-US" sz="2600" dirty="0">
                <a:solidFill>
                  <a:srgbClr val="790029"/>
                </a:solidFill>
                <a:latin typeface="Courier New" panose="02070309020205020404" pitchFamily="49" charset="0"/>
                <a:cs typeface="Courier New" panose="02070309020205020404" pitchFamily="49" charset="0"/>
                <a:sym typeface="Courier New"/>
              </a:rPr>
              <a:t> </a:t>
            </a:r>
            <a:r>
              <a:rPr lang="en-US" sz="2600" dirty="0" err="1">
                <a:solidFill>
                  <a:srgbClr val="790029"/>
                </a:solidFill>
                <a:latin typeface="Courier New" panose="02070309020205020404" pitchFamily="49" charset="0"/>
                <a:cs typeface="Courier New" panose="02070309020205020404" pitchFamily="49" charset="0"/>
                <a:sym typeface="Courier New"/>
              </a:rPr>
              <a:t>comm</a:t>
            </a:r>
            <a:r>
              <a:rPr lang="en-US" sz="2600" dirty="0">
                <a:solidFill>
                  <a:srgbClr val="790029"/>
                </a:solidFill>
                <a:latin typeface="Courier New" panose="02070309020205020404" pitchFamily="49" charset="0"/>
                <a:cs typeface="Courier New" panose="02070309020205020404" pitchFamily="49" charset="0"/>
                <a:sym typeface="Courier New"/>
              </a:rPr>
              <a:t>, </a:t>
            </a:r>
            <a:r>
              <a:rPr lang="en-US" sz="2600" dirty="0" err="1">
                <a:solidFill>
                  <a:srgbClr val="790029"/>
                </a:solidFill>
                <a:latin typeface="Courier New" panose="02070309020205020404" pitchFamily="49" charset="0"/>
                <a:cs typeface="Courier New" panose="02070309020205020404" pitchFamily="49" charset="0"/>
                <a:sym typeface="Courier New"/>
              </a:rPr>
              <a:t>int</a:t>
            </a:r>
            <a:r>
              <a:rPr lang="en-US" sz="2600" dirty="0">
                <a:solidFill>
                  <a:srgbClr val="790029"/>
                </a:solidFill>
                <a:latin typeface="Courier New" panose="02070309020205020404" pitchFamily="49" charset="0"/>
                <a:cs typeface="Courier New" panose="02070309020205020404" pitchFamily="49" charset="0"/>
                <a:sym typeface="Courier New"/>
              </a:rPr>
              <a:t> *size) </a:t>
            </a:r>
            <a:endParaRPr lang="en-US" sz="2600" dirty="0">
              <a:solidFill>
                <a:srgbClr val="790029"/>
              </a:solidFill>
              <a:latin typeface="Courier New" panose="02070309020205020404" pitchFamily="49" charset="0"/>
              <a:cs typeface="Courier New" panose="02070309020205020404" pitchFamily="49" charset="0"/>
            </a:endParaRPr>
          </a:p>
          <a:p>
            <a:pPr marL="342900" lvl="0" indent="-342900" algn="l">
              <a:lnSpc>
                <a:spcPct val="100000"/>
              </a:lnSpc>
              <a:spcBef>
                <a:spcPts val="1000"/>
              </a:spcBef>
              <a:spcAft>
                <a:spcPts val="0"/>
              </a:spcAft>
              <a:buSzPts val="1600"/>
              <a:buNone/>
            </a:pPr>
            <a:r>
              <a:rPr lang="en-US" sz="2600" dirty="0">
                <a:solidFill>
                  <a:srgbClr val="790029"/>
                </a:solidFill>
                <a:latin typeface="Courier New" panose="02070309020205020404" pitchFamily="49" charset="0"/>
                <a:cs typeface="Courier New" panose="02070309020205020404" pitchFamily="49" charset="0"/>
                <a:sym typeface="Courier New"/>
              </a:rPr>
              <a:t>		</a:t>
            </a:r>
            <a:r>
              <a:rPr lang="en-US" sz="2600" dirty="0" err="1">
                <a:solidFill>
                  <a:srgbClr val="790029"/>
                </a:solidFill>
                <a:latin typeface="Courier New" panose="02070309020205020404" pitchFamily="49" charset="0"/>
                <a:cs typeface="Courier New" panose="02070309020205020404" pitchFamily="49" charset="0"/>
                <a:sym typeface="Courier New"/>
              </a:rPr>
              <a:t>int</a:t>
            </a:r>
            <a:r>
              <a:rPr lang="en-US" sz="2600" dirty="0">
                <a:solidFill>
                  <a:srgbClr val="790029"/>
                </a:solidFill>
                <a:latin typeface="Courier New" panose="02070309020205020404" pitchFamily="49" charset="0"/>
                <a:cs typeface="Courier New" panose="02070309020205020404" pitchFamily="49" charset="0"/>
                <a:sym typeface="Courier New"/>
              </a:rPr>
              <a:t> </a:t>
            </a:r>
            <a:r>
              <a:rPr lang="en-US" sz="2600" dirty="0" err="1">
                <a:solidFill>
                  <a:srgbClr val="790029"/>
                </a:solidFill>
                <a:latin typeface="Courier New" panose="02070309020205020404" pitchFamily="49" charset="0"/>
                <a:cs typeface="Courier New" panose="02070309020205020404" pitchFamily="49" charset="0"/>
                <a:sym typeface="Courier New"/>
              </a:rPr>
              <a:t>MPI_Comm_rank</a:t>
            </a:r>
            <a:r>
              <a:rPr lang="en-US" sz="2600" dirty="0">
                <a:solidFill>
                  <a:srgbClr val="790029"/>
                </a:solidFill>
                <a:latin typeface="Courier New" panose="02070309020205020404" pitchFamily="49" charset="0"/>
                <a:cs typeface="Courier New" panose="02070309020205020404" pitchFamily="49" charset="0"/>
                <a:sym typeface="Courier New"/>
              </a:rPr>
              <a:t>(</a:t>
            </a:r>
            <a:r>
              <a:rPr lang="en-US" sz="2600" dirty="0" err="1">
                <a:solidFill>
                  <a:srgbClr val="790029"/>
                </a:solidFill>
                <a:latin typeface="Courier New" panose="02070309020205020404" pitchFamily="49" charset="0"/>
                <a:cs typeface="Courier New" panose="02070309020205020404" pitchFamily="49" charset="0"/>
                <a:sym typeface="Courier New"/>
              </a:rPr>
              <a:t>MPI_Comm</a:t>
            </a:r>
            <a:r>
              <a:rPr lang="en-US" sz="2600" dirty="0">
                <a:solidFill>
                  <a:srgbClr val="790029"/>
                </a:solidFill>
                <a:latin typeface="Courier New" panose="02070309020205020404" pitchFamily="49" charset="0"/>
                <a:cs typeface="Courier New" panose="02070309020205020404" pitchFamily="49" charset="0"/>
                <a:sym typeface="Courier New"/>
              </a:rPr>
              <a:t> </a:t>
            </a:r>
            <a:r>
              <a:rPr lang="en-US" sz="2600" dirty="0" err="1">
                <a:solidFill>
                  <a:srgbClr val="790029"/>
                </a:solidFill>
                <a:latin typeface="Courier New" panose="02070309020205020404" pitchFamily="49" charset="0"/>
                <a:cs typeface="Courier New" panose="02070309020205020404" pitchFamily="49" charset="0"/>
                <a:sym typeface="Courier New"/>
              </a:rPr>
              <a:t>comm</a:t>
            </a:r>
            <a:r>
              <a:rPr lang="en-US" sz="2600" dirty="0">
                <a:solidFill>
                  <a:srgbClr val="790029"/>
                </a:solidFill>
                <a:latin typeface="Courier New" panose="02070309020205020404" pitchFamily="49" charset="0"/>
                <a:cs typeface="Courier New" panose="02070309020205020404" pitchFamily="49" charset="0"/>
                <a:sym typeface="Courier New"/>
              </a:rPr>
              <a:t>, </a:t>
            </a:r>
            <a:r>
              <a:rPr lang="en-US" sz="2600" dirty="0" err="1">
                <a:solidFill>
                  <a:srgbClr val="790029"/>
                </a:solidFill>
                <a:latin typeface="Courier New" panose="02070309020205020404" pitchFamily="49" charset="0"/>
                <a:cs typeface="Courier New" panose="02070309020205020404" pitchFamily="49" charset="0"/>
                <a:sym typeface="Courier New"/>
              </a:rPr>
              <a:t>int</a:t>
            </a:r>
            <a:r>
              <a:rPr lang="en-US" sz="2600" dirty="0">
                <a:solidFill>
                  <a:srgbClr val="790029"/>
                </a:solidFill>
                <a:latin typeface="Courier New" panose="02070309020205020404" pitchFamily="49" charset="0"/>
                <a:cs typeface="Courier New" panose="02070309020205020404" pitchFamily="49" charset="0"/>
                <a:sym typeface="Courier New"/>
              </a:rPr>
              <a:t> *rank) </a:t>
            </a:r>
            <a:endParaRPr lang="en-US" sz="2600" dirty="0">
              <a:solidFill>
                <a:srgbClr val="790029"/>
              </a:solidFill>
              <a:latin typeface="Courier New" panose="02070309020205020404" pitchFamily="49" charset="0"/>
              <a:cs typeface="Courier New" panose="02070309020205020404" pitchFamily="49" charset="0"/>
            </a:endParaRPr>
          </a:p>
          <a:p>
            <a:pPr marL="342900" lvl="0" indent="-342900" algn="l">
              <a:lnSpc>
                <a:spcPct val="100000"/>
              </a:lnSpc>
              <a:spcBef>
                <a:spcPts val="1000"/>
              </a:spcBef>
              <a:spcAft>
                <a:spcPts val="0"/>
              </a:spcAft>
              <a:buSzPts val="1440"/>
              <a:buFont typeface="Noto Sans Symbols"/>
              <a:buChar char="►"/>
            </a:pPr>
            <a:endParaRPr lang="en-US" dirty="0" smtClean="0">
              <a:solidFill>
                <a:srgbClr val="404040"/>
              </a:solidFill>
              <a:latin typeface="Trebuchet MS"/>
              <a:ea typeface="Trebuchet MS"/>
              <a:cs typeface="Trebuchet MS"/>
              <a:sym typeface="Trebuchet MS"/>
            </a:endParaRPr>
          </a:p>
          <a:p>
            <a:pPr algn="l">
              <a:lnSpc>
                <a:spcPct val="100000"/>
              </a:lnSpc>
              <a:spcBef>
                <a:spcPts val="1000"/>
              </a:spcBef>
              <a:spcAft>
                <a:spcPts val="0"/>
              </a:spcAft>
              <a:buSzPts val="1440"/>
            </a:pPr>
            <a:r>
              <a:rPr lang="en-US" dirty="0" smtClean="0">
                <a:solidFill>
                  <a:srgbClr val="404040"/>
                </a:solidFill>
                <a:ea typeface="Trebuchet MS"/>
                <a:cs typeface="Trebuchet MS"/>
                <a:sym typeface="Trebuchet MS"/>
              </a:rPr>
              <a:t>The </a:t>
            </a:r>
            <a:r>
              <a:rPr lang="en-US" dirty="0">
                <a:solidFill>
                  <a:srgbClr val="404040"/>
                </a:solidFill>
                <a:ea typeface="Trebuchet MS"/>
                <a:cs typeface="Trebuchet MS"/>
                <a:sym typeface="Trebuchet MS"/>
              </a:rPr>
              <a:t>rank of a process is an integer that ranges from zero up to the size of the communicator minus one. </a:t>
            </a:r>
            <a:endParaRPr lang="en-US" dirty="0"/>
          </a:p>
          <a:p>
            <a:endParaRPr lang="en-US" dirty="0"/>
          </a:p>
        </p:txBody>
      </p:sp>
    </p:spTree>
    <p:extLst>
      <p:ext uri="{BB962C8B-B14F-4D97-AF65-F5344CB8AC3E}">
        <p14:creationId xmlns:p14="http://schemas.microsoft.com/office/powerpoint/2010/main" val="19511879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prstGeom prst="rect">
            <a:avLst/>
          </a:prstGeom>
          <a:noFill/>
          <a:ln>
            <a:noFill/>
          </a:ln>
        </p:spPr>
        <p:txBody>
          <a:bodyPr spcFirstLastPara="1" vert="horz" wrap="square" lIns="91425" tIns="45700" rIns="91425" bIns="45700" rtlCol="0" anchor="t" anchorCtr="0">
            <a:noAutofit/>
          </a:bodyPr>
          <a:lstStyle/>
          <a:p>
            <a:pPr>
              <a:lnSpc>
                <a:spcPct val="100000"/>
              </a:lnSpc>
              <a:spcBef>
                <a:spcPts val="0"/>
              </a:spcBef>
              <a:buClr>
                <a:schemeClr val="accent1"/>
              </a:buClr>
              <a:buSzPts val="3600"/>
            </a:pPr>
            <a:r>
              <a:rPr lang="en-US" dirty="0" smtClean="0"/>
              <a:t>Our First MPI Progra</a:t>
            </a:r>
            <a:r>
              <a:rPr lang="en-US" dirty="0"/>
              <a:t>m</a:t>
            </a:r>
            <a:endParaRPr dirty="0"/>
          </a:p>
        </p:txBody>
      </p:sp>
      <p:sp>
        <p:nvSpPr>
          <p:cNvPr id="329" name="Google Shape;329;p42"/>
          <p:cNvSpPr txBox="1"/>
          <p:nvPr/>
        </p:nvSpPr>
        <p:spPr>
          <a:xfrm>
            <a:off x="1202499" y="2004165"/>
            <a:ext cx="10622071" cy="3477835"/>
          </a:xfrm>
          <a:prstGeom prst="rect">
            <a:avLst/>
          </a:prstGeom>
          <a:noFill/>
          <a:ln>
            <a:noFill/>
          </a:ln>
        </p:spPr>
        <p:txBody>
          <a:bodyPr spcFirstLastPara="1" wrap="square" lIns="91425" tIns="45700" rIns="91425" bIns="45700" anchor="t" anchorCtr="0">
            <a:spAutoFit/>
          </a:bodyPr>
          <a:lstStyle/>
          <a:p>
            <a:pPr>
              <a:buClr>
                <a:schemeClr val="dk1"/>
              </a:buClr>
              <a:buSzPts val="1800"/>
            </a:pPr>
            <a:r>
              <a:rPr lang="en-US" sz="2000" dirty="0">
                <a:solidFill>
                  <a:schemeClr val="dk1"/>
                </a:solidFill>
                <a:latin typeface="Courier New"/>
                <a:ea typeface="Courier New"/>
                <a:cs typeface="Courier New"/>
                <a:sym typeface="Courier New"/>
              </a:rPr>
              <a:t>#include &lt;</a:t>
            </a:r>
            <a:r>
              <a:rPr lang="en-US" sz="2000" dirty="0" err="1">
                <a:solidFill>
                  <a:schemeClr val="dk1"/>
                </a:solidFill>
                <a:latin typeface="Courier New"/>
                <a:ea typeface="Courier New"/>
                <a:cs typeface="Courier New"/>
                <a:sym typeface="Courier New"/>
              </a:rPr>
              <a:t>mpi.h</a:t>
            </a:r>
            <a:r>
              <a:rPr lang="en-US" sz="2000" dirty="0">
                <a:solidFill>
                  <a:schemeClr val="dk1"/>
                </a:solidFill>
                <a:latin typeface="Courier New"/>
                <a:ea typeface="Courier New"/>
                <a:cs typeface="Courier New"/>
                <a:sym typeface="Courier New"/>
              </a:rPr>
              <a:t>&gt;</a:t>
            </a:r>
            <a:endParaRPr sz="2000" dirty="0"/>
          </a:p>
          <a:p>
            <a:pPr>
              <a:buClr>
                <a:schemeClr val="dk1"/>
              </a:buClr>
              <a:buSzPts val="1800"/>
            </a:pPr>
            <a:endParaRPr sz="2000" dirty="0">
              <a:solidFill>
                <a:schemeClr val="dk1"/>
              </a:solidFill>
              <a:latin typeface="Courier New"/>
              <a:ea typeface="Courier New"/>
              <a:cs typeface="Courier New"/>
              <a:sym typeface="Courier New"/>
            </a:endParaRPr>
          </a:p>
          <a:p>
            <a:pPr>
              <a:buClr>
                <a:schemeClr val="dk1"/>
              </a:buClr>
              <a:buSzPts val="1800"/>
            </a:pPr>
            <a:r>
              <a:rPr lang="en-US" sz="2000" dirty="0">
                <a:solidFill>
                  <a:schemeClr val="dk1"/>
                </a:solidFill>
                <a:latin typeface="Courier New"/>
                <a:ea typeface="Courier New"/>
                <a:cs typeface="Courier New"/>
                <a:sym typeface="Courier New"/>
              </a:rPr>
              <a:t>main(</a:t>
            </a:r>
            <a:r>
              <a:rPr lang="en-US" sz="2000" dirty="0" err="1">
                <a:solidFill>
                  <a:schemeClr val="dk1"/>
                </a:solidFill>
                <a:latin typeface="Courier New"/>
                <a:ea typeface="Courier New"/>
                <a:cs typeface="Courier New"/>
                <a:sym typeface="Courier New"/>
              </a:rPr>
              <a:t>int</a:t>
            </a:r>
            <a:r>
              <a:rPr lang="en-US" sz="2000" dirty="0">
                <a:solidFill>
                  <a:schemeClr val="dk1"/>
                </a:solidFill>
                <a:latin typeface="Courier New"/>
                <a:ea typeface="Courier New"/>
                <a:cs typeface="Courier New"/>
                <a:sym typeface="Courier New"/>
              </a:rPr>
              <a:t> </a:t>
            </a:r>
            <a:r>
              <a:rPr lang="en-US" sz="2000" dirty="0" err="1">
                <a:solidFill>
                  <a:schemeClr val="dk1"/>
                </a:solidFill>
                <a:latin typeface="Courier New"/>
                <a:ea typeface="Courier New"/>
                <a:cs typeface="Courier New"/>
                <a:sym typeface="Courier New"/>
              </a:rPr>
              <a:t>argc</a:t>
            </a:r>
            <a:r>
              <a:rPr lang="en-US" sz="2000" dirty="0">
                <a:solidFill>
                  <a:schemeClr val="dk1"/>
                </a:solidFill>
                <a:latin typeface="Courier New"/>
                <a:ea typeface="Courier New"/>
                <a:cs typeface="Courier New"/>
                <a:sym typeface="Courier New"/>
              </a:rPr>
              <a:t>, char *</a:t>
            </a:r>
            <a:r>
              <a:rPr lang="en-US" sz="2000" dirty="0" err="1">
                <a:solidFill>
                  <a:schemeClr val="dk1"/>
                </a:solidFill>
                <a:latin typeface="Courier New"/>
                <a:ea typeface="Courier New"/>
                <a:cs typeface="Courier New"/>
                <a:sym typeface="Courier New"/>
              </a:rPr>
              <a:t>argv</a:t>
            </a:r>
            <a:r>
              <a:rPr lang="en-US" sz="2000" dirty="0">
                <a:solidFill>
                  <a:schemeClr val="dk1"/>
                </a:solidFill>
                <a:latin typeface="Courier New"/>
                <a:ea typeface="Courier New"/>
                <a:cs typeface="Courier New"/>
                <a:sym typeface="Courier New"/>
              </a:rPr>
              <a:t>[])</a:t>
            </a:r>
            <a:endParaRPr sz="2000" dirty="0"/>
          </a:p>
          <a:p>
            <a:pPr>
              <a:buClr>
                <a:schemeClr val="dk1"/>
              </a:buClr>
              <a:buSzPts val="1800"/>
            </a:pPr>
            <a:r>
              <a:rPr lang="en-US" sz="2000" dirty="0">
                <a:solidFill>
                  <a:schemeClr val="dk1"/>
                </a:solidFill>
                <a:latin typeface="Courier New"/>
                <a:ea typeface="Courier New"/>
                <a:cs typeface="Courier New"/>
                <a:sym typeface="Courier New"/>
              </a:rPr>
              <a:t>{</a:t>
            </a:r>
            <a:endParaRPr sz="2000" dirty="0"/>
          </a:p>
          <a:p>
            <a:pPr>
              <a:buClr>
                <a:schemeClr val="dk1"/>
              </a:buClr>
              <a:buSzPts val="1800"/>
            </a:pPr>
            <a:r>
              <a:rPr lang="en-US" sz="2000" dirty="0">
                <a:solidFill>
                  <a:schemeClr val="dk1"/>
                </a:solidFill>
                <a:latin typeface="Courier New"/>
                <a:ea typeface="Courier New"/>
                <a:cs typeface="Courier New"/>
                <a:sym typeface="Courier New"/>
              </a:rPr>
              <a:t>	</a:t>
            </a:r>
            <a:r>
              <a:rPr lang="en-US" sz="2000" dirty="0" err="1">
                <a:solidFill>
                  <a:schemeClr val="dk1"/>
                </a:solidFill>
                <a:latin typeface="Courier New"/>
                <a:ea typeface="Courier New"/>
                <a:cs typeface="Courier New"/>
                <a:sym typeface="Courier New"/>
              </a:rPr>
              <a:t>int</a:t>
            </a:r>
            <a:r>
              <a:rPr lang="en-US" sz="2000" dirty="0">
                <a:solidFill>
                  <a:schemeClr val="dk1"/>
                </a:solidFill>
                <a:latin typeface="Courier New"/>
                <a:ea typeface="Courier New"/>
                <a:cs typeface="Courier New"/>
                <a:sym typeface="Courier New"/>
              </a:rPr>
              <a:t> </a:t>
            </a:r>
            <a:r>
              <a:rPr lang="en-US" sz="2000" dirty="0" err="1">
                <a:solidFill>
                  <a:schemeClr val="dk1"/>
                </a:solidFill>
                <a:latin typeface="Courier New"/>
                <a:ea typeface="Courier New"/>
                <a:cs typeface="Courier New"/>
                <a:sym typeface="Courier New"/>
              </a:rPr>
              <a:t>npes</a:t>
            </a:r>
            <a:r>
              <a:rPr lang="en-US" sz="2000" dirty="0">
                <a:solidFill>
                  <a:schemeClr val="dk1"/>
                </a:solidFill>
                <a:latin typeface="Courier New"/>
                <a:ea typeface="Courier New"/>
                <a:cs typeface="Courier New"/>
                <a:sym typeface="Courier New"/>
              </a:rPr>
              <a:t>, </a:t>
            </a:r>
            <a:r>
              <a:rPr lang="en-US" sz="2000" dirty="0" err="1">
                <a:solidFill>
                  <a:schemeClr val="dk1"/>
                </a:solidFill>
                <a:latin typeface="Courier New"/>
                <a:ea typeface="Courier New"/>
                <a:cs typeface="Courier New"/>
                <a:sym typeface="Courier New"/>
              </a:rPr>
              <a:t>myrank</a:t>
            </a:r>
            <a:r>
              <a:rPr lang="en-US" sz="2000" dirty="0">
                <a:solidFill>
                  <a:schemeClr val="dk1"/>
                </a:solidFill>
                <a:latin typeface="Courier New"/>
                <a:ea typeface="Courier New"/>
                <a:cs typeface="Courier New"/>
                <a:sym typeface="Courier New"/>
              </a:rPr>
              <a:t>;</a:t>
            </a:r>
            <a:endParaRPr sz="2000" dirty="0"/>
          </a:p>
          <a:p>
            <a:pPr>
              <a:buClr>
                <a:schemeClr val="dk1"/>
              </a:buClr>
              <a:buSzPts val="1800"/>
            </a:pPr>
            <a:r>
              <a:rPr lang="en-US" sz="2000" dirty="0">
                <a:solidFill>
                  <a:schemeClr val="dk1"/>
                </a:solidFill>
                <a:latin typeface="Courier New"/>
                <a:ea typeface="Courier New"/>
                <a:cs typeface="Courier New"/>
                <a:sym typeface="Courier New"/>
              </a:rPr>
              <a:t>	</a:t>
            </a:r>
            <a:r>
              <a:rPr lang="en-US" sz="2000" dirty="0" err="1">
                <a:solidFill>
                  <a:schemeClr val="dk1"/>
                </a:solidFill>
                <a:latin typeface="Courier New"/>
                <a:ea typeface="Courier New"/>
                <a:cs typeface="Courier New"/>
                <a:sym typeface="Courier New"/>
              </a:rPr>
              <a:t>MPI_Init</a:t>
            </a:r>
            <a:r>
              <a:rPr lang="en-US" sz="2000" dirty="0">
                <a:solidFill>
                  <a:schemeClr val="dk1"/>
                </a:solidFill>
                <a:latin typeface="Courier New"/>
                <a:ea typeface="Courier New"/>
                <a:cs typeface="Courier New"/>
                <a:sym typeface="Courier New"/>
              </a:rPr>
              <a:t>(&amp;</a:t>
            </a:r>
            <a:r>
              <a:rPr lang="en-US" sz="2000" dirty="0" err="1">
                <a:solidFill>
                  <a:schemeClr val="dk1"/>
                </a:solidFill>
                <a:latin typeface="Courier New"/>
                <a:ea typeface="Courier New"/>
                <a:cs typeface="Courier New"/>
                <a:sym typeface="Courier New"/>
              </a:rPr>
              <a:t>argc</a:t>
            </a:r>
            <a:r>
              <a:rPr lang="en-US" sz="2000" dirty="0">
                <a:solidFill>
                  <a:schemeClr val="dk1"/>
                </a:solidFill>
                <a:latin typeface="Courier New"/>
                <a:ea typeface="Courier New"/>
                <a:cs typeface="Courier New"/>
                <a:sym typeface="Courier New"/>
              </a:rPr>
              <a:t>, &amp;</a:t>
            </a:r>
            <a:r>
              <a:rPr lang="en-US" sz="2000" dirty="0" err="1">
                <a:solidFill>
                  <a:schemeClr val="dk1"/>
                </a:solidFill>
                <a:latin typeface="Courier New"/>
                <a:ea typeface="Courier New"/>
                <a:cs typeface="Courier New"/>
                <a:sym typeface="Courier New"/>
              </a:rPr>
              <a:t>argv</a:t>
            </a:r>
            <a:r>
              <a:rPr lang="en-US" sz="2000" dirty="0">
                <a:solidFill>
                  <a:schemeClr val="dk1"/>
                </a:solidFill>
                <a:latin typeface="Courier New"/>
                <a:ea typeface="Courier New"/>
                <a:cs typeface="Courier New"/>
                <a:sym typeface="Courier New"/>
              </a:rPr>
              <a:t>);</a:t>
            </a:r>
            <a:endParaRPr sz="2000" dirty="0"/>
          </a:p>
          <a:p>
            <a:pPr>
              <a:buClr>
                <a:schemeClr val="dk1"/>
              </a:buClr>
              <a:buSzPts val="1800"/>
            </a:pPr>
            <a:r>
              <a:rPr lang="en-US" sz="2000" dirty="0">
                <a:solidFill>
                  <a:schemeClr val="dk1"/>
                </a:solidFill>
                <a:latin typeface="Courier New"/>
                <a:ea typeface="Courier New"/>
                <a:cs typeface="Courier New"/>
                <a:sym typeface="Courier New"/>
              </a:rPr>
              <a:t>	</a:t>
            </a:r>
            <a:r>
              <a:rPr lang="en-US" sz="2000" dirty="0" err="1">
                <a:solidFill>
                  <a:schemeClr val="dk1"/>
                </a:solidFill>
                <a:latin typeface="Courier New"/>
                <a:ea typeface="Courier New"/>
                <a:cs typeface="Courier New"/>
                <a:sym typeface="Courier New"/>
              </a:rPr>
              <a:t>MPI_Comm_size</a:t>
            </a:r>
            <a:r>
              <a:rPr lang="en-US" sz="2000" dirty="0">
                <a:solidFill>
                  <a:schemeClr val="dk1"/>
                </a:solidFill>
                <a:latin typeface="Courier New"/>
                <a:ea typeface="Courier New"/>
                <a:cs typeface="Courier New"/>
                <a:sym typeface="Courier New"/>
              </a:rPr>
              <a:t>(MPI_COMM_WORLD, &amp;</a:t>
            </a:r>
            <a:r>
              <a:rPr lang="en-US" sz="2000" dirty="0" err="1">
                <a:solidFill>
                  <a:schemeClr val="dk1"/>
                </a:solidFill>
                <a:latin typeface="Courier New"/>
                <a:ea typeface="Courier New"/>
                <a:cs typeface="Courier New"/>
                <a:sym typeface="Courier New"/>
              </a:rPr>
              <a:t>npes</a:t>
            </a:r>
            <a:r>
              <a:rPr lang="en-US" sz="2000" dirty="0">
                <a:solidFill>
                  <a:schemeClr val="dk1"/>
                </a:solidFill>
                <a:latin typeface="Courier New"/>
                <a:ea typeface="Courier New"/>
                <a:cs typeface="Courier New"/>
                <a:sym typeface="Courier New"/>
              </a:rPr>
              <a:t>);</a:t>
            </a:r>
            <a:endParaRPr sz="2000" dirty="0"/>
          </a:p>
          <a:p>
            <a:pPr>
              <a:buClr>
                <a:schemeClr val="dk1"/>
              </a:buClr>
              <a:buSzPts val="1800"/>
            </a:pPr>
            <a:r>
              <a:rPr lang="en-US" sz="2000" dirty="0">
                <a:solidFill>
                  <a:schemeClr val="dk1"/>
                </a:solidFill>
                <a:latin typeface="Courier New"/>
                <a:ea typeface="Courier New"/>
                <a:cs typeface="Courier New"/>
                <a:sym typeface="Courier New"/>
              </a:rPr>
              <a:t>	</a:t>
            </a:r>
            <a:r>
              <a:rPr lang="en-US" sz="2000" dirty="0" err="1">
                <a:solidFill>
                  <a:schemeClr val="dk1"/>
                </a:solidFill>
                <a:latin typeface="Courier New"/>
                <a:ea typeface="Courier New"/>
                <a:cs typeface="Courier New"/>
                <a:sym typeface="Courier New"/>
              </a:rPr>
              <a:t>MPI_Comm_rank</a:t>
            </a:r>
            <a:r>
              <a:rPr lang="en-US" sz="2000" dirty="0">
                <a:solidFill>
                  <a:schemeClr val="dk1"/>
                </a:solidFill>
                <a:latin typeface="Courier New"/>
                <a:ea typeface="Courier New"/>
                <a:cs typeface="Courier New"/>
                <a:sym typeface="Courier New"/>
              </a:rPr>
              <a:t>(MPI_COMM_WORLD, &amp;</a:t>
            </a:r>
            <a:r>
              <a:rPr lang="en-US" sz="2000" dirty="0" err="1">
                <a:solidFill>
                  <a:schemeClr val="dk1"/>
                </a:solidFill>
                <a:latin typeface="Courier New"/>
                <a:ea typeface="Courier New"/>
                <a:cs typeface="Courier New"/>
                <a:sym typeface="Courier New"/>
              </a:rPr>
              <a:t>myrank</a:t>
            </a:r>
            <a:r>
              <a:rPr lang="en-US" sz="2000" dirty="0">
                <a:solidFill>
                  <a:schemeClr val="dk1"/>
                </a:solidFill>
                <a:latin typeface="Courier New"/>
                <a:ea typeface="Courier New"/>
                <a:cs typeface="Courier New"/>
                <a:sym typeface="Courier New"/>
              </a:rPr>
              <a:t>);</a:t>
            </a:r>
            <a:endParaRPr sz="2000" dirty="0"/>
          </a:p>
          <a:p>
            <a:pPr>
              <a:buClr>
                <a:schemeClr val="dk1"/>
              </a:buClr>
              <a:buSzPts val="1800"/>
            </a:pPr>
            <a:r>
              <a:rPr lang="en-US" sz="2000" dirty="0">
                <a:solidFill>
                  <a:schemeClr val="dk1"/>
                </a:solidFill>
                <a:latin typeface="Courier New"/>
                <a:ea typeface="Courier New"/>
                <a:cs typeface="Courier New"/>
                <a:sym typeface="Courier New"/>
              </a:rPr>
              <a:t>	</a:t>
            </a:r>
            <a:r>
              <a:rPr lang="en-US" sz="2000" dirty="0" err="1">
                <a:solidFill>
                  <a:schemeClr val="dk1"/>
                </a:solidFill>
                <a:latin typeface="Courier New"/>
                <a:ea typeface="Courier New"/>
                <a:cs typeface="Courier New"/>
                <a:sym typeface="Courier New"/>
              </a:rPr>
              <a:t>printf</a:t>
            </a:r>
            <a:r>
              <a:rPr lang="en-US" sz="2000" dirty="0">
                <a:solidFill>
                  <a:schemeClr val="dk1"/>
                </a:solidFill>
                <a:latin typeface="Courier New"/>
                <a:ea typeface="Courier New"/>
                <a:cs typeface="Courier New"/>
                <a:sym typeface="Courier New"/>
              </a:rPr>
              <a:t>("From process %d out of %d, Hello World!\n</a:t>
            </a:r>
            <a:r>
              <a:rPr lang="en-US" sz="2000" dirty="0" smtClean="0">
                <a:solidFill>
                  <a:schemeClr val="dk1"/>
                </a:solidFill>
                <a:latin typeface="Courier New"/>
                <a:ea typeface="Courier New"/>
                <a:cs typeface="Courier New"/>
                <a:sym typeface="Courier New"/>
              </a:rPr>
              <a:t>",</a:t>
            </a:r>
            <a:r>
              <a:rPr lang="en-US" sz="2000" dirty="0">
                <a:sym typeface="Courier New"/>
              </a:rPr>
              <a:t> </a:t>
            </a:r>
            <a:r>
              <a:rPr lang="en-US" sz="2000" dirty="0" err="1" smtClean="0">
                <a:solidFill>
                  <a:schemeClr val="dk1"/>
                </a:solidFill>
                <a:latin typeface="Courier New"/>
                <a:ea typeface="Courier New"/>
                <a:cs typeface="Courier New"/>
                <a:sym typeface="Courier New"/>
              </a:rPr>
              <a:t>myrank</a:t>
            </a:r>
            <a:r>
              <a:rPr lang="en-US" sz="2000" dirty="0">
                <a:solidFill>
                  <a:schemeClr val="dk1"/>
                </a:solidFill>
                <a:latin typeface="Courier New"/>
                <a:ea typeface="Courier New"/>
                <a:cs typeface="Courier New"/>
                <a:sym typeface="Courier New"/>
              </a:rPr>
              <a:t>, </a:t>
            </a:r>
            <a:r>
              <a:rPr lang="en-US" sz="2000" dirty="0" err="1">
                <a:solidFill>
                  <a:schemeClr val="dk1"/>
                </a:solidFill>
                <a:latin typeface="Courier New"/>
                <a:ea typeface="Courier New"/>
                <a:cs typeface="Courier New"/>
                <a:sym typeface="Courier New"/>
              </a:rPr>
              <a:t>npes</a:t>
            </a:r>
            <a:r>
              <a:rPr lang="en-US" sz="2000" dirty="0">
                <a:solidFill>
                  <a:schemeClr val="dk1"/>
                </a:solidFill>
                <a:latin typeface="Courier New"/>
                <a:ea typeface="Courier New"/>
                <a:cs typeface="Courier New"/>
                <a:sym typeface="Courier New"/>
              </a:rPr>
              <a:t>);</a:t>
            </a:r>
            <a:endParaRPr sz="2000" dirty="0"/>
          </a:p>
          <a:p>
            <a:pPr>
              <a:buClr>
                <a:schemeClr val="dk1"/>
              </a:buClr>
              <a:buSzPts val="1800"/>
            </a:pPr>
            <a:r>
              <a:rPr lang="en-US" sz="2000" dirty="0">
                <a:solidFill>
                  <a:schemeClr val="dk1"/>
                </a:solidFill>
                <a:latin typeface="Courier New"/>
                <a:ea typeface="Courier New"/>
                <a:cs typeface="Courier New"/>
                <a:sym typeface="Courier New"/>
              </a:rPr>
              <a:t>	</a:t>
            </a:r>
            <a:r>
              <a:rPr lang="en-US" sz="2000" dirty="0" err="1">
                <a:solidFill>
                  <a:schemeClr val="dk1"/>
                </a:solidFill>
                <a:latin typeface="Courier New"/>
                <a:ea typeface="Courier New"/>
                <a:cs typeface="Courier New"/>
                <a:sym typeface="Courier New"/>
              </a:rPr>
              <a:t>MPI_Finalize</a:t>
            </a:r>
            <a:r>
              <a:rPr lang="en-US" sz="2000" dirty="0">
                <a:solidFill>
                  <a:schemeClr val="dk1"/>
                </a:solidFill>
                <a:latin typeface="Courier New"/>
                <a:ea typeface="Courier New"/>
                <a:cs typeface="Courier New"/>
                <a:sym typeface="Courier New"/>
              </a:rPr>
              <a:t>();</a:t>
            </a:r>
            <a:endParaRPr sz="2000" dirty="0"/>
          </a:p>
          <a:p>
            <a:pPr>
              <a:buClr>
                <a:schemeClr val="dk1"/>
              </a:buClr>
              <a:buSzPts val="1800"/>
            </a:pPr>
            <a:r>
              <a:rPr lang="en-US" sz="2000" dirty="0">
                <a:solidFill>
                  <a:schemeClr val="dk1"/>
                </a:solidFill>
                <a:latin typeface="Courier New"/>
                <a:ea typeface="Courier New"/>
                <a:cs typeface="Courier New"/>
                <a:sym typeface="Courier New"/>
              </a:rPr>
              <a:t>}</a:t>
            </a:r>
            <a:endParaRPr sz="2000" dirty="0"/>
          </a:p>
        </p:txBody>
      </p:sp>
    </p:spTree>
    <p:extLst>
      <p:ext uri="{BB962C8B-B14F-4D97-AF65-F5344CB8AC3E}">
        <p14:creationId xmlns:p14="http://schemas.microsoft.com/office/powerpoint/2010/main" val="19149892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6"/>
          <p:cNvSpPr txBox="1">
            <a:spLocks noGrp="1"/>
          </p:cNvSpPr>
          <p:nvPr>
            <p:ph type="title" idx="4294967295"/>
          </p:nvPr>
        </p:nvSpPr>
        <p:spPr>
          <a:xfrm>
            <a:off x="668054" y="237234"/>
            <a:ext cx="10058400" cy="1449387"/>
          </a:xfrm>
          <a:prstGeom prst="rect">
            <a:avLst/>
          </a:prstGeom>
          <a:noFill/>
          <a:ln>
            <a:noFill/>
          </a:ln>
        </p:spPr>
        <p:txBody>
          <a:bodyPr spcFirstLastPara="1" vert="horz" wrap="square" lIns="91425" tIns="45700" rIns="91425" bIns="45700" rtlCol="0" anchor="t" anchorCtr="0">
            <a:noAutofit/>
          </a:bodyPr>
          <a:lstStyle/>
          <a:p>
            <a:pPr algn="ctr">
              <a:lnSpc>
                <a:spcPct val="100000"/>
              </a:lnSpc>
              <a:buClr>
                <a:schemeClr val="accent1"/>
              </a:buClr>
              <a:buSzPts val="3600"/>
            </a:pPr>
            <a:r>
              <a:rPr lang="en-US" dirty="0" smtClean="0"/>
              <a:t>MPI </a:t>
            </a:r>
            <a:r>
              <a:rPr lang="en-US" dirty="0" err="1" smtClean="0"/>
              <a:t>Datatypes</a:t>
            </a:r>
            <a:endParaRPr dirty="0"/>
          </a:p>
        </p:txBody>
      </p:sp>
      <p:graphicFrame>
        <p:nvGraphicFramePr>
          <p:cNvPr id="353" name="Google Shape;353;p46"/>
          <p:cNvGraphicFramePr/>
          <p:nvPr>
            <p:extLst/>
          </p:nvPr>
        </p:nvGraphicFramePr>
        <p:xfrm>
          <a:off x="2971801" y="1295401"/>
          <a:ext cx="6095975" cy="5156535"/>
        </p:xfrm>
        <a:graphic>
          <a:graphicData uri="http://schemas.openxmlformats.org/drawingml/2006/table">
            <a:tbl>
              <a:tblPr>
                <a:noFill/>
              </a:tblPr>
              <a:tblGrid>
                <a:gridCol w="2763825"/>
                <a:gridCol w="3332150"/>
              </a:tblGrid>
              <a:tr h="396875">
                <a:tc>
                  <a:txBody>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MPI </a:t>
                      </a:r>
                      <a:r>
                        <a:rPr lang="en-US" sz="2000" b="1" i="0" u="none" strike="noStrike" cap="none" dirty="0" err="1">
                          <a:solidFill>
                            <a:schemeClr val="dk1"/>
                          </a:solidFill>
                          <a:latin typeface="Arial"/>
                          <a:ea typeface="Arial"/>
                          <a:cs typeface="Arial"/>
                          <a:sym typeface="Arial"/>
                        </a:rPr>
                        <a:t>Datatype</a:t>
                      </a:r>
                      <a:r>
                        <a:rPr lang="en-US" sz="2000" b="1" i="0" u="none" strike="noStrike" cap="none" dirty="0">
                          <a:solidFill>
                            <a:schemeClr val="dk1"/>
                          </a:solidFill>
                          <a:latin typeface="Courier New"/>
                          <a:ea typeface="Courier New"/>
                          <a:cs typeface="Courier New"/>
                          <a:sym typeface="Courier New"/>
                        </a:rPr>
                        <a:t> </a:t>
                      </a:r>
                      <a:endParaRPr b="1" dirty="0"/>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342900" marR="0" lvl="0" indent="-342900" algn="l" rtl="0">
                        <a:lnSpc>
                          <a:spcPct val="10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C </a:t>
                      </a:r>
                      <a:r>
                        <a:rPr lang="en-US" sz="2000" b="1" i="0" u="none" strike="noStrike" cap="none" dirty="0" err="1">
                          <a:solidFill>
                            <a:schemeClr val="dk1"/>
                          </a:solidFill>
                          <a:latin typeface="Arial"/>
                          <a:ea typeface="Arial"/>
                          <a:cs typeface="Arial"/>
                          <a:sym typeface="Arial"/>
                        </a:rPr>
                        <a:t>Datatype</a:t>
                      </a:r>
                      <a:r>
                        <a:rPr lang="en-US" sz="2000" b="1" i="0" u="none" strike="noStrike" cap="none" dirty="0">
                          <a:solidFill>
                            <a:schemeClr val="dk1"/>
                          </a:solidFill>
                          <a:latin typeface="Arial"/>
                          <a:ea typeface="Arial"/>
                          <a:cs typeface="Arial"/>
                          <a:sym typeface="Arial"/>
                        </a:rPr>
                        <a:t> </a:t>
                      </a:r>
                      <a:endParaRPr b="1" dirty="0"/>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65125">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MPI_CHAR </a:t>
                      </a:r>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signed char </a:t>
                      </a:r>
                      <a:endParaRPr/>
                    </a:p>
                  </a:txBody>
                  <a:tcPr marL="91450" marR="91450" marT="45725" marB="45725" anchor="ctr">
                    <a:lnT w="12700" cap="flat" cmpd="sng">
                      <a:solidFill>
                        <a:schemeClr val="dk1"/>
                      </a:solidFill>
                      <a:prstDash val="solid"/>
                      <a:round/>
                      <a:headEnd type="none" w="sm" len="sm"/>
                      <a:tailEnd type="none" w="sm" len="sm"/>
                    </a:lnT>
                  </a:tcPr>
                </a:tc>
              </a:tr>
              <a:tr h="365125">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MPI_SHORT </a:t>
                      </a:r>
                      <a:endParaRPr/>
                    </a:p>
                  </a:txBody>
                  <a:tcPr marL="91450" marR="91450" marT="45725" marB="45725" anchor="ctr"/>
                </a:tc>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signed short int </a:t>
                      </a:r>
                      <a:endParaRPr/>
                    </a:p>
                  </a:txBody>
                  <a:tcPr marL="91450" marR="91450" marT="45725" marB="45725" anchor="ctr"/>
                </a:tc>
              </a:tr>
              <a:tr h="366700">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MPI_INT </a:t>
                      </a:r>
                      <a:endParaRPr/>
                    </a:p>
                  </a:txBody>
                  <a:tcPr marL="91450" marR="91450" marT="45725" marB="45725" anchor="ctr"/>
                </a:tc>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signed int </a:t>
                      </a:r>
                      <a:endParaRPr/>
                    </a:p>
                  </a:txBody>
                  <a:tcPr marL="91450" marR="91450" marT="45725" marB="45725" anchor="ctr"/>
                </a:tc>
              </a:tr>
              <a:tr h="365125">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MPI_LONG </a:t>
                      </a:r>
                      <a:endParaRPr/>
                    </a:p>
                  </a:txBody>
                  <a:tcPr marL="91450" marR="91450" marT="45725" marB="45725" anchor="ctr"/>
                </a:tc>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signed long int </a:t>
                      </a:r>
                      <a:endParaRPr/>
                    </a:p>
                  </a:txBody>
                  <a:tcPr marL="91450" marR="91450" marT="45725" marB="45725" anchor="ctr"/>
                </a:tc>
              </a:tr>
              <a:tr h="366700">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MPI_UNSIGNED_CHAR </a:t>
                      </a:r>
                      <a:endParaRPr/>
                    </a:p>
                  </a:txBody>
                  <a:tcPr marL="91450" marR="91450" marT="45725" marB="45725" anchor="ctr"/>
                </a:tc>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unsigned char </a:t>
                      </a:r>
                      <a:endParaRPr/>
                    </a:p>
                  </a:txBody>
                  <a:tcPr marL="91450" marR="91450" marT="45725" marB="45725" anchor="ctr"/>
                </a:tc>
              </a:tr>
              <a:tr h="365125">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dirty="0">
                          <a:solidFill>
                            <a:schemeClr val="dk1"/>
                          </a:solidFill>
                          <a:latin typeface="Courier New"/>
                          <a:ea typeface="Courier New"/>
                          <a:cs typeface="Courier New"/>
                          <a:sym typeface="Courier New"/>
                        </a:rPr>
                        <a:t>MPI_UNSIGNED_SHORT </a:t>
                      </a:r>
                      <a:endParaRPr dirty="0"/>
                    </a:p>
                  </a:txBody>
                  <a:tcPr marL="91450" marR="91450" marT="45725" marB="45725" anchor="ctr"/>
                </a:tc>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unsigned short int </a:t>
                      </a:r>
                      <a:endParaRPr/>
                    </a:p>
                  </a:txBody>
                  <a:tcPr marL="91450" marR="91450" marT="45725" marB="45725" anchor="ctr"/>
                </a:tc>
              </a:tr>
              <a:tr h="366700">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MPI_UNSIGNED </a:t>
                      </a:r>
                      <a:endParaRPr/>
                    </a:p>
                  </a:txBody>
                  <a:tcPr marL="91450" marR="91450" marT="45725" marB="45725" anchor="ctr"/>
                </a:tc>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unsigned int </a:t>
                      </a:r>
                      <a:endParaRPr/>
                    </a:p>
                  </a:txBody>
                  <a:tcPr marL="91450" marR="91450" marT="45725" marB="45725" anchor="ctr"/>
                </a:tc>
              </a:tr>
              <a:tr h="365125">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MPI_UNSIGNED_LONG </a:t>
                      </a:r>
                      <a:endParaRPr/>
                    </a:p>
                  </a:txBody>
                  <a:tcPr marL="91450" marR="91450" marT="45725" marB="45725" anchor="ctr"/>
                </a:tc>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unsigned long int </a:t>
                      </a:r>
                      <a:endParaRPr/>
                    </a:p>
                  </a:txBody>
                  <a:tcPr marL="91450" marR="91450" marT="45725" marB="45725" anchor="ctr"/>
                </a:tc>
              </a:tr>
              <a:tr h="365125">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MPI_FLOAT </a:t>
                      </a:r>
                      <a:endParaRPr/>
                    </a:p>
                  </a:txBody>
                  <a:tcPr marL="91450" marR="91450" marT="45725" marB="45725" anchor="ctr"/>
                </a:tc>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float </a:t>
                      </a:r>
                      <a:endParaRPr/>
                    </a:p>
                  </a:txBody>
                  <a:tcPr marL="91450" marR="91450" marT="45725" marB="45725" anchor="ctr"/>
                </a:tc>
              </a:tr>
              <a:tr h="366700">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MPI_DOUBLE </a:t>
                      </a:r>
                      <a:endParaRPr/>
                    </a:p>
                  </a:txBody>
                  <a:tcPr marL="91450" marR="91450" marT="45725" marB="45725" anchor="ctr"/>
                </a:tc>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double </a:t>
                      </a:r>
                      <a:endParaRPr/>
                    </a:p>
                  </a:txBody>
                  <a:tcPr marL="91450" marR="91450" marT="45725" marB="45725" anchor="ctr"/>
                </a:tc>
              </a:tr>
              <a:tr h="365125">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MPI_LONG_DOUBLE </a:t>
                      </a:r>
                      <a:endParaRPr/>
                    </a:p>
                  </a:txBody>
                  <a:tcPr marL="91450" marR="91450" marT="45725" marB="45725" anchor="ctr"/>
                </a:tc>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long double </a:t>
                      </a:r>
                      <a:endParaRPr/>
                    </a:p>
                  </a:txBody>
                  <a:tcPr marL="91450" marR="91450" marT="45725" marB="45725" anchor="ctr"/>
                </a:tc>
              </a:tr>
              <a:tr h="366700">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strike="noStrike" cap="none">
                          <a:solidFill>
                            <a:schemeClr val="dk1"/>
                          </a:solidFill>
                          <a:latin typeface="Courier New"/>
                          <a:ea typeface="Courier New"/>
                          <a:cs typeface="Courier New"/>
                          <a:sym typeface="Courier New"/>
                        </a:rPr>
                        <a:t>MPI_BYTE </a:t>
                      </a:r>
                      <a:endParaRPr/>
                    </a:p>
                  </a:txBody>
                  <a:tcPr marL="91450" marR="91450" marT="45725" marB="45725" anchor="ctr"/>
                </a:tc>
                <a:tc>
                  <a:txBody>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a:txBody>
                  <a:tcPr marL="91450" marR="91450" marT="45725" marB="45725" anchor="ctr"/>
                </a:tc>
              </a:tr>
              <a:tr h="365125">
                <a:tc>
                  <a:txBody>
                    <a:bodyPr/>
                    <a:lstStyle/>
                    <a:p>
                      <a:pPr marL="342900" marR="0" lvl="0" indent="-342900" algn="l" rtl="0">
                        <a:lnSpc>
                          <a:spcPct val="100000"/>
                        </a:lnSpc>
                        <a:spcBef>
                          <a:spcPts val="0"/>
                        </a:spcBef>
                        <a:spcAft>
                          <a:spcPts val="0"/>
                        </a:spcAft>
                        <a:buClr>
                          <a:schemeClr val="dk1"/>
                        </a:buClr>
                        <a:buSzPts val="1800"/>
                        <a:buFont typeface="Courier New"/>
                        <a:buNone/>
                      </a:pPr>
                      <a:r>
                        <a:rPr lang="en-US" sz="1800" b="0" i="0" u="none">
                          <a:solidFill>
                            <a:schemeClr val="dk1"/>
                          </a:solidFill>
                          <a:latin typeface="Courier New"/>
                          <a:ea typeface="Courier New"/>
                          <a:cs typeface="Courier New"/>
                          <a:sym typeface="Courier New"/>
                        </a:rPr>
                        <a:t>MPI_PACKED </a:t>
                      </a:r>
                      <a:endParaRPr/>
                    </a:p>
                  </a:txBody>
                  <a:tcPr marL="91450" marR="91450" marT="45725" marB="45725" anchor="ctr">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solidFill>
                          <a:schemeClr val="dk1"/>
                        </a:solidFill>
                        <a:latin typeface="Trebuchet MS"/>
                        <a:ea typeface="Trebuchet MS"/>
                        <a:cs typeface="Trebuchet MS"/>
                        <a:sym typeface="Trebuchet MS"/>
                      </a:endParaRPr>
                    </a:p>
                  </a:txBody>
                  <a:tcPr marL="91450" marR="91450" marT="45725" marB="45725">
                    <a:lnB w="12700" cap="flat" cmpd="sng">
                      <a:solidFill>
                        <a:schemeClr val="dk1"/>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15868314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3"/>
          <p:cNvSpPr txBox="1">
            <a:spLocks noGrp="1"/>
          </p:cNvSpPr>
          <p:nvPr>
            <p:ph type="title"/>
          </p:nvPr>
        </p:nvSpPr>
        <p:spPr>
          <a:prstGeom prst="rect">
            <a:avLst/>
          </a:prstGeom>
          <a:noFill/>
          <a:ln>
            <a:noFill/>
          </a:ln>
        </p:spPr>
        <p:txBody>
          <a:bodyPr spcFirstLastPara="1" vert="horz" wrap="square" lIns="91425" tIns="45700" rIns="91425" bIns="45700" rtlCol="0" anchor="t" anchorCtr="0">
            <a:noAutofit/>
          </a:bodyPr>
          <a:lstStyle/>
          <a:p>
            <a:pPr>
              <a:lnSpc>
                <a:spcPct val="100000"/>
              </a:lnSpc>
              <a:spcBef>
                <a:spcPts val="0"/>
              </a:spcBef>
              <a:buClr>
                <a:schemeClr val="accent1"/>
              </a:buClr>
              <a:buSzPts val="3600"/>
            </a:pPr>
            <a:r>
              <a:rPr lang="en-US" dirty="0" smtClean="0"/>
              <a:t>Running an MPI Program</a:t>
            </a:r>
            <a:endParaRPr dirty="0"/>
          </a:p>
        </p:txBody>
      </p:sp>
      <p:sp>
        <p:nvSpPr>
          <p:cNvPr id="335" name="Google Shape;335;p43"/>
          <p:cNvSpPr txBox="1">
            <a:spLocks noGrp="1"/>
          </p:cNvSpPr>
          <p:nvPr>
            <p:ph idx="1"/>
          </p:nvPr>
        </p:nvSpPr>
        <p:spPr>
          <a:xfrm>
            <a:off x="1097280" y="2950781"/>
            <a:ext cx="10058400" cy="1813266"/>
          </a:xfrm>
          <a:prstGeom prst="rect">
            <a:avLst/>
          </a:prstGeom>
          <a:solidFill>
            <a:srgbClr val="E0E0E0"/>
          </a:solidFill>
          <a:ln>
            <a:noFill/>
          </a:ln>
        </p:spPr>
        <p:txBody>
          <a:bodyPr spcFirstLastPara="1" vert="horz" wrap="square" lIns="0" tIns="0" rIns="0" bIns="88850" rtlCol="0" anchor="ctr" anchorCtr="0">
            <a:spAutoFit/>
          </a:bodyPr>
          <a:lstStyle/>
          <a:p>
            <a:pPr marL="0" indent="0" algn="l">
              <a:lnSpc>
                <a:spcPct val="100000"/>
              </a:lnSpc>
              <a:spcBef>
                <a:spcPts val="0"/>
              </a:spcBef>
              <a:spcAft>
                <a:spcPts val="0"/>
              </a:spcAft>
              <a:buSzPts val="2240"/>
              <a:buNone/>
            </a:pPr>
            <a:r>
              <a:rPr lang="en-US" dirty="0" err="1">
                <a:solidFill>
                  <a:schemeClr val="dk1"/>
                </a:solidFill>
                <a:latin typeface="Consolas"/>
                <a:ea typeface="Consolas"/>
                <a:cs typeface="Consolas"/>
                <a:sym typeface="Consolas"/>
              </a:rPr>
              <a:t>mpicc</a:t>
            </a:r>
            <a:r>
              <a:rPr lang="en-US" dirty="0">
                <a:solidFill>
                  <a:schemeClr val="dk1"/>
                </a:solidFill>
                <a:latin typeface="Consolas"/>
                <a:ea typeface="Consolas"/>
                <a:cs typeface="Consolas"/>
                <a:sym typeface="Consolas"/>
              </a:rPr>
              <a:t> </a:t>
            </a:r>
            <a:r>
              <a:rPr lang="en-US" dirty="0" err="1">
                <a:solidFill>
                  <a:schemeClr val="dk1"/>
                </a:solidFill>
                <a:latin typeface="Consolas"/>
                <a:ea typeface="Consolas"/>
                <a:cs typeface="Consolas"/>
                <a:sym typeface="Consolas"/>
              </a:rPr>
              <a:t>program_name.c</a:t>
            </a:r>
            <a:r>
              <a:rPr lang="en-US" dirty="0">
                <a:solidFill>
                  <a:schemeClr val="dk1"/>
                </a:solidFill>
                <a:latin typeface="Consolas"/>
                <a:ea typeface="Consolas"/>
                <a:cs typeface="Consolas"/>
                <a:sym typeface="Consolas"/>
              </a:rPr>
              <a:t> -o </a:t>
            </a:r>
            <a:r>
              <a:rPr lang="en-US" dirty="0" err="1">
                <a:solidFill>
                  <a:schemeClr val="dk1"/>
                </a:solidFill>
                <a:latin typeface="Consolas"/>
                <a:ea typeface="Consolas"/>
                <a:cs typeface="Consolas"/>
                <a:sym typeface="Consolas"/>
              </a:rPr>
              <a:t>object_file</a:t>
            </a:r>
            <a:r>
              <a:rPr lang="en-US" dirty="0">
                <a:solidFill>
                  <a:schemeClr val="dk1"/>
                </a:solidFill>
                <a:latin typeface="Consolas"/>
                <a:ea typeface="Consolas"/>
                <a:cs typeface="Consolas"/>
                <a:sym typeface="Consolas"/>
              </a:rPr>
              <a:t> </a:t>
            </a:r>
            <a:endParaRPr dirty="0"/>
          </a:p>
          <a:p>
            <a:pPr marL="0" indent="0" algn="l">
              <a:lnSpc>
                <a:spcPct val="100000"/>
              </a:lnSpc>
              <a:spcBef>
                <a:spcPts val="0"/>
              </a:spcBef>
              <a:spcAft>
                <a:spcPts val="0"/>
              </a:spcAft>
              <a:buSzPts val="2240"/>
              <a:buNone/>
            </a:pPr>
            <a:endParaRPr dirty="0">
              <a:solidFill>
                <a:schemeClr val="dk1"/>
              </a:solidFill>
              <a:latin typeface="Times New Roman"/>
              <a:ea typeface="Times New Roman"/>
              <a:cs typeface="Times New Roman"/>
              <a:sym typeface="Times New Roman"/>
            </a:endParaRPr>
          </a:p>
          <a:p>
            <a:pPr marL="0" indent="0" algn="l">
              <a:lnSpc>
                <a:spcPct val="100000"/>
              </a:lnSpc>
              <a:spcBef>
                <a:spcPts val="0"/>
              </a:spcBef>
              <a:spcAft>
                <a:spcPts val="0"/>
              </a:spcAft>
              <a:buSzPts val="2240"/>
              <a:buNone/>
            </a:pPr>
            <a:endParaRPr dirty="0">
              <a:solidFill>
                <a:schemeClr val="dk1"/>
              </a:solidFill>
              <a:latin typeface="Consolas"/>
              <a:ea typeface="Consolas"/>
              <a:cs typeface="Consolas"/>
              <a:sym typeface="Consolas"/>
            </a:endParaRPr>
          </a:p>
          <a:p>
            <a:pPr marL="0" indent="0" algn="l">
              <a:lnSpc>
                <a:spcPct val="100000"/>
              </a:lnSpc>
              <a:spcBef>
                <a:spcPts val="0"/>
              </a:spcBef>
              <a:spcAft>
                <a:spcPts val="0"/>
              </a:spcAft>
              <a:buSzPts val="2240"/>
              <a:buNone/>
            </a:pPr>
            <a:r>
              <a:rPr lang="en-US" dirty="0" err="1">
                <a:solidFill>
                  <a:schemeClr val="dk1"/>
                </a:solidFill>
                <a:latin typeface="Consolas"/>
                <a:ea typeface="Consolas"/>
                <a:cs typeface="Consolas"/>
                <a:sym typeface="Consolas"/>
              </a:rPr>
              <a:t>mpirun</a:t>
            </a:r>
            <a:r>
              <a:rPr lang="en-US" dirty="0">
                <a:solidFill>
                  <a:schemeClr val="dk1"/>
                </a:solidFill>
                <a:latin typeface="Consolas"/>
                <a:ea typeface="Consolas"/>
                <a:cs typeface="Consolas"/>
                <a:sym typeface="Consolas"/>
              </a:rPr>
              <a:t> -np [number of processes] </a:t>
            </a:r>
            <a:r>
              <a:rPr lang="en-US" dirty="0" smtClean="0">
                <a:solidFill>
                  <a:schemeClr val="dk1"/>
                </a:solidFill>
                <a:latin typeface="Consolas"/>
                <a:ea typeface="Consolas"/>
                <a:cs typeface="Consolas"/>
                <a:sym typeface="Consolas"/>
              </a:rPr>
              <a:t>./</a:t>
            </a:r>
            <a:r>
              <a:rPr lang="en-US" dirty="0" err="1">
                <a:solidFill>
                  <a:schemeClr val="dk1"/>
                </a:solidFill>
                <a:latin typeface="Consolas"/>
                <a:ea typeface="Consolas"/>
                <a:cs typeface="Consolas"/>
                <a:sym typeface="Consolas"/>
              </a:rPr>
              <a:t>object_file</a:t>
            </a:r>
            <a:r>
              <a:rPr lang="en-US" dirty="0">
                <a:solidFill>
                  <a:schemeClr val="dk1"/>
                </a:solidFill>
                <a:latin typeface="Arial"/>
                <a:ea typeface="Arial"/>
                <a:cs typeface="Arial"/>
                <a:sym typeface="Arial"/>
              </a:rPr>
              <a:t> </a:t>
            </a:r>
            <a:endParaRPr dirty="0"/>
          </a:p>
        </p:txBody>
      </p:sp>
    </p:spTree>
    <p:extLst>
      <p:ext uri="{BB962C8B-B14F-4D97-AF65-F5344CB8AC3E}">
        <p14:creationId xmlns:p14="http://schemas.microsoft.com/office/powerpoint/2010/main" val="280276459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basic functions for sending and receiving messages in MPI are the </a:t>
            </a:r>
            <a:r>
              <a:rPr lang="en-US" sz="2600" dirty="0" err="1">
                <a:solidFill>
                  <a:srgbClr val="790029"/>
                </a:solidFill>
                <a:latin typeface="Courier New" panose="02070309020205020404" pitchFamily="49" charset="0"/>
                <a:cs typeface="Courier New" panose="02070309020205020404" pitchFamily="49" charset="0"/>
              </a:rPr>
              <a:t>MPI_Send</a:t>
            </a:r>
            <a:r>
              <a:rPr lang="en-US" dirty="0"/>
              <a:t> and </a:t>
            </a:r>
            <a:r>
              <a:rPr lang="en-US" sz="2600" dirty="0" err="1" smtClean="0">
                <a:solidFill>
                  <a:srgbClr val="790029"/>
                </a:solidFill>
                <a:latin typeface="Courier New" panose="02070309020205020404" pitchFamily="49" charset="0"/>
                <a:cs typeface="Courier New" panose="02070309020205020404" pitchFamily="49" charset="0"/>
              </a:rPr>
              <a:t>MPI_Recv</a:t>
            </a:r>
            <a:r>
              <a:rPr lang="en-US" dirty="0" smtClean="0"/>
              <a:t> respectively.</a:t>
            </a:r>
          </a:p>
          <a:p>
            <a:pPr marL="0" indent="0" algn="ctr">
              <a:buNone/>
            </a:pPr>
            <a:endParaRPr lang="en-US" sz="2000" dirty="0" smtClean="0">
              <a:solidFill>
                <a:srgbClr val="790029"/>
              </a:solidFill>
              <a:latin typeface="Courier New" panose="02070309020205020404" pitchFamily="49" charset="0"/>
              <a:cs typeface="Courier New" panose="02070309020205020404" pitchFamily="49" charset="0"/>
            </a:endParaRPr>
          </a:p>
          <a:p>
            <a:pPr marL="0" indent="0" algn="ctr">
              <a:buNone/>
            </a:pPr>
            <a:r>
              <a:rPr lang="en-US" sz="2000" dirty="0" err="1" smtClean="0">
                <a:solidFill>
                  <a:srgbClr val="790029"/>
                </a:solidFill>
                <a:latin typeface="Courier New" panose="02070309020205020404" pitchFamily="49" charset="0"/>
                <a:cs typeface="Courier New" panose="02070309020205020404" pitchFamily="49" charset="0"/>
              </a:rPr>
              <a:t>int</a:t>
            </a:r>
            <a:r>
              <a:rPr lang="en-US" sz="2000" dirty="0" smtClean="0">
                <a:solidFill>
                  <a:srgbClr val="790029"/>
                </a:solidFill>
                <a:latin typeface="Courier New" panose="02070309020205020404" pitchFamily="49" charset="0"/>
                <a:cs typeface="Courier New" panose="02070309020205020404" pitchFamily="49" charset="0"/>
              </a:rPr>
              <a:t> </a:t>
            </a:r>
            <a:r>
              <a:rPr lang="en-US" sz="2000" b="1" dirty="0" err="1">
                <a:solidFill>
                  <a:srgbClr val="790029"/>
                </a:solidFill>
                <a:latin typeface="Courier New" panose="02070309020205020404" pitchFamily="49" charset="0"/>
                <a:cs typeface="Courier New" panose="02070309020205020404" pitchFamily="49" charset="0"/>
              </a:rPr>
              <a:t>MPI_Send</a:t>
            </a:r>
            <a:r>
              <a:rPr lang="en-US" sz="2000" dirty="0">
                <a:solidFill>
                  <a:srgbClr val="790029"/>
                </a:solidFill>
                <a:latin typeface="Courier New" panose="02070309020205020404" pitchFamily="49" charset="0"/>
                <a:cs typeface="Courier New" panose="02070309020205020404" pitchFamily="49" charset="0"/>
              </a:rPr>
              <a:t>(void *</a:t>
            </a:r>
            <a:r>
              <a:rPr lang="en-US" sz="2000" dirty="0" err="1">
                <a:solidFill>
                  <a:srgbClr val="790029"/>
                </a:solidFill>
                <a:latin typeface="Courier New" panose="02070309020205020404" pitchFamily="49" charset="0"/>
                <a:cs typeface="Courier New" panose="02070309020205020404" pitchFamily="49" charset="0"/>
              </a:rPr>
              <a:t>buf</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int</a:t>
            </a:r>
            <a:r>
              <a:rPr lang="en-US" sz="2000" dirty="0">
                <a:solidFill>
                  <a:srgbClr val="790029"/>
                </a:solidFill>
                <a:latin typeface="Courier New" panose="02070309020205020404" pitchFamily="49" charset="0"/>
                <a:cs typeface="Courier New" panose="02070309020205020404" pitchFamily="49" charset="0"/>
              </a:rPr>
              <a:t> count, </a:t>
            </a:r>
            <a:r>
              <a:rPr lang="en-US" sz="2000" dirty="0" err="1">
                <a:solidFill>
                  <a:srgbClr val="790029"/>
                </a:solidFill>
                <a:latin typeface="Courier New" panose="02070309020205020404" pitchFamily="49" charset="0"/>
                <a:cs typeface="Courier New" panose="02070309020205020404" pitchFamily="49" charset="0"/>
              </a:rPr>
              <a:t>MPI_Datatype</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datatype</a:t>
            </a:r>
            <a:r>
              <a:rPr lang="en-US" sz="2000" dirty="0">
                <a:solidFill>
                  <a:srgbClr val="790029"/>
                </a:solidFill>
                <a:latin typeface="Courier New" panose="02070309020205020404" pitchFamily="49" charset="0"/>
                <a:cs typeface="Courier New" panose="02070309020205020404" pitchFamily="49" charset="0"/>
              </a:rPr>
              <a:t>,</a:t>
            </a:r>
          </a:p>
          <a:p>
            <a:pPr marL="0" indent="0" algn="ctr">
              <a:buNone/>
            </a:pPr>
            <a:r>
              <a:rPr lang="en-US" sz="2000" dirty="0" err="1">
                <a:solidFill>
                  <a:srgbClr val="790029"/>
                </a:solidFill>
                <a:latin typeface="Courier New" panose="02070309020205020404" pitchFamily="49" charset="0"/>
                <a:cs typeface="Courier New" panose="02070309020205020404" pitchFamily="49" charset="0"/>
              </a:rPr>
              <a:t>int</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dest</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int</a:t>
            </a:r>
            <a:r>
              <a:rPr lang="en-US" sz="2000" dirty="0">
                <a:solidFill>
                  <a:srgbClr val="790029"/>
                </a:solidFill>
                <a:latin typeface="Courier New" panose="02070309020205020404" pitchFamily="49" charset="0"/>
                <a:cs typeface="Courier New" panose="02070309020205020404" pitchFamily="49" charset="0"/>
              </a:rPr>
              <a:t> tag, </a:t>
            </a:r>
            <a:r>
              <a:rPr lang="en-US" sz="2000" dirty="0" err="1">
                <a:solidFill>
                  <a:srgbClr val="790029"/>
                </a:solidFill>
                <a:latin typeface="Courier New" panose="02070309020205020404" pitchFamily="49" charset="0"/>
                <a:cs typeface="Courier New" panose="02070309020205020404" pitchFamily="49" charset="0"/>
              </a:rPr>
              <a:t>MPI_Comm</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comm</a:t>
            </a:r>
            <a:r>
              <a:rPr lang="en-US" sz="2000" dirty="0" smtClean="0">
                <a:solidFill>
                  <a:srgbClr val="790029"/>
                </a:solidFill>
                <a:latin typeface="Courier New" panose="02070309020205020404" pitchFamily="49" charset="0"/>
                <a:cs typeface="Courier New" panose="02070309020205020404" pitchFamily="49" charset="0"/>
              </a:rPr>
              <a:t>)</a:t>
            </a:r>
          </a:p>
          <a:p>
            <a:pPr marL="0" indent="0" algn="ctr">
              <a:buNone/>
            </a:pPr>
            <a:endParaRPr lang="en-US" sz="2000" dirty="0">
              <a:solidFill>
                <a:srgbClr val="790029"/>
              </a:solidFill>
              <a:latin typeface="Courier New" panose="02070309020205020404" pitchFamily="49" charset="0"/>
              <a:cs typeface="Courier New" panose="02070309020205020404" pitchFamily="49" charset="0"/>
            </a:endParaRPr>
          </a:p>
          <a:p>
            <a:pPr marL="0" indent="0" algn="ctr">
              <a:buNone/>
            </a:pPr>
            <a:r>
              <a:rPr lang="en-US" sz="2000" dirty="0" err="1">
                <a:solidFill>
                  <a:srgbClr val="790029"/>
                </a:solidFill>
                <a:latin typeface="Courier New" panose="02070309020205020404" pitchFamily="49" charset="0"/>
                <a:cs typeface="Courier New" panose="02070309020205020404" pitchFamily="49" charset="0"/>
              </a:rPr>
              <a:t>int</a:t>
            </a:r>
            <a:r>
              <a:rPr lang="en-US" sz="2000" dirty="0">
                <a:solidFill>
                  <a:srgbClr val="790029"/>
                </a:solidFill>
                <a:latin typeface="Courier New" panose="02070309020205020404" pitchFamily="49" charset="0"/>
                <a:cs typeface="Courier New" panose="02070309020205020404" pitchFamily="49" charset="0"/>
              </a:rPr>
              <a:t> </a:t>
            </a:r>
            <a:r>
              <a:rPr lang="en-US" sz="2000" b="1" dirty="0" err="1">
                <a:solidFill>
                  <a:srgbClr val="790029"/>
                </a:solidFill>
                <a:latin typeface="Courier New" panose="02070309020205020404" pitchFamily="49" charset="0"/>
                <a:cs typeface="Courier New" panose="02070309020205020404" pitchFamily="49" charset="0"/>
              </a:rPr>
              <a:t>MPI_Recv</a:t>
            </a:r>
            <a:r>
              <a:rPr lang="en-US" sz="2000" dirty="0">
                <a:solidFill>
                  <a:srgbClr val="790029"/>
                </a:solidFill>
                <a:latin typeface="Courier New" panose="02070309020205020404" pitchFamily="49" charset="0"/>
                <a:cs typeface="Courier New" panose="02070309020205020404" pitchFamily="49" charset="0"/>
              </a:rPr>
              <a:t>(void *</a:t>
            </a:r>
            <a:r>
              <a:rPr lang="en-US" sz="2000" dirty="0" err="1">
                <a:solidFill>
                  <a:srgbClr val="790029"/>
                </a:solidFill>
                <a:latin typeface="Courier New" panose="02070309020205020404" pitchFamily="49" charset="0"/>
                <a:cs typeface="Courier New" panose="02070309020205020404" pitchFamily="49" charset="0"/>
              </a:rPr>
              <a:t>buf</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int</a:t>
            </a:r>
            <a:r>
              <a:rPr lang="en-US" sz="2000" dirty="0">
                <a:solidFill>
                  <a:srgbClr val="790029"/>
                </a:solidFill>
                <a:latin typeface="Courier New" panose="02070309020205020404" pitchFamily="49" charset="0"/>
                <a:cs typeface="Courier New" panose="02070309020205020404" pitchFamily="49" charset="0"/>
              </a:rPr>
              <a:t> count, </a:t>
            </a:r>
            <a:r>
              <a:rPr lang="en-US" sz="2000" dirty="0" err="1">
                <a:solidFill>
                  <a:srgbClr val="790029"/>
                </a:solidFill>
                <a:latin typeface="Courier New" panose="02070309020205020404" pitchFamily="49" charset="0"/>
                <a:cs typeface="Courier New" panose="02070309020205020404" pitchFamily="49" charset="0"/>
              </a:rPr>
              <a:t>MPI_Datatype</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datatype</a:t>
            </a:r>
            <a:r>
              <a:rPr lang="en-US" sz="2000" dirty="0">
                <a:solidFill>
                  <a:srgbClr val="790029"/>
                </a:solidFill>
                <a:latin typeface="Courier New" panose="02070309020205020404" pitchFamily="49" charset="0"/>
                <a:cs typeface="Courier New" panose="02070309020205020404" pitchFamily="49" charset="0"/>
              </a:rPr>
              <a:t>,</a:t>
            </a:r>
          </a:p>
          <a:p>
            <a:pPr marL="0" indent="0" algn="ctr">
              <a:buNone/>
            </a:pPr>
            <a:r>
              <a:rPr lang="en-US" sz="2000" dirty="0" err="1">
                <a:solidFill>
                  <a:srgbClr val="790029"/>
                </a:solidFill>
                <a:latin typeface="Courier New" panose="02070309020205020404" pitchFamily="49" charset="0"/>
                <a:cs typeface="Courier New" panose="02070309020205020404" pitchFamily="49" charset="0"/>
              </a:rPr>
              <a:t>int</a:t>
            </a:r>
            <a:r>
              <a:rPr lang="en-US" sz="2000" dirty="0">
                <a:solidFill>
                  <a:srgbClr val="790029"/>
                </a:solidFill>
                <a:latin typeface="Courier New" panose="02070309020205020404" pitchFamily="49" charset="0"/>
                <a:cs typeface="Courier New" panose="02070309020205020404" pitchFamily="49" charset="0"/>
              </a:rPr>
              <a:t> source, </a:t>
            </a:r>
            <a:r>
              <a:rPr lang="en-US" sz="2000" dirty="0" err="1">
                <a:solidFill>
                  <a:srgbClr val="790029"/>
                </a:solidFill>
                <a:latin typeface="Courier New" panose="02070309020205020404" pitchFamily="49" charset="0"/>
                <a:cs typeface="Courier New" panose="02070309020205020404" pitchFamily="49" charset="0"/>
              </a:rPr>
              <a:t>int</a:t>
            </a:r>
            <a:r>
              <a:rPr lang="en-US" sz="2000" dirty="0">
                <a:solidFill>
                  <a:srgbClr val="790029"/>
                </a:solidFill>
                <a:latin typeface="Courier New" panose="02070309020205020404" pitchFamily="49" charset="0"/>
                <a:cs typeface="Courier New" panose="02070309020205020404" pitchFamily="49" charset="0"/>
              </a:rPr>
              <a:t> tag, </a:t>
            </a:r>
            <a:r>
              <a:rPr lang="en-US" sz="2000" dirty="0" err="1">
                <a:solidFill>
                  <a:srgbClr val="790029"/>
                </a:solidFill>
                <a:latin typeface="Courier New" panose="02070309020205020404" pitchFamily="49" charset="0"/>
                <a:cs typeface="Courier New" panose="02070309020205020404" pitchFamily="49" charset="0"/>
              </a:rPr>
              <a:t>MPI_Comm</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comm</a:t>
            </a:r>
            <a:r>
              <a:rPr lang="en-US" sz="2000" dirty="0">
                <a:solidFill>
                  <a:srgbClr val="790029"/>
                </a:solidFill>
                <a:latin typeface="Courier New" panose="02070309020205020404" pitchFamily="49" charset="0"/>
                <a:cs typeface="Courier New" panose="02070309020205020404" pitchFamily="49" charset="0"/>
              </a:rPr>
              <a:t>, </a:t>
            </a:r>
            <a:r>
              <a:rPr lang="en-US" sz="2000" dirty="0" err="1">
                <a:solidFill>
                  <a:srgbClr val="790029"/>
                </a:solidFill>
                <a:latin typeface="Courier New" panose="02070309020205020404" pitchFamily="49" charset="0"/>
                <a:cs typeface="Courier New" panose="02070309020205020404" pitchFamily="49" charset="0"/>
              </a:rPr>
              <a:t>MPI_Status</a:t>
            </a:r>
            <a:r>
              <a:rPr lang="en-US" sz="2000" dirty="0">
                <a:solidFill>
                  <a:srgbClr val="790029"/>
                </a:solidFill>
                <a:latin typeface="Courier New" panose="02070309020205020404" pitchFamily="49" charset="0"/>
                <a:cs typeface="Courier New" panose="02070309020205020404" pitchFamily="49" charset="0"/>
              </a:rPr>
              <a:t> *status)</a:t>
            </a:r>
          </a:p>
        </p:txBody>
      </p:sp>
    </p:spTree>
    <p:extLst>
      <p:ext uri="{BB962C8B-B14F-4D97-AF65-F5344CB8AC3E}">
        <p14:creationId xmlns:p14="http://schemas.microsoft.com/office/powerpoint/2010/main" val="28249837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a:solidFill>
                  <a:srgbClr val="790029"/>
                </a:solidFill>
                <a:latin typeface="Courier New" panose="02070309020205020404" pitchFamily="49" charset="0"/>
                <a:cs typeface="Courier New" panose="02070309020205020404" pitchFamily="49" charset="0"/>
              </a:rPr>
              <a:t>MPI_Send</a:t>
            </a:r>
            <a:endParaRPr lang="en-US" sz="5400" dirty="0"/>
          </a:p>
        </p:txBody>
      </p:sp>
      <p:sp>
        <p:nvSpPr>
          <p:cNvPr id="3" name="Content Placeholder 2"/>
          <p:cNvSpPr>
            <a:spLocks noGrp="1"/>
          </p:cNvSpPr>
          <p:nvPr>
            <p:ph idx="1"/>
          </p:nvPr>
        </p:nvSpPr>
        <p:spPr/>
        <p:txBody>
          <a:bodyPr>
            <a:normAutofit fontScale="92500" lnSpcReduction="10000"/>
          </a:bodyPr>
          <a:lstStyle/>
          <a:p>
            <a:r>
              <a:rPr lang="en-US" sz="2600" dirty="0" err="1">
                <a:solidFill>
                  <a:srgbClr val="790029"/>
                </a:solidFill>
                <a:latin typeface="Courier New" panose="02070309020205020404" pitchFamily="49" charset="0"/>
                <a:cs typeface="Courier New" panose="02070309020205020404" pitchFamily="49" charset="0"/>
              </a:rPr>
              <a:t>MPI_Send</a:t>
            </a:r>
            <a:r>
              <a:rPr lang="en-US" dirty="0"/>
              <a:t> sends the data stored in the buffer pointed by </a:t>
            </a:r>
            <a:endParaRPr lang="en-US" dirty="0" smtClean="0"/>
          </a:p>
          <a:p>
            <a:pPr lvl="1"/>
            <a:r>
              <a:rPr lang="en-US" sz="2200" dirty="0" err="1" smtClean="0">
                <a:solidFill>
                  <a:srgbClr val="790029"/>
                </a:solidFill>
                <a:latin typeface="Courier New" panose="02070309020205020404" pitchFamily="49" charset="0"/>
                <a:cs typeface="Courier New" panose="02070309020205020404" pitchFamily="49" charset="0"/>
              </a:rPr>
              <a:t>buf</a:t>
            </a:r>
            <a:r>
              <a:rPr lang="en-US" dirty="0"/>
              <a:t> :initial address of send buffer (choice</a:t>
            </a:r>
            <a:r>
              <a:rPr lang="en-US" dirty="0" smtClean="0"/>
              <a:t>). </a:t>
            </a:r>
          </a:p>
          <a:p>
            <a:pPr lvl="1"/>
            <a:r>
              <a:rPr lang="en-US" sz="2200" dirty="0" err="1" smtClean="0">
                <a:solidFill>
                  <a:srgbClr val="790029"/>
                </a:solidFill>
                <a:latin typeface="Courier New" panose="02070309020205020404" pitchFamily="49" charset="0"/>
                <a:cs typeface="Courier New" panose="02070309020205020404" pitchFamily="49" charset="0"/>
              </a:rPr>
              <a:t>count</a:t>
            </a:r>
            <a:r>
              <a:rPr lang="en-US" dirty="0" err="1" smtClean="0"/>
              <a:t>:number</a:t>
            </a:r>
            <a:r>
              <a:rPr lang="en-US" dirty="0" smtClean="0"/>
              <a:t> </a:t>
            </a:r>
            <a:r>
              <a:rPr lang="en-US" dirty="0"/>
              <a:t>of elements in send buffer (nonnegative integer</a:t>
            </a:r>
            <a:r>
              <a:rPr lang="en-US" dirty="0" smtClean="0"/>
              <a:t>).</a:t>
            </a:r>
          </a:p>
          <a:p>
            <a:pPr lvl="1"/>
            <a:r>
              <a:rPr lang="en-US" dirty="0" err="1" smtClean="0">
                <a:solidFill>
                  <a:srgbClr val="790029"/>
                </a:solidFill>
                <a:latin typeface="Courier New" panose="02070309020205020404" pitchFamily="49" charset="0"/>
                <a:cs typeface="Courier New" panose="02070309020205020404" pitchFamily="49" charset="0"/>
              </a:rPr>
              <a:t>datatype</a:t>
            </a:r>
            <a:r>
              <a:rPr lang="en-US" dirty="0" smtClean="0">
                <a:solidFill>
                  <a:srgbClr val="790029"/>
                </a:solidFill>
                <a:latin typeface="Courier New" panose="02070309020205020404" pitchFamily="49" charset="0"/>
                <a:cs typeface="Courier New" panose="02070309020205020404" pitchFamily="49" charset="0"/>
              </a:rPr>
              <a:t>: </a:t>
            </a:r>
            <a:r>
              <a:rPr lang="en-US" dirty="0" err="1">
                <a:solidFill>
                  <a:srgbClr val="000000"/>
                </a:solidFill>
                <a:ea typeface="Arial"/>
                <a:cs typeface="Arial"/>
                <a:sym typeface="Arial"/>
              </a:rPr>
              <a:t>datatype</a:t>
            </a:r>
            <a:r>
              <a:rPr lang="en-US" dirty="0">
                <a:solidFill>
                  <a:srgbClr val="000000"/>
                </a:solidFill>
                <a:ea typeface="Arial"/>
                <a:cs typeface="Arial"/>
                <a:sym typeface="Arial"/>
              </a:rPr>
              <a:t> of each send buffer element (</a:t>
            </a:r>
            <a:r>
              <a:rPr lang="en-US" dirty="0" smtClean="0">
                <a:solidFill>
                  <a:srgbClr val="000000"/>
                </a:solidFill>
                <a:ea typeface="Arial"/>
                <a:cs typeface="Arial"/>
                <a:sym typeface="Arial"/>
              </a:rPr>
              <a:t>handle)</a:t>
            </a:r>
          </a:p>
          <a:p>
            <a:pPr lvl="1"/>
            <a:r>
              <a:rPr lang="en-US" dirty="0" err="1" smtClean="0">
                <a:solidFill>
                  <a:srgbClr val="790029"/>
                </a:solidFill>
                <a:latin typeface="Courier New" panose="02070309020205020404" pitchFamily="49" charset="0"/>
                <a:cs typeface="Courier New" panose="02070309020205020404" pitchFamily="49" charset="0"/>
              </a:rPr>
              <a:t>dest</a:t>
            </a:r>
            <a:r>
              <a:rPr lang="en-US" dirty="0" smtClean="0">
                <a:solidFill>
                  <a:srgbClr val="790029"/>
                </a:solidFill>
                <a:latin typeface="Courier New" panose="02070309020205020404" pitchFamily="49" charset="0"/>
                <a:cs typeface="Courier New" panose="02070309020205020404" pitchFamily="49" charset="0"/>
              </a:rPr>
              <a:t>:</a:t>
            </a:r>
            <a:r>
              <a:rPr lang="en-US" dirty="0" smtClean="0"/>
              <a:t> </a:t>
            </a:r>
            <a:r>
              <a:rPr lang="en-US" dirty="0"/>
              <a:t>rank of destination (integer)</a:t>
            </a:r>
          </a:p>
          <a:p>
            <a:pPr lvl="1"/>
            <a:r>
              <a:rPr lang="en-US" dirty="0" smtClean="0">
                <a:solidFill>
                  <a:srgbClr val="790029"/>
                </a:solidFill>
                <a:latin typeface="Courier New" panose="02070309020205020404" pitchFamily="49" charset="0"/>
                <a:cs typeface="Courier New" panose="02070309020205020404" pitchFamily="49" charset="0"/>
              </a:rPr>
              <a:t>tag</a:t>
            </a:r>
            <a:r>
              <a:rPr lang="en-US" dirty="0"/>
              <a:t>: message tag (integer</a:t>
            </a:r>
            <a:r>
              <a:rPr lang="en-US" dirty="0" smtClean="0"/>
              <a:t>), each </a:t>
            </a:r>
            <a:r>
              <a:rPr lang="en-US" dirty="0"/>
              <a:t>message has an integer-valued tag</a:t>
            </a:r>
            <a:br>
              <a:rPr lang="en-US" dirty="0"/>
            </a:br>
            <a:r>
              <a:rPr lang="en-US" dirty="0"/>
              <a:t>associated with </a:t>
            </a:r>
            <a:r>
              <a:rPr lang="en-US" dirty="0" smtClean="0"/>
              <a:t>it to </a:t>
            </a:r>
            <a:r>
              <a:rPr lang="en-US" dirty="0"/>
              <a:t>distinguish different types of messages</a:t>
            </a:r>
            <a:r>
              <a:rPr lang="en-US" dirty="0" smtClean="0"/>
              <a:t>.</a:t>
            </a:r>
          </a:p>
          <a:p>
            <a:pPr lvl="1"/>
            <a:r>
              <a:rPr lang="en-US" dirty="0" err="1" smtClean="0">
                <a:solidFill>
                  <a:srgbClr val="790029"/>
                </a:solidFill>
                <a:latin typeface="Courier New" panose="02070309020205020404" pitchFamily="49" charset="0"/>
                <a:cs typeface="Courier New" panose="02070309020205020404" pitchFamily="49" charset="0"/>
              </a:rPr>
              <a:t>comm</a:t>
            </a:r>
            <a:r>
              <a:rPr lang="en-US" dirty="0" smtClean="0">
                <a:solidFill>
                  <a:srgbClr val="790029"/>
                </a:solidFill>
                <a:latin typeface="Courier New" panose="02070309020205020404" pitchFamily="49" charset="0"/>
                <a:cs typeface="Courier New" panose="02070309020205020404" pitchFamily="49" charset="0"/>
              </a:rPr>
              <a:t>: </a:t>
            </a:r>
            <a:r>
              <a:rPr lang="en-US" dirty="0">
                <a:solidFill>
                  <a:srgbClr val="000000"/>
                </a:solidFill>
                <a:ea typeface="Arial"/>
                <a:cs typeface="Arial"/>
                <a:sym typeface="Arial"/>
              </a:rPr>
              <a:t>communicator (handle</a:t>
            </a:r>
            <a:r>
              <a:rPr lang="en-US" dirty="0" smtClean="0">
                <a:solidFill>
                  <a:srgbClr val="000000"/>
                </a:solidFill>
                <a:ea typeface="Arial"/>
                <a:cs typeface="Arial"/>
                <a:sym typeface="Arial"/>
              </a:rPr>
              <a:t>)</a:t>
            </a:r>
            <a:r>
              <a:rPr lang="en-US" dirty="0" smtClean="0"/>
              <a:t> </a:t>
            </a:r>
          </a:p>
          <a:p>
            <a:pPr lvl="1"/>
            <a:endParaRPr lang="en-US" dirty="0" smtClean="0"/>
          </a:p>
          <a:p>
            <a:r>
              <a:rPr lang="en-US" dirty="0" smtClean="0"/>
              <a:t>The </a:t>
            </a:r>
            <a:r>
              <a:rPr lang="en-US" sz="2600" dirty="0" err="1">
                <a:solidFill>
                  <a:srgbClr val="790029"/>
                </a:solidFill>
                <a:latin typeface="Courier New" panose="02070309020205020404" pitchFamily="49" charset="0"/>
                <a:cs typeface="Courier New" panose="02070309020205020404" pitchFamily="49" charset="0"/>
              </a:rPr>
              <a:t>dest</a:t>
            </a:r>
            <a:r>
              <a:rPr lang="en-US" dirty="0"/>
              <a:t> argument is the rank of the destination process in the </a:t>
            </a:r>
            <a:r>
              <a:rPr lang="en-US" dirty="0" smtClean="0"/>
              <a:t>communication domain </a:t>
            </a:r>
            <a:r>
              <a:rPr lang="en-US" dirty="0"/>
              <a:t>specified by the communicator </a:t>
            </a:r>
            <a:r>
              <a:rPr lang="en-US" sz="2600" dirty="0" err="1">
                <a:solidFill>
                  <a:srgbClr val="790029"/>
                </a:solidFill>
                <a:latin typeface="Courier New" panose="02070309020205020404" pitchFamily="49" charset="0"/>
                <a:cs typeface="Courier New" panose="02070309020205020404" pitchFamily="49" charset="0"/>
              </a:rPr>
              <a:t>comm</a:t>
            </a:r>
            <a:r>
              <a:rPr lang="en-US" sz="2600" dirty="0">
                <a:solidFill>
                  <a:srgbClr val="790029"/>
                </a:solidFill>
                <a:latin typeface="Courier New" panose="02070309020205020404" pitchFamily="49" charset="0"/>
                <a:cs typeface="Courier New" panose="02070309020205020404" pitchFamily="49" charset="0"/>
              </a:rPr>
              <a:t> </a:t>
            </a:r>
            <a:r>
              <a:rPr lang="en-US" dirty="0" smtClean="0"/>
              <a:t>.</a:t>
            </a:r>
            <a:endParaRPr lang="en-US" dirty="0"/>
          </a:p>
        </p:txBody>
      </p:sp>
    </p:spTree>
    <p:extLst>
      <p:ext uri="{BB962C8B-B14F-4D97-AF65-F5344CB8AC3E}">
        <p14:creationId xmlns:p14="http://schemas.microsoft.com/office/powerpoint/2010/main" val="19276805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a:solidFill>
                  <a:srgbClr val="790029"/>
                </a:solidFill>
                <a:latin typeface="Courier New" panose="02070309020205020404" pitchFamily="49" charset="0"/>
                <a:ea typeface="+mn-ea"/>
                <a:cs typeface="Courier New" panose="02070309020205020404" pitchFamily="49" charset="0"/>
              </a:rPr>
              <a:t>MPI_Recv</a:t>
            </a:r>
            <a:endParaRPr lang="en-US" sz="2400" dirty="0">
              <a:solidFill>
                <a:srgbClr val="790029"/>
              </a:solidFill>
              <a:latin typeface="Courier New" panose="02070309020205020404" pitchFamily="49" charset="0"/>
              <a:ea typeface="+mn-ea"/>
              <a:cs typeface="Courier New" panose="02070309020205020404" pitchFamily="49" charset="0"/>
            </a:endParaRPr>
          </a:p>
        </p:txBody>
      </p:sp>
      <p:sp>
        <p:nvSpPr>
          <p:cNvPr id="3" name="Content Placeholder 2"/>
          <p:cNvSpPr>
            <a:spLocks noGrp="1"/>
          </p:cNvSpPr>
          <p:nvPr>
            <p:ph idx="1"/>
          </p:nvPr>
        </p:nvSpPr>
        <p:spPr/>
        <p:txBody>
          <a:bodyPr>
            <a:normAutofit fontScale="85000" lnSpcReduction="10000"/>
          </a:bodyPr>
          <a:lstStyle/>
          <a:p>
            <a:pPr marL="0" indent="0" algn="l">
              <a:buNone/>
            </a:pP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a:t>
            </a:r>
            <a:r>
              <a:rPr lang="en-US" b="1" dirty="0" err="1">
                <a:solidFill>
                  <a:srgbClr val="790029"/>
                </a:solidFill>
                <a:latin typeface="Courier New" panose="02070309020205020404" pitchFamily="49" charset="0"/>
                <a:cs typeface="Courier New" panose="02070309020205020404" pitchFamily="49" charset="0"/>
              </a:rPr>
              <a:t>MPI_Recv</a:t>
            </a:r>
            <a:r>
              <a:rPr lang="en-US" dirty="0">
                <a:solidFill>
                  <a:srgbClr val="790029"/>
                </a:solidFill>
                <a:latin typeface="Courier New" panose="02070309020205020404" pitchFamily="49" charset="0"/>
                <a:cs typeface="Courier New" panose="02070309020205020404" pitchFamily="49" charset="0"/>
              </a:rPr>
              <a:t>(void *</a:t>
            </a:r>
            <a:r>
              <a:rPr lang="en-US" dirty="0" err="1">
                <a:solidFill>
                  <a:srgbClr val="790029"/>
                </a:solidFill>
                <a:latin typeface="Courier New" panose="02070309020205020404" pitchFamily="49" charset="0"/>
                <a:cs typeface="Courier New" panose="02070309020205020404" pitchFamily="49" charset="0"/>
              </a:rPr>
              <a:t>buf</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count, </a:t>
            </a:r>
            <a:r>
              <a:rPr lang="en-US" dirty="0" err="1">
                <a:solidFill>
                  <a:srgbClr val="790029"/>
                </a:solidFill>
                <a:latin typeface="Courier New" panose="02070309020205020404" pitchFamily="49" charset="0"/>
                <a:cs typeface="Courier New" panose="02070309020205020404" pitchFamily="49" charset="0"/>
              </a:rPr>
              <a:t>MPI_Datatype</a:t>
            </a:r>
            <a:r>
              <a:rPr lang="en-US" dirty="0">
                <a:solidFill>
                  <a:srgbClr val="790029"/>
                </a:solidFill>
                <a:latin typeface="Courier New" panose="02070309020205020404" pitchFamily="49" charset="0"/>
                <a:cs typeface="Courier New" panose="02070309020205020404" pitchFamily="49" charset="0"/>
              </a:rPr>
              <a:t> </a:t>
            </a:r>
            <a:r>
              <a:rPr lang="en-US" dirty="0" err="1" smtClean="0">
                <a:solidFill>
                  <a:srgbClr val="790029"/>
                </a:solidFill>
                <a:latin typeface="Courier New" panose="02070309020205020404" pitchFamily="49" charset="0"/>
                <a:cs typeface="Courier New" panose="02070309020205020404" pitchFamily="49" charset="0"/>
              </a:rPr>
              <a:t>datatype</a:t>
            </a:r>
            <a:r>
              <a:rPr lang="en-US" dirty="0" smtClean="0">
                <a:solidFill>
                  <a:srgbClr val="790029"/>
                </a:solidFill>
                <a:latin typeface="Courier New" panose="02070309020205020404" pitchFamily="49" charset="0"/>
                <a:cs typeface="Courier New" panose="02070309020205020404" pitchFamily="49" charset="0"/>
              </a:rPr>
              <a:t>, </a:t>
            </a:r>
            <a:r>
              <a:rPr lang="en-US" dirty="0" err="1" smtClean="0">
                <a:solidFill>
                  <a:srgbClr val="790029"/>
                </a:solidFill>
                <a:latin typeface="Courier New" panose="02070309020205020404" pitchFamily="49" charset="0"/>
                <a:cs typeface="Courier New" panose="02070309020205020404" pitchFamily="49" charset="0"/>
              </a:rPr>
              <a:t>int</a:t>
            </a:r>
            <a:r>
              <a:rPr lang="en-US" dirty="0" smtClean="0">
                <a:solidFill>
                  <a:srgbClr val="790029"/>
                </a:solidFill>
                <a:latin typeface="Courier New" panose="02070309020205020404" pitchFamily="49" charset="0"/>
                <a:cs typeface="Courier New" panose="02070309020205020404" pitchFamily="49" charset="0"/>
              </a:rPr>
              <a:t> </a:t>
            </a:r>
            <a:r>
              <a:rPr lang="en-US" dirty="0">
                <a:solidFill>
                  <a:srgbClr val="790029"/>
                </a:solidFill>
                <a:latin typeface="Courier New" panose="02070309020205020404" pitchFamily="49" charset="0"/>
                <a:cs typeface="Courier New" panose="02070309020205020404" pitchFamily="49" charset="0"/>
              </a:rPr>
              <a:t>source, </a:t>
            </a: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tag, </a:t>
            </a:r>
            <a:r>
              <a:rPr lang="en-US" dirty="0" err="1">
                <a:solidFill>
                  <a:srgbClr val="790029"/>
                </a:solidFill>
                <a:latin typeface="Courier New" panose="02070309020205020404" pitchFamily="49" charset="0"/>
                <a:cs typeface="Courier New" panose="02070309020205020404" pitchFamily="49" charset="0"/>
              </a:rPr>
              <a:t>MPI_Comm</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comm</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MPI_Status</a:t>
            </a:r>
            <a:r>
              <a:rPr lang="en-US" dirty="0">
                <a:solidFill>
                  <a:srgbClr val="790029"/>
                </a:solidFill>
                <a:latin typeface="Courier New" panose="02070309020205020404" pitchFamily="49" charset="0"/>
                <a:cs typeface="Courier New" panose="02070309020205020404" pitchFamily="49" charset="0"/>
              </a:rPr>
              <a:t> *status)</a:t>
            </a:r>
          </a:p>
          <a:p>
            <a:endParaRPr lang="en-US" dirty="0" smtClean="0">
              <a:solidFill>
                <a:srgbClr val="790029"/>
              </a:solidFill>
              <a:latin typeface="Courier New" panose="02070309020205020404" pitchFamily="49" charset="0"/>
              <a:cs typeface="Courier New" panose="02070309020205020404" pitchFamily="49" charset="0"/>
            </a:endParaRPr>
          </a:p>
          <a:p>
            <a:r>
              <a:rPr lang="en-US" dirty="0" err="1" smtClean="0">
                <a:solidFill>
                  <a:srgbClr val="790029"/>
                </a:solidFill>
                <a:latin typeface="Courier New" panose="02070309020205020404" pitchFamily="49" charset="0"/>
                <a:cs typeface="Courier New" panose="02070309020205020404" pitchFamily="49" charset="0"/>
              </a:rPr>
              <a:t>MPI_Recv</a:t>
            </a:r>
            <a:r>
              <a:rPr lang="en-US" dirty="0" smtClean="0"/>
              <a:t> </a:t>
            </a:r>
            <a:r>
              <a:rPr lang="en-US" dirty="0"/>
              <a:t>receives a message sent by a process whose rank is given by the </a:t>
            </a:r>
            <a:r>
              <a:rPr lang="en-US" dirty="0">
                <a:solidFill>
                  <a:srgbClr val="790029"/>
                </a:solidFill>
                <a:latin typeface="Courier New" panose="02070309020205020404" pitchFamily="49" charset="0"/>
                <a:cs typeface="Courier New" panose="02070309020205020404" pitchFamily="49" charset="0"/>
              </a:rPr>
              <a:t>source</a:t>
            </a:r>
            <a:r>
              <a:rPr lang="en-US" dirty="0"/>
              <a:t> in </a:t>
            </a:r>
            <a:r>
              <a:rPr lang="en-US" dirty="0" smtClean="0"/>
              <a:t>the communication </a:t>
            </a:r>
            <a:r>
              <a:rPr lang="en-US" dirty="0"/>
              <a:t>domain specified by the </a:t>
            </a:r>
            <a:r>
              <a:rPr lang="en-US" dirty="0" err="1">
                <a:solidFill>
                  <a:srgbClr val="790029"/>
                </a:solidFill>
                <a:latin typeface="Courier New" panose="02070309020205020404" pitchFamily="49" charset="0"/>
                <a:cs typeface="Courier New" panose="02070309020205020404" pitchFamily="49" charset="0"/>
              </a:rPr>
              <a:t>comm</a:t>
            </a:r>
            <a:r>
              <a:rPr lang="en-US" dirty="0"/>
              <a:t> argument. </a:t>
            </a:r>
            <a:endParaRPr lang="en-US" dirty="0" smtClean="0"/>
          </a:p>
          <a:p>
            <a:r>
              <a:rPr lang="en-US" dirty="0" smtClean="0"/>
              <a:t>The </a:t>
            </a:r>
            <a:r>
              <a:rPr lang="en-US" dirty="0"/>
              <a:t>received message is stored in continuous locations in the buffer pointed to by </a:t>
            </a:r>
            <a:r>
              <a:rPr lang="en-US" sz="2600" dirty="0" err="1">
                <a:solidFill>
                  <a:srgbClr val="790029"/>
                </a:solidFill>
                <a:latin typeface="Courier New" panose="02070309020205020404" pitchFamily="49" charset="0"/>
                <a:cs typeface="Courier New" panose="02070309020205020404" pitchFamily="49" charset="0"/>
              </a:rPr>
              <a:t>buf</a:t>
            </a:r>
            <a:r>
              <a:rPr lang="en-US" dirty="0"/>
              <a:t> . </a:t>
            </a:r>
          </a:p>
          <a:p>
            <a:r>
              <a:rPr lang="en-US" dirty="0" smtClean="0"/>
              <a:t>The </a:t>
            </a:r>
            <a:r>
              <a:rPr lang="en-US" dirty="0"/>
              <a:t>tag of the sent message must </a:t>
            </a:r>
            <a:r>
              <a:rPr lang="en-US" dirty="0" smtClean="0"/>
              <a:t>be that </a:t>
            </a:r>
            <a:r>
              <a:rPr lang="en-US" dirty="0"/>
              <a:t>specified by the </a:t>
            </a:r>
            <a:r>
              <a:rPr lang="en-US" sz="2600" dirty="0">
                <a:solidFill>
                  <a:srgbClr val="790029"/>
                </a:solidFill>
                <a:latin typeface="Courier New" panose="02070309020205020404" pitchFamily="49" charset="0"/>
                <a:cs typeface="Courier New" panose="02070309020205020404" pitchFamily="49" charset="0"/>
              </a:rPr>
              <a:t>tag</a:t>
            </a:r>
            <a:r>
              <a:rPr lang="en-US" dirty="0"/>
              <a:t> argument. </a:t>
            </a:r>
            <a:endParaRPr lang="en-US" dirty="0" smtClean="0"/>
          </a:p>
          <a:p>
            <a:pPr lvl="1"/>
            <a:r>
              <a:rPr lang="en-US" dirty="0" smtClean="0"/>
              <a:t>If </a:t>
            </a:r>
            <a:r>
              <a:rPr lang="en-US" dirty="0"/>
              <a:t>there are many messages with identical tag from </a:t>
            </a:r>
            <a:r>
              <a:rPr lang="en-US" dirty="0" smtClean="0"/>
              <a:t>the same </a:t>
            </a:r>
            <a:r>
              <a:rPr lang="en-US" dirty="0"/>
              <a:t>process, then any one of these messages is received </a:t>
            </a:r>
          </a:p>
        </p:txBody>
      </p:sp>
    </p:spTree>
    <p:extLst>
      <p:ext uri="{BB962C8B-B14F-4D97-AF65-F5344CB8AC3E}">
        <p14:creationId xmlns:p14="http://schemas.microsoft.com/office/powerpoint/2010/main" val="1046505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24967" y="1507958"/>
            <a:ext cx="7590461" cy="4190209"/>
          </a:xfrm>
          <a:prstGeom prst="rect">
            <a:avLst/>
          </a:prstGeom>
        </p:spPr>
      </p:pic>
    </p:spTree>
    <p:extLst>
      <p:ext uri="{BB962C8B-B14F-4D97-AF65-F5344CB8AC3E}">
        <p14:creationId xmlns:p14="http://schemas.microsoft.com/office/powerpoint/2010/main" val="16323327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a:solidFill>
                  <a:srgbClr val="790029"/>
                </a:solidFill>
                <a:latin typeface="Courier New" panose="02070309020205020404" pitchFamily="49" charset="0"/>
                <a:ea typeface="+mn-ea"/>
                <a:cs typeface="Courier New" panose="02070309020205020404" pitchFamily="49" charset="0"/>
              </a:rPr>
              <a:t>MPI_Recv</a:t>
            </a:r>
            <a:endParaRPr lang="en-US" sz="2400" dirty="0">
              <a:solidFill>
                <a:srgbClr val="790029"/>
              </a:solidFill>
              <a:latin typeface="Courier New" panose="02070309020205020404" pitchFamily="49" charset="0"/>
              <a:ea typeface="+mn-ea"/>
              <a:cs typeface="Courier New" panose="02070309020205020404" pitchFamily="49" charset="0"/>
            </a:endParaRPr>
          </a:p>
        </p:txBody>
      </p:sp>
      <p:sp>
        <p:nvSpPr>
          <p:cNvPr id="3" name="Content Placeholder 2"/>
          <p:cNvSpPr>
            <a:spLocks noGrp="1"/>
          </p:cNvSpPr>
          <p:nvPr>
            <p:ph idx="1"/>
          </p:nvPr>
        </p:nvSpPr>
        <p:spPr/>
        <p:txBody>
          <a:bodyPr>
            <a:normAutofit lnSpcReduction="10000"/>
          </a:bodyPr>
          <a:lstStyle/>
          <a:p>
            <a:pPr marL="0" indent="0" algn="l">
              <a:buNone/>
            </a:pP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a:t>
            </a:r>
            <a:r>
              <a:rPr lang="en-US" b="1" dirty="0" err="1">
                <a:solidFill>
                  <a:srgbClr val="790029"/>
                </a:solidFill>
                <a:latin typeface="Courier New" panose="02070309020205020404" pitchFamily="49" charset="0"/>
                <a:cs typeface="Courier New" panose="02070309020205020404" pitchFamily="49" charset="0"/>
              </a:rPr>
              <a:t>MPI_Recv</a:t>
            </a:r>
            <a:r>
              <a:rPr lang="en-US" dirty="0">
                <a:solidFill>
                  <a:srgbClr val="790029"/>
                </a:solidFill>
                <a:latin typeface="Courier New" panose="02070309020205020404" pitchFamily="49" charset="0"/>
                <a:cs typeface="Courier New" panose="02070309020205020404" pitchFamily="49" charset="0"/>
              </a:rPr>
              <a:t>(void *</a:t>
            </a:r>
            <a:r>
              <a:rPr lang="en-US" dirty="0" err="1">
                <a:solidFill>
                  <a:srgbClr val="790029"/>
                </a:solidFill>
                <a:latin typeface="Courier New" panose="02070309020205020404" pitchFamily="49" charset="0"/>
                <a:cs typeface="Courier New" panose="02070309020205020404" pitchFamily="49" charset="0"/>
              </a:rPr>
              <a:t>buf</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count, </a:t>
            </a:r>
            <a:r>
              <a:rPr lang="en-US" dirty="0" err="1">
                <a:solidFill>
                  <a:srgbClr val="790029"/>
                </a:solidFill>
                <a:latin typeface="Courier New" panose="02070309020205020404" pitchFamily="49" charset="0"/>
                <a:cs typeface="Courier New" panose="02070309020205020404" pitchFamily="49" charset="0"/>
              </a:rPr>
              <a:t>MPI_Datatype</a:t>
            </a:r>
            <a:r>
              <a:rPr lang="en-US" dirty="0">
                <a:solidFill>
                  <a:srgbClr val="790029"/>
                </a:solidFill>
                <a:latin typeface="Courier New" panose="02070309020205020404" pitchFamily="49" charset="0"/>
                <a:cs typeface="Courier New" panose="02070309020205020404" pitchFamily="49" charset="0"/>
              </a:rPr>
              <a:t> </a:t>
            </a:r>
            <a:r>
              <a:rPr lang="en-US" dirty="0" err="1" smtClean="0">
                <a:solidFill>
                  <a:srgbClr val="790029"/>
                </a:solidFill>
                <a:latin typeface="Courier New" panose="02070309020205020404" pitchFamily="49" charset="0"/>
                <a:cs typeface="Courier New" panose="02070309020205020404" pitchFamily="49" charset="0"/>
              </a:rPr>
              <a:t>datatype</a:t>
            </a:r>
            <a:r>
              <a:rPr lang="en-US" dirty="0" smtClean="0">
                <a:solidFill>
                  <a:srgbClr val="790029"/>
                </a:solidFill>
                <a:latin typeface="Courier New" panose="02070309020205020404" pitchFamily="49" charset="0"/>
                <a:cs typeface="Courier New" panose="02070309020205020404" pitchFamily="49" charset="0"/>
              </a:rPr>
              <a:t>, </a:t>
            </a:r>
            <a:r>
              <a:rPr lang="en-US" dirty="0" err="1" smtClean="0">
                <a:solidFill>
                  <a:srgbClr val="790029"/>
                </a:solidFill>
                <a:latin typeface="Courier New" panose="02070309020205020404" pitchFamily="49" charset="0"/>
                <a:cs typeface="Courier New" panose="02070309020205020404" pitchFamily="49" charset="0"/>
              </a:rPr>
              <a:t>int</a:t>
            </a:r>
            <a:r>
              <a:rPr lang="en-US" dirty="0" smtClean="0">
                <a:solidFill>
                  <a:srgbClr val="790029"/>
                </a:solidFill>
                <a:latin typeface="Courier New" panose="02070309020205020404" pitchFamily="49" charset="0"/>
                <a:cs typeface="Courier New" panose="02070309020205020404" pitchFamily="49" charset="0"/>
              </a:rPr>
              <a:t> </a:t>
            </a:r>
            <a:r>
              <a:rPr lang="en-US" dirty="0">
                <a:solidFill>
                  <a:srgbClr val="790029"/>
                </a:solidFill>
                <a:latin typeface="Courier New" panose="02070309020205020404" pitchFamily="49" charset="0"/>
                <a:cs typeface="Courier New" panose="02070309020205020404" pitchFamily="49" charset="0"/>
              </a:rPr>
              <a:t>source, </a:t>
            </a: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tag, </a:t>
            </a:r>
            <a:r>
              <a:rPr lang="en-US" dirty="0" err="1">
                <a:solidFill>
                  <a:srgbClr val="790029"/>
                </a:solidFill>
                <a:latin typeface="Courier New" panose="02070309020205020404" pitchFamily="49" charset="0"/>
                <a:cs typeface="Courier New" panose="02070309020205020404" pitchFamily="49" charset="0"/>
              </a:rPr>
              <a:t>MPI_Comm</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comm</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MPI_Status</a:t>
            </a:r>
            <a:r>
              <a:rPr lang="en-US" dirty="0">
                <a:solidFill>
                  <a:srgbClr val="790029"/>
                </a:solidFill>
                <a:latin typeface="Courier New" panose="02070309020205020404" pitchFamily="49" charset="0"/>
                <a:cs typeface="Courier New" panose="02070309020205020404" pitchFamily="49" charset="0"/>
              </a:rPr>
              <a:t> *status)</a:t>
            </a:r>
          </a:p>
          <a:p>
            <a:endParaRPr lang="en-US" dirty="0" smtClean="0">
              <a:solidFill>
                <a:srgbClr val="790029"/>
              </a:solidFill>
              <a:latin typeface="Courier New" panose="02070309020205020404" pitchFamily="49" charset="0"/>
              <a:cs typeface="Courier New" panose="02070309020205020404" pitchFamily="49" charset="0"/>
            </a:endParaRPr>
          </a:p>
          <a:p>
            <a:r>
              <a:rPr lang="en-US" dirty="0"/>
              <a:t>MPI allows specification of </a:t>
            </a:r>
            <a:r>
              <a:rPr lang="en-US" i="1" dirty="0" smtClean="0"/>
              <a:t>wildcard</a:t>
            </a:r>
            <a:r>
              <a:rPr lang="en-US" dirty="0" smtClean="0"/>
              <a:t> arguments </a:t>
            </a:r>
            <a:r>
              <a:rPr lang="en-US" dirty="0"/>
              <a:t>for both </a:t>
            </a:r>
            <a:r>
              <a:rPr lang="en-US" sz="2400" dirty="0">
                <a:solidFill>
                  <a:srgbClr val="790029"/>
                </a:solidFill>
                <a:latin typeface="Courier New" panose="02070309020205020404" pitchFamily="49" charset="0"/>
                <a:cs typeface="Courier New" panose="02070309020205020404" pitchFamily="49" charset="0"/>
              </a:rPr>
              <a:t>source</a:t>
            </a:r>
            <a:r>
              <a:rPr lang="en-US" dirty="0"/>
              <a:t> and </a:t>
            </a:r>
            <a:r>
              <a:rPr lang="en-US" sz="2400" dirty="0" smtClean="0">
                <a:solidFill>
                  <a:srgbClr val="790029"/>
                </a:solidFill>
                <a:latin typeface="Courier New" panose="02070309020205020404" pitchFamily="49" charset="0"/>
                <a:cs typeface="Courier New" panose="02070309020205020404" pitchFamily="49" charset="0"/>
              </a:rPr>
              <a:t>tag</a:t>
            </a:r>
            <a:r>
              <a:rPr lang="en-US" dirty="0" smtClean="0"/>
              <a:t>. </a:t>
            </a:r>
          </a:p>
          <a:p>
            <a:pPr lvl="1"/>
            <a:r>
              <a:rPr lang="en-US" dirty="0" smtClean="0"/>
              <a:t>If </a:t>
            </a:r>
            <a:r>
              <a:rPr lang="en-US" dirty="0">
                <a:solidFill>
                  <a:srgbClr val="790029"/>
                </a:solidFill>
                <a:latin typeface="Courier New" panose="02070309020205020404" pitchFamily="49" charset="0"/>
                <a:cs typeface="Courier New" panose="02070309020205020404" pitchFamily="49" charset="0"/>
              </a:rPr>
              <a:t>source</a:t>
            </a:r>
            <a:r>
              <a:rPr lang="en-US" dirty="0"/>
              <a:t> is set to </a:t>
            </a:r>
            <a:r>
              <a:rPr lang="en-US" dirty="0">
                <a:solidFill>
                  <a:srgbClr val="790029"/>
                </a:solidFill>
                <a:latin typeface="Courier New" panose="02070309020205020404" pitchFamily="49" charset="0"/>
                <a:cs typeface="Courier New" panose="02070309020205020404" pitchFamily="49" charset="0"/>
              </a:rPr>
              <a:t>MPI_ANY_SOURCE </a:t>
            </a:r>
            <a:r>
              <a:rPr lang="en-US" dirty="0"/>
              <a:t>, then any process </a:t>
            </a:r>
            <a:r>
              <a:rPr lang="en-US" dirty="0" smtClean="0"/>
              <a:t>of the </a:t>
            </a:r>
            <a:r>
              <a:rPr lang="en-US" dirty="0"/>
              <a:t>communication domain can be the source of the message. </a:t>
            </a:r>
            <a:endParaRPr lang="en-US" dirty="0" smtClean="0"/>
          </a:p>
          <a:p>
            <a:pPr lvl="1"/>
            <a:r>
              <a:rPr lang="en-US" dirty="0" smtClean="0"/>
              <a:t>Similarly</a:t>
            </a:r>
            <a:r>
              <a:rPr lang="en-US" dirty="0"/>
              <a:t>, if </a:t>
            </a:r>
            <a:r>
              <a:rPr lang="en-US" dirty="0">
                <a:solidFill>
                  <a:srgbClr val="790029"/>
                </a:solidFill>
                <a:latin typeface="Courier New" panose="02070309020205020404" pitchFamily="49" charset="0"/>
                <a:cs typeface="Courier New" panose="02070309020205020404" pitchFamily="49" charset="0"/>
              </a:rPr>
              <a:t>tag</a:t>
            </a:r>
            <a:r>
              <a:rPr lang="en-US" dirty="0"/>
              <a:t> is set </a:t>
            </a:r>
            <a:r>
              <a:rPr lang="en-US" dirty="0" smtClean="0"/>
              <a:t>to </a:t>
            </a:r>
            <a:r>
              <a:rPr lang="en-US" dirty="0">
                <a:solidFill>
                  <a:srgbClr val="790029"/>
                </a:solidFill>
                <a:latin typeface="Courier New" panose="02070309020205020404" pitchFamily="49" charset="0"/>
                <a:cs typeface="Courier New" panose="02070309020205020404" pitchFamily="49" charset="0"/>
              </a:rPr>
              <a:t>MPI_ANY_TAG</a:t>
            </a:r>
            <a:r>
              <a:rPr lang="en-US" dirty="0" smtClean="0"/>
              <a:t> </a:t>
            </a:r>
            <a:r>
              <a:rPr lang="en-US" dirty="0"/>
              <a:t>, then messages with any tag are accepted. </a:t>
            </a:r>
          </a:p>
        </p:txBody>
      </p:sp>
    </p:spTree>
    <p:extLst>
      <p:ext uri="{BB962C8B-B14F-4D97-AF65-F5344CB8AC3E}">
        <p14:creationId xmlns:p14="http://schemas.microsoft.com/office/powerpoint/2010/main" val="16358083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a:solidFill>
                  <a:srgbClr val="790029"/>
                </a:solidFill>
                <a:latin typeface="Courier New" panose="02070309020205020404" pitchFamily="49" charset="0"/>
                <a:ea typeface="+mn-ea"/>
                <a:cs typeface="Courier New" panose="02070309020205020404" pitchFamily="49" charset="0"/>
              </a:rPr>
              <a:t>MPI_Recv</a:t>
            </a:r>
            <a:endParaRPr lang="en-US" sz="2400" dirty="0">
              <a:solidFill>
                <a:srgbClr val="790029"/>
              </a:solidFill>
              <a:latin typeface="Courier New" panose="02070309020205020404" pitchFamily="49" charset="0"/>
              <a:ea typeface="+mn-ea"/>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lgn="l">
              <a:buNone/>
            </a:pP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a:t>
            </a:r>
            <a:r>
              <a:rPr lang="en-US" b="1" dirty="0" err="1">
                <a:solidFill>
                  <a:srgbClr val="790029"/>
                </a:solidFill>
                <a:latin typeface="Courier New" panose="02070309020205020404" pitchFamily="49" charset="0"/>
                <a:cs typeface="Courier New" panose="02070309020205020404" pitchFamily="49" charset="0"/>
              </a:rPr>
              <a:t>MPI_Recv</a:t>
            </a:r>
            <a:r>
              <a:rPr lang="en-US" dirty="0">
                <a:solidFill>
                  <a:srgbClr val="790029"/>
                </a:solidFill>
                <a:latin typeface="Courier New" panose="02070309020205020404" pitchFamily="49" charset="0"/>
                <a:cs typeface="Courier New" panose="02070309020205020404" pitchFamily="49" charset="0"/>
              </a:rPr>
              <a:t>(void *</a:t>
            </a:r>
            <a:r>
              <a:rPr lang="en-US" dirty="0" err="1">
                <a:solidFill>
                  <a:srgbClr val="790029"/>
                </a:solidFill>
                <a:latin typeface="Courier New" panose="02070309020205020404" pitchFamily="49" charset="0"/>
                <a:cs typeface="Courier New" panose="02070309020205020404" pitchFamily="49" charset="0"/>
              </a:rPr>
              <a:t>buf</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count, </a:t>
            </a:r>
            <a:r>
              <a:rPr lang="en-US" dirty="0" err="1">
                <a:solidFill>
                  <a:srgbClr val="790029"/>
                </a:solidFill>
                <a:latin typeface="Courier New" panose="02070309020205020404" pitchFamily="49" charset="0"/>
                <a:cs typeface="Courier New" panose="02070309020205020404" pitchFamily="49" charset="0"/>
              </a:rPr>
              <a:t>MPI_Datatype</a:t>
            </a:r>
            <a:r>
              <a:rPr lang="en-US" dirty="0">
                <a:solidFill>
                  <a:srgbClr val="790029"/>
                </a:solidFill>
                <a:latin typeface="Courier New" panose="02070309020205020404" pitchFamily="49" charset="0"/>
                <a:cs typeface="Courier New" panose="02070309020205020404" pitchFamily="49" charset="0"/>
              </a:rPr>
              <a:t> </a:t>
            </a:r>
            <a:r>
              <a:rPr lang="en-US" dirty="0" err="1" smtClean="0">
                <a:solidFill>
                  <a:srgbClr val="790029"/>
                </a:solidFill>
                <a:latin typeface="Courier New" panose="02070309020205020404" pitchFamily="49" charset="0"/>
                <a:cs typeface="Courier New" panose="02070309020205020404" pitchFamily="49" charset="0"/>
              </a:rPr>
              <a:t>datatype</a:t>
            </a:r>
            <a:r>
              <a:rPr lang="en-US" dirty="0" smtClean="0">
                <a:solidFill>
                  <a:srgbClr val="790029"/>
                </a:solidFill>
                <a:latin typeface="Courier New" panose="02070309020205020404" pitchFamily="49" charset="0"/>
                <a:cs typeface="Courier New" panose="02070309020205020404" pitchFamily="49" charset="0"/>
              </a:rPr>
              <a:t>, </a:t>
            </a:r>
            <a:r>
              <a:rPr lang="en-US" dirty="0" err="1" smtClean="0">
                <a:solidFill>
                  <a:srgbClr val="790029"/>
                </a:solidFill>
                <a:latin typeface="Courier New" panose="02070309020205020404" pitchFamily="49" charset="0"/>
                <a:cs typeface="Courier New" panose="02070309020205020404" pitchFamily="49" charset="0"/>
              </a:rPr>
              <a:t>int</a:t>
            </a:r>
            <a:r>
              <a:rPr lang="en-US" dirty="0" smtClean="0">
                <a:solidFill>
                  <a:srgbClr val="790029"/>
                </a:solidFill>
                <a:latin typeface="Courier New" panose="02070309020205020404" pitchFamily="49" charset="0"/>
                <a:cs typeface="Courier New" panose="02070309020205020404" pitchFamily="49" charset="0"/>
              </a:rPr>
              <a:t> </a:t>
            </a:r>
            <a:r>
              <a:rPr lang="en-US" dirty="0">
                <a:solidFill>
                  <a:srgbClr val="790029"/>
                </a:solidFill>
                <a:latin typeface="Courier New" panose="02070309020205020404" pitchFamily="49" charset="0"/>
                <a:cs typeface="Courier New" panose="02070309020205020404" pitchFamily="49" charset="0"/>
              </a:rPr>
              <a:t>source, </a:t>
            </a: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tag, </a:t>
            </a:r>
            <a:r>
              <a:rPr lang="en-US" dirty="0" err="1">
                <a:solidFill>
                  <a:srgbClr val="790029"/>
                </a:solidFill>
                <a:latin typeface="Courier New" panose="02070309020205020404" pitchFamily="49" charset="0"/>
                <a:cs typeface="Courier New" panose="02070309020205020404" pitchFamily="49" charset="0"/>
              </a:rPr>
              <a:t>MPI_Comm</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comm</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MPI_Status</a:t>
            </a:r>
            <a:r>
              <a:rPr lang="en-US" dirty="0">
                <a:solidFill>
                  <a:srgbClr val="790029"/>
                </a:solidFill>
                <a:latin typeface="Courier New" panose="02070309020205020404" pitchFamily="49" charset="0"/>
                <a:cs typeface="Courier New" panose="02070309020205020404" pitchFamily="49" charset="0"/>
              </a:rPr>
              <a:t> *status)</a:t>
            </a:r>
          </a:p>
          <a:p>
            <a:endParaRPr lang="en-US" dirty="0" smtClean="0">
              <a:solidFill>
                <a:srgbClr val="790029"/>
              </a:solidFill>
              <a:latin typeface="Courier New" panose="02070309020205020404" pitchFamily="49" charset="0"/>
              <a:cs typeface="Courier New" panose="02070309020205020404" pitchFamily="49" charset="0"/>
            </a:endParaRPr>
          </a:p>
          <a:p>
            <a:r>
              <a:rPr lang="en-US" dirty="0" smtClean="0"/>
              <a:t>The </a:t>
            </a:r>
            <a:r>
              <a:rPr lang="en-US" sz="2600" dirty="0">
                <a:solidFill>
                  <a:srgbClr val="790029"/>
                </a:solidFill>
                <a:latin typeface="Courier New" panose="02070309020205020404" pitchFamily="49" charset="0"/>
                <a:cs typeface="Courier New" panose="02070309020205020404" pitchFamily="49" charset="0"/>
              </a:rPr>
              <a:t>count</a:t>
            </a:r>
            <a:r>
              <a:rPr lang="en-US" dirty="0"/>
              <a:t> and </a:t>
            </a:r>
            <a:r>
              <a:rPr lang="en-US" sz="2600" dirty="0" err="1">
                <a:solidFill>
                  <a:srgbClr val="790029"/>
                </a:solidFill>
                <a:latin typeface="Courier New" panose="02070309020205020404" pitchFamily="49" charset="0"/>
                <a:cs typeface="Courier New" panose="02070309020205020404" pitchFamily="49" charset="0"/>
              </a:rPr>
              <a:t>datatype</a:t>
            </a:r>
            <a:r>
              <a:rPr lang="en-US" dirty="0"/>
              <a:t> arguments </a:t>
            </a:r>
            <a:r>
              <a:rPr lang="en-US" dirty="0" smtClean="0"/>
              <a:t>of </a:t>
            </a:r>
            <a:r>
              <a:rPr lang="en-US" sz="2600" dirty="0" err="1" smtClean="0">
                <a:solidFill>
                  <a:srgbClr val="790029"/>
                </a:solidFill>
                <a:latin typeface="Courier New" panose="02070309020205020404" pitchFamily="49" charset="0"/>
                <a:cs typeface="Courier New" panose="02070309020205020404" pitchFamily="49" charset="0"/>
              </a:rPr>
              <a:t>MPI_Recv</a:t>
            </a:r>
            <a:r>
              <a:rPr lang="en-US" dirty="0" smtClean="0"/>
              <a:t> </a:t>
            </a:r>
            <a:r>
              <a:rPr lang="en-US" dirty="0"/>
              <a:t>are used to specify the length of the supplied </a:t>
            </a:r>
            <a:r>
              <a:rPr lang="en-US" dirty="0" smtClean="0"/>
              <a:t>buffer.</a:t>
            </a:r>
          </a:p>
          <a:p>
            <a:pPr lvl="1"/>
            <a:r>
              <a:rPr lang="en-US" dirty="0" smtClean="0"/>
              <a:t>The </a:t>
            </a:r>
            <a:r>
              <a:rPr lang="en-US" dirty="0"/>
              <a:t>received message should </a:t>
            </a:r>
            <a:r>
              <a:rPr lang="en-US" dirty="0" smtClean="0"/>
              <a:t>be of </a:t>
            </a:r>
            <a:r>
              <a:rPr lang="en-US" dirty="0"/>
              <a:t>length equal to or less than this length. </a:t>
            </a:r>
          </a:p>
        </p:txBody>
      </p:sp>
    </p:spTree>
    <p:extLst>
      <p:ext uri="{BB962C8B-B14F-4D97-AF65-F5344CB8AC3E}">
        <p14:creationId xmlns:p14="http://schemas.microsoft.com/office/powerpoint/2010/main" val="27389946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a:solidFill>
                  <a:srgbClr val="790029"/>
                </a:solidFill>
                <a:latin typeface="Courier New" panose="02070309020205020404" pitchFamily="49" charset="0"/>
                <a:ea typeface="+mn-ea"/>
                <a:cs typeface="Courier New" panose="02070309020205020404" pitchFamily="49" charset="0"/>
              </a:rPr>
              <a:t>MPI_Recv</a:t>
            </a:r>
            <a:endParaRPr lang="en-US" sz="2400" dirty="0">
              <a:solidFill>
                <a:srgbClr val="790029"/>
              </a:solidFill>
              <a:latin typeface="Courier New" panose="02070309020205020404" pitchFamily="49" charset="0"/>
              <a:ea typeface="+mn-ea"/>
              <a:cs typeface="Courier New" panose="02070309020205020404" pitchFamily="49" charset="0"/>
            </a:endParaRPr>
          </a:p>
        </p:txBody>
      </p:sp>
      <p:sp>
        <p:nvSpPr>
          <p:cNvPr id="3" name="Content Placeholder 2"/>
          <p:cNvSpPr>
            <a:spLocks noGrp="1"/>
          </p:cNvSpPr>
          <p:nvPr>
            <p:ph idx="1"/>
          </p:nvPr>
        </p:nvSpPr>
        <p:spPr/>
        <p:txBody>
          <a:bodyPr>
            <a:normAutofit/>
          </a:bodyPr>
          <a:lstStyle/>
          <a:p>
            <a:pPr marL="0" indent="0" algn="l">
              <a:buNone/>
            </a:pP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a:t>
            </a:r>
            <a:r>
              <a:rPr lang="en-US" b="1" dirty="0" err="1">
                <a:solidFill>
                  <a:srgbClr val="790029"/>
                </a:solidFill>
                <a:latin typeface="Courier New" panose="02070309020205020404" pitchFamily="49" charset="0"/>
                <a:cs typeface="Courier New" panose="02070309020205020404" pitchFamily="49" charset="0"/>
              </a:rPr>
              <a:t>MPI_Recv</a:t>
            </a:r>
            <a:r>
              <a:rPr lang="en-US" dirty="0">
                <a:solidFill>
                  <a:srgbClr val="790029"/>
                </a:solidFill>
                <a:latin typeface="Courier New" panose="02070309020205020404" pitchFamily="49" charset="0"/>
                <a:cs typeface="Courier New" panose="02070309020205020404" pitchFamily="49" charset="0"/>
              </a:rPr>
              <a:t>(void *</a:t>
            </a:r>
            <a:r>
              <a:rPr lang="en-US" dirty="0" err="1">
                <a:solidFill>
                  <a:srgbClr val="790029"/>
                </a:solidFill>
                <a:latin typeface="Courier New" panose="02070309020205020404" pitchFamily="49" charset="0"/>
                <a:cs typeface="Courier New" panose="02070309020205020404" pitchFamily="49" charset="0"/>
              </a:rPr>
              <a:t>buf</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count, </a:t>
            </a:r>
            <a:r>
              <a:rPr lang="en-US" dirty="0" err="1">
                <a:solidFill>
                  <a:srgbClr val="790029"/>
                </a:solidFill>
                <a:latin typeface="Courier New" panose="02070309020205020404" pitchFamily="49" charset="0"/>
                <a:cs typeface="Courier New" panose="02070309020205020404" pitchFamily="49" charset="0"/>
              </a:rPr>
              <a:t>MPI_Datatype</a:t>
            </a:r>
            <a:r>
              <a:rPr lang="en-US" dirty="0">
                <a:solidFill>
                  <a:srgbClr val="790029"/>
                </a:solidFill>
                <a:latin typeface="Courier New" panose="02070309020205020404" pitchFamily="49" charset="0"/>
                <a:cs typeface="Courier New" panose="02070309020205020404" pitchFamily="49" charset="0"/>
              </a:rPr>
              <a:t> </a:t>
            </a:r>
            <a:r>
              <a:rPr lang="en-US" dirty="0" err="1" smtClean="0">
                <a:solidFill>
                  <a:srgbClr val="790029"/>
                </a:solidFill>
                <a:latin typeface="Courier New" panose="02070309020205020404" pitchFamily="49" charset="0"/>
                <a:cs typeface="Courier New" panose="02070309020205020404" pitchFamily="49" charset="0"/>
              </a:rPr>
              <a:t>datatype</a:t>
            </a:r>
            <a:r>
              <a:rPr lang="en-US" dirty="0" smtClean="0">
                <a:solidFill>
                  <a:srgbClr val="790029"/>
                </a:solidFill>
                <a:latin typeface="Courier New" panose="02070309020205020404" pitchFamily="49" charset="0"/>
                <a:cs typeface="Courier New" panose="02070309020205020404" pitchFamily="49" charset="0"/>
              </a:rPr>
              <a:t>, </a:t>
            </a:r>
            <a:r>
              <a:rPr lang="en-US" dirty="0" err="1" smtClean="0">
                <a:solidFill>
                  <a:srgbClr val="790029"/>
                </a:solidFill>
                <a:latin typeface="Courier New" panose="02070309020205020404" pitchFamily="49" charset="0"/>
                <a:cs typeface="Courier New" panose="02070309020205020404" pitchFamily="49" charset="0"/>
              </a:rPr>
              <a:t>int</a:t>
            </a:r>
            <a:r>
              <a:rPr lang="en-US" dirty="0" smtClean="0">
                <a:solidFill>
                  <a:srgbClr val="790029"/>
                </a:solidFill>
                <a:latin typeface="Courier New" panose="02070309020205020404" pitchFamily="49" charset="0"/>
                <a:cs typeface="Courier New" panose="02070309020205020404" pitchFamily="49" charset="0"/>
              </a:rPr>
              <a:t> </a:t>
            </a:r>
            <a:r>
              <a:rPr lang="en-US" dirty="0">
                <a:solidFill>
                  <a:srgbClr val="790029"/>
                </a:solidFill>
                <a:latin typeface="Courier New" panose="02070309020205020404" pitchFamily="49" charset="0"/>
                <a:cs typeface="Courier New" panose="02070309020205020404" pitchFamily="49" charset="0"/>
              </a:rPr>
              <a:t>source, </a:t>
            </a:r>
            <a:r>
              <a:rPr lang="en-US" dirty="0" err="1">
                <a:solidFill>
                  <a:srgbClr val="790029"/>
                </a:solidFill>
                <a:latin typeface="Courier New" panose="02070309020205020404" pitchFamily="49" charset="0"/>
                <a:cs typeface="Courier New" panose="02070309020205020404" pitchFamily="49" charset="0"/>
              </a:rPr>
              <a:t>int</a:t>
            </a:r>
            <a:r>
              <a:rPr lang="en-US" dirty="0">
                <a:solidFill>
                  <a:srgbClr val="790029"/>
                </a:solidFill>
                <a:latin typeface="Courier New" panose="02070309020205020404" pitchFamily="49" charset="0"/>
                <a:cs typeface="Courier New" panose="02070309020205020404" pitchFamily="49" charset="0"/>
              </a:rPr>
              <a:t> tag, </a:t>
            </a:r>
            <a:r>
              <a:rPr lang="en-US" dirty="0" err="1">
                <a:solidFill>
                  <a:srgbClr val="790029"/>
                </a:solidFill>
                <a:latin typeface="Courier New" panose="02070309020205020404" pitchFamily="49" charset="0"/>
                <a:cs typeface="Courier New" panose="02070309020205020404" pitchFamily="49" charset="0"/>
              </a:rPr>
              <a:t>MPI_Comm</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comm</a:t>
            </a:r>
            <a:r>
              <a:rPr lang="en-US" dirty="0">
                <a:solidFill>
                  <a:srgbClr val="790029"/>
                </a:solidFill>
                <a:latin typeface="Courier New" panose="02070309020205020404" pitchFamily="49" charset="0"/>
                <a:cs typeface="Courier New" panose="02070309020205020404" pitchFamily="49" charset="0"/>
              </a:rPr>
              <a:t>, </a:t>
            </a:r>
            <a:r>
              <a:rPr lang="en-US" dirty="0" err="1">
                <a:solidFill>
                  <a:srgbClr val="790029"/>
                </a:solidFill>
                <a:latin typeface="Courier New" panose="02070309020205020404" pitchFamily="49" charset="0"/>
                <a:cs typeface="Courier New" panose="02070309020205020404" pitchFamily="49" charset="0"/>
              </a:rPr>
              <a:t>MPI_Status</a:t>
            </a:r>
            <a:r>
              <a:rPr lang="en-US" dirty="0">
                <a:solidFill>
                  <a:srgbClr val="790029"/>
                </a:solidFill>
                <a:latin typeface="Courier New" panose="02070309020205020404" pitchFamily="49" charset="0"/>
                <a:cs typeface="Courier New" panose="02070309020205020404" pitchFamily="49" charset="0"/>
              </a:rPr>
              <a:t> *status)</a:t>
            </a:r>
          </a:p>
          <a:p>
            <a:endParaRPr lang="en-US" dirty="0" smtClean="0">
              <a:solidFill>
                <a:srgbClr val="790029"/>
              </a:solidFill>
              <a:latin typeface="Courier New" panose="02070309020205020404" pitchFamily="49" charset="0"/>
              <a:cs typeface="Courier New" panose="02070309020205020404" pitchFamily="49" charset="0"/>
            </a:endParaRPr>
          </a:p>
          <a:p>
            <a:r>
              <a:rPr lang="en-US" dirty="0"/>
              <a:t>After a message has been received, the </a:t>
            </a:r>
            <a:r>
              <a:rPr lang="en-US" sz="2400" dirty="0">
                <a:solidFill>
                  <a:srgbClr val="790029"/>
                </a:solidFill>
                <a:latin typeface="Courier New" panose="02070309020205020404" pitchFamily="49" charset="0"/>
                <a:cs typeface="Courier New" panose="02070309020205020404" pitchFamily="49" charset="0"/>
              </a:rPr>
              <a:t>status</a:t>
            </a:r>
            <a:r>
              <a:rPr lang="en-US" dirty="0"/>
              <a:t> variable can be used to get information </a:t>
            </a:r>
            <a:r>
              <a:rPr lang="en-US" dirty="0" smtClean="0"/>
              <a:t>about the </a:t>
            </a:r>
            <a:r>
              <a:rPr lang="en-US" sz="2400" dirty="0" err="1">
                <a:solidFill>
                  <a:srgbClr val="790029"/>
                </a:solidFill>
                <a:latin typeface="Courier New" panose="02070309020205020404" pitchFamily="49" charset="0"/>
                <a:cs typeface="Courier New" panose="02070309020205020404" pitchFamily="49" charset="0"/>
              </a:rPr>
              <a:t>MPI_Recv</a:t>
            </a:r>
            <a:r>
              <a:rPr lang="en-US" dirty="0"/>
              <a:t> operation. </a:t>
            </a:r>
            <a:endParaRPr lang="en-US" dirty="0" smtClean="0"/>
          </a:p>
          <a:p>
            <a:endParaRPr lang="en-US" dirty="0" smtClean="0"/>
          </a:p>
          <a:p>
            <a:r>
              <a:rPr lang="en-US" dirty="0" smtClean="0"/>
              <a:t>In </a:t>
            </a:r>
            <a:r>
              <a:rPr lang="en-US" dirty="0"/>
              <a:t>C, </a:t>
            </a:r>
            <a:r>
              <a:rPr lang="en-US" sz="2400" dirty="0">
                <a:solidFill>
                  <a:srgbClr val="790029"/>
                </a:solidFill>
                <a:latin typeface="Courier New" panose="02070309020205020404" pitchFamily="49" charset="0"/>
                <a:cs typeface="Courier New" panose="02070309020205020404" pitchFamily="49" charset="0"/>
              </a:rPr>
              <a:t>status</a:t>
            </a:r>
            <a:r>
              <a:rPr lang="en-US" dirty="0"/>
              <a:t> is stored using the </a:t>
            </a:r>
            <a:r>
              <a:rPr lang="en-US" sz="2400" dirty="0" err="1">
                <a:solidFill>
                  <a:srgbClr val="790029"/>
                </a:solidFill>
                <a:latin typeface="Courier New" panose="02070309020205020404" pitchFamily="49" charset="0"/>
                <a:cs typeface="Courier New" panose="02070309020205020404" pitchFamily="49" charset="0"/>
              </a:rPr>
              <a:t>MPI_Status</a:t>
            </a:r>
            <a:r>
              <a:rPr lang="en-US" dirty="0"/>
              <a:t> data-structure. </a:t>
            </a:r>
          </a:p>
        </p:txBody>
      </p:sp>
    </p:spTree>
    <p:extLst>
      <p:ext uri="{BB962C8B-B14F-4D97-AF65-F5344CB8AC3E}">
        <p14:creationId xmlns:p14="http://schemas.microsoft.com/office/powerpoint/2010/main" val="38316157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The corresponding data structure contains:</a:t>
            </a:r>
          </a:p>
          <a:p>
            <a:pPr marL="0" indent="0">
              <a:buNone/>
            </a:pPr>
            <a:r>
              <a:rPr lang="en-US" sz="2400" dirty="0">
                <a:solidFill>
                  <a:srgbClr val="790029"/>
                </a:solidFill>
                <a:latin typeface="Courier New" panose="02070309020205020404" pitchFamily="49" charset="0"/>
                <a:cs typeface="Courier New" panose="02070309020205020404" pitchFamily="49" charset="0"/>
              </a:rPr>
              <a:t>	</a:t>
            </a:r>
            <a:r>
              <a:rPr lang="en-US" sz="2400" dirty="0" err="1">
                <a:solidFill>
                  <a:srgbClr val="790029"/>
                </a:solidFill>
                <a:latin typeface="Courier New" panose="02070309020205020404" pitchFamily="49" charset="0"/>
                <a:cs typeface="Courier New" panose="02070309020205020404" pitchFamily="49" charset="0"/>
              </a:rPr>
              <a:t>typedef</a:t>
            </a:r>
            <a:r>
              <a:rPr lang="en-US" sz="2400" dirty="0">
                <a:solidFill>
                  <a:srgbClr val="790029"/>
                </a:solidFill>
                <a:latin typeface="Courier New" panose="02070309020205020404" pitchFamily="49" charset="0"/>
                <a:cs typeface="Courier New" panose="02070309020205020404" pitchFamily="49" charset="0"/>
              </a:rPr>
              <a:t> </a:t>
            </a:r>
            <a:r>
              <a:rPr lang="en-US" sz="2400" dirty="0" err="1">
                <a:solidFill>
                  <a:srgbClr val="790029"/>
                </a:solidFill>
                <a:latin typeface="Courier New" panose="02070309020205020404" pitchFamily="49" charset="0"/>
                <a:cs typeface="Courier New" panose="02070309020205020404" pitchFamily="49" charset="0"/>
              </a:rPr>
              <a:t>struct</a:t>
            </a:r>
            <a:r>
              <a:rPr lang="en-US" sz="2400" dirty="0">
                <a:solidFill>
                  <a:srgbClr val="790029"/>
                </a:solidFill>
                <a:latin typeface="Courier New" panose="02070309020205020404" pitchFamily="49" charset="0"/>
                <a:cs typeface="Courier New" panose="02070309020205020404" pitchFamily="49" charset="0"/>
              </a:rPr>
              <a:t> </a:t>
            </a:r>
            <a:r>
              <a:rPr lang="en-US" sz="2400" dirty="0" err="1">
                <a:solidFill>
                  <a:srgbClr val="790029"/>
                </a:solidFill>
                <a:latin typeface="Courier New" panose="02070309020205020404" pitchFamily="49" charset="0"/>
                <a:cs typeface="Courier New" panose="02070309020205020404" pitchFamily="49" charset="0"/>
              </a:rPr>
              <a:t>MPI_Status</a:t>
            </a:r>
            <a:r>
              <a:rPr lang="en-US" sz="2400" dirty="0">
                <a:solidFill>
                  <a:srgbClr val="790029"/>
                </a:solidFill>
                <a:latin typeface="Courier New" panose="02070309020205020404" pitchFamily="49" charset="0"/>
                <a:cs typeface="Courier New" panose="02070309020205020404" pitchFamily="49" charset="0"/>
              </a:rPr>
              <a:t> { </a:t>
            </a:r>
          </a:p>
          <a:p>
            <a:pPr marL="0" indent="0">
              <a:buNone/>
            </a:pPr>
            <a:r>
              <a:rPr lang="en-US" sz="2400" dirty="0">
                <a:solidFill>
                  <a:srgbClr val="790029"/>
                </a:solidFill>
                <a:latin typeface="Courier New" panose="02070309020205020404" pitchFamily="49" charset="0"/>
                <a:cs typeface="Courier New" panose="02070309020205020404" pitchFamily="49" charset="0"/>
              </a:rPr>
              <a:t>		</a:t>
            </a:r>
            <a:r>
              <a:rPr lang="en-US" sz="2400" dirty="0" err="1">
                <a:solidFill>
                  <a:srgbClr val="790029"/>
                </a:solidFill>
                <a:latin typeface="Courier New" panose="02070309020205020404" pitchFamily="49" charset="0"/>
                <a:cs typeface="Courier New" panose="02070309020205020404" pitchFamily="49" charset="0"/>
              </a:rPr>
              <a:t>int</a:t>
            </a:r>
            <a:r>
              <a:rPr lang="en-US" sz="2400" dirty="0">
                <a:solidFill>
                  <a:srgbClr val="790029"/>
                </a:solidFill>
                <a:latin typeface="Courier New" panose="02070309020205020404" pitchFamily="49" charset="0"/>
                <a:cs typeface="Courier New" panose="02070309020205020404" pitchFamily="49" charset="0"/>
              </a:rPr>
              <a:t> MPI_SOURCE; </a:t>
            </a:r>
          </a:p>
          <a:p>
            <a:pPr marL="0" indent="0">
              <a:buNone/>
            </a:pPr>
            <a:r>
              <a:rPr lang="en-US" sz="2400" dirty="0">
                <a:solidFill>
                  <a:srgbClr val="790029"/>
                </a:solidFill>
                <a:latin typeface="Courier New" panose="02070309020205020404" pitchFamily="49" charset="0"/>
                <a:cs typeface="Courier New" panose="02070309020205020404" pitchFamily="49" charset="0"/>
              </a:rPr>
              <a:t>		</a:t>
            </a:r>
            <a:r>
              <a:rPr lang="en-US" sz="2400" dirty="0" err="1">
                <a:solidFill>
                  <a:srgbClr val="790029"/>
                </a:solidFill>
                <a:latin typeface="Courier New" panose="02070309020205020404" pitchFamily="49" charset="0"/>
                <a:cs typeface="Courier New" panose="02070309020205020404" pitchFamily="49" charset="0"/>
              </a:rPr>
              <a:t>int</a:t>
            </a:r>
            <a:r>
              <a:rPr lang="en-US" sz="2400" dirty="0">
                <a:solidFill>
                  <a:srgbClr val="790029"/>
                </a:solidFill>
                <a:latin typeface="Courier New" panose="02070309020205020404" pitchFamily="49" charset="0"/>
                <a:cs typeface="Courier New" panose="02070309020205020404" pitchFamily="49" charset="0"/>
              </a:rPr>
              <a:t> MPI_TAG; </a:t>
            </a:r>
          </a:p>
          <a:p>
            <a:pPr marL="0" indent="0">
              <a:buNone/>
            </a:pPr>
            <a:r>
              <a:rPr lang="en-US" sz="2400" dirty="0">
                <a:solidFill>
                  <a:srgbClr val="790029"/>
                </a:solidFill>
                <a:latin typeface="Courier New" panose="02070309020205020404" pitchFamily="49" charset="0"/>
                <a:cs typeface="Courier New" panose="02070309020205020404" pitchFamily="49" charset="0"/>
              </a:rPr>
              <a:t>		</a:t>
            </a:r>
            <a:r>
              <a:rPr lang="en-US" sz="2400" dirty="0" err="1">
                <a:solidFill>
                  <a:srgbClr val="790029"/>
                </a:solidFill>
                <a:latin typeface="Courier New" panose="02070309020205020404" pitchFamily="49" charset="0"/>
                <a:cs typeface="Courier New" panose="02070309020205020404" pitchFamily="49" charset="0"/>
              </a:rPr>
              <a:t>int</a:t>
            </a:r>
            <a:r>
              <a:rPr lang="en-US" sz="2400" dirty="0">
                <a:solidFill>
                  <a:srgbClr val="790029"/>
                </a:solidFill>
                <a:latin typeface="Courier New" panose="02070309020205020404" pitchFamily="49" charset="0"/>
                <a:cs typeface="Courier New" panose="02070309020205020404" pitchFamily="49" charset="0"/>
              </a:rPr>
              <a:t> MPI_ERROR; }; </a:t>
            </a:r>
          </a:p>
          <a:p>
            <a:r>
              <a:rPr lang="en-US" sz="2600" dirty="0">
                <a:solidFill>
                  <a:srgbClr val="790029"/>
                </a:solidFill>
                <a:latin typeface="Courier New" panose="02070309020205020404" pitchFamily="49" charset="0"/>
                <a:cs typeface="Courier New" panose="02070309020205020404" pitchFamily="49" charset="0"/>
              </a:rPr>
              <a:t>MPI_SOURCE</a:t>
            </a:r>
            <a:r>
              <a:rPr lang="en-US" dirty="0"/>
              <a:t> and </a:t>
            </a:r>
            <a:r>
              <a:rPr lang="en-US" sz="2600" dirty="0">
                <a:solidFill>
                  <a:srgbClr val="790029"/>
                </a:solidFill>
                <a:latin typeface="Courier New" panose="02070309020205020404" pitchFamily="49" charset="0"/>
                <a:cs typeface="Courier New" panose="02070309020205020404" pitchFamily="49" charset="0"/>
              </a:rPr>
              <a:t>MPI_TAG </a:t>
            </a:r>
            <a:r>
              <a:rPr lang="en-US" dirty="0"/>
              <a:t>store the source and the tag of the received message. </a:t>
            </a:r>
            <a:endParaRPr lang="en-US" dirty="0" smtClean="0"/>
          </a:p>
          <a:p>
            <a:r>
              <a:rPr lang="en-US" dirty="0" smtClean="0"/>
              <a:t>They are particularly </a:t>
            </a:r>
            <a:r>
              <a:rPr lang="en-US" dirty="0"/>
              <a:t>useful when </a:t>
            </a:r>
            <a:r>
              <a:rPr lang="en-US" dirty="0">
                <a:solidFill>
                  <a:srgbClr val="790029"/>
                </a:solidFill>
                <a:latin typeface="Courier New" panose="02070309020205020404" pitchFamily="49" charset="0"/>
                <a:cs typeface="Courier New" panose="02070309020205020404" pitchFamily="49" charset="0"/>
              </a:rPr>
              <a:t>MPI_ANY_SOURCE </a:t>
            </a:r>
            <a:r>
              <a:rPr lang="en-US" dirty="0"/>
              <a:t>and</a:t>
            </a:r>
            <a:r>
              <a:rPr lang="en-US" dirty="0">
                <a:solidFill>
                  <a:srgbClr val="790029"/>
                </a:solidFill>
                <a:latin typeface="Courier New" panose="02070309020205020404" pitchFamily="49" charset="0"/>
                <a:cs typeface="Courier New" panose="02070309020205020404" pitchFamily="49" charset="0"/>
              </a:rPr>
              <a:t> MPI_ANY_TAG </a:t>
            </a:r>
            <a:r>
              <a:rPr lang="en-US" dirty="0"/>
              <a:t>are used for the </a:t>
            </a:r>
            <a:r>
              <a:rPr lang="en-US" dirty="0">
                <a:solidFill>
                  <a:srgbClr val="790029"/>
                </a:solidFill>
                <a:latin typeface="Courier New" panose="02070309020205020404" pitchFamily="49" charset="0"/>
                <a:cs typeface="Courier New" panose="02070309020205020404" pitchFamily="49" charset="0"/>
              </a:rPr>
              <a:t>source</a:t>
            </a:r>
            <a:r>
              <a:rPr lang="en-US" dirty="0"/>
              <a:t> and </a:t>
            </a:r>
            <a:r>
              <a:rPr lang="en-US" dirty="0">
                <a:solidFill>
                  <a:srgbClr val="790029"/>
                </a:solidFill>
                <a:latin typeface="Courier New" panose="02070309020205020404" pitchFamily="49" charset="0"/>
                <a:cs typeface="Courier New" panose="02070309020205020404" pitchFamily="49" charset="0"/>
              </a:rPr>
              <a:t>tag</a:t>
            </a:r>
            <a:r>
              <a:rPr lang="en-US" dirty="0" smtClean="0"/>
              <a:t> arguments</a:t>
            </a:r>
            <a:r>
              <a:rPr lang="en-US" dirty="0"/>
              <a:t>. </a:t>
            </a:r>
            <a:endParaRPr lang="en-US" dirty="0" smtClean="0"/>
          </a:p>
          <a:p>
            <a:r>
              <a:rPr lang="en-US" dirty="0">
                <a:solidFill>
                  <a:srgbClr val="790029"/>
                </a:solidFill>
                <a:latin typeface="Courier New" panose="02070309020205020404" pitchFamily="49" charset="0"/>
                <a:cs typeface="Courier New" panose="02070309020205020404" pitchFamily="49" charset="0"/>
              </a:rPr>
              <a:t>MPI_ERROR</a:t>
            </a:r>
            <a:r>
              <a:rPr lang="en-US" dirty="0" smtClean="0"/>
              <a:t> </a:t>
            </a:r>
            <a:r>
              <a:rPr lang="en-US" dirty="0"/>
              <a:t>stores the error-code of the received message. </a:t>
            </a:r>
          </a:p>
        </p:txBody>
      </p:sp>
    </p:spTree>
    <p:extLst>
      <p:ext uri="{BB962C8B-B14F-4D97-AF65-F5344CB8AC3E}">
        <p14:creationId xmlns:p14="http://schemas.microsoft.com/office/powerpoint/2010/main" val="564825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the parallel directive </a:t>
            </a:r>
          </a:p>
        </p:txBody>
      </p:sp>
      <p:pic>
        <p:nvPicPr>
          <p:cNvPr id="4" name="Content Placeholder 3"/>
          <p:cNvPicPr>
            <a:picLocks noGrp="1" noChangeAspect="1"/>
          </p:cNvPicPr>
          <p:nvPr>
            <p:ph idx="1"/>
          </p:nvPr>
        </p:nvPicPr>
        <p:blipFill>
          <a:blip r:embed="rId2"/>
          <a:stretch>
            <a:fillRect/>
          </a:stretch>
        </p:blipFill>
        <p:spPr>
          <a:xfrm>
            <a:off x="1066800" y="1817135"/>
            <a:ext cx="10058400" cy="1611865"/>
          </a:xfrm>
          <a:prstGeom prst="rect">
            <a:avLst/>
          </a:prstGeom>
        </p:spPr>
      </p:pic>
      <p:sp>
        <p:nvSpPr>
          <p:cNvPr id="6" name="Rectangle 5"/>
          <p:cNvSpPr/>
          <p:nvPr/>
        </p:nvSpPr>
        <p:spPr>
          <a:xfrm>
            <a:off x="1290181" y="3890696"/>
            <a:ext cx="9381994" cy="147732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333333"/>
                </a:solidFill>
              </a:rPr>
              <a:t>Here, if the value of the variable </a:t>
            </a:r>
            <a:r>
              <a:rPr lang="en-US" dirty="0" err="1">
                <a:solidFill>
                  <a:srgbClr val="790029"/>
                </a:solidFill>
              </a:rPr>
              <a:t>is_parallel</a:t>
            </a:r>
            <a:r>
              <a:rPr lang="en-US" dirty="0">
                <a:solidFill>
                  <a:srgbClr val="790029"/>
                </a:solidFill>
              </a:rPr>
              <a:t> </a:t>
            </a:r>
            <a:r>
              <a:rPr lang="en-US" dirty="0">
                <a:solidFill>
                  <a:srgbClr val="333333"/>
                </a:solidFill>
              </a:rPr>
              <a:t>equals one, eight threads are </a:t>
            </a:r>
            <a:r>
              <a:rPr lang="en-US" dirty="0" smtClean="0">
                <a:solidFill>
                  <a:srgbClr val="333333"/>
                </a:solidFill>
              </a:rPr>
              <a:t>created.</a:t>
            </a:r>
          </a:p>
          <a:p>
            <a:pPr marL="285750" indent="-285750" algn="just">
              <a:buFont typeface="Arial" panose="020B0604020202020204" pitchFamily="34" charset="0"/>
              <a:buChar char="•"/>
            </a:pPr>
            <a:r>
              <a:rPr lang="en-US" dirty="0" smtClean="0">
                <a:solidFill>
                  <a:srgbClr val="333333"/>
                </a:solidFill>
              </a:rPr>
              <a:t>Each </a:t>
            </a:r>
            <a:r>
              <a:rPr lang="en-US" dirty="0">
                <a:solidFill>
                  <a:srgbClr val="333333"/>
                </a:solidFill>
              </a:rPr>
              <a:t>of these threads gets private copies of variables </a:t>
            </a:r>
            <a:r>
              <a:rPr lang="en-US" dirty="0">
                <a:solidFill>
                  <a:srgbClr val="790029"/>
                </a:solidFill>
              </a:rPr>
              <a:t>a </a:t>
            </a:r>
            <a:r>
              <a:rPr lang="en-US" dirty="0">
                <a:solidFill>
                  <a:srgbClr val="333333"/>
                </a:solidFill>
              </a:rPr>
              <a:t>and </a:t>
            </a:r>
            <a:r>
              <a:rPr lang="en-US" dirty="0">
                <a:solidFill>
                  <a:srgbClr val="790029"/>
                </a:solidFill>
              </a:rPr>
              <a:t>c</a:t>
            </a:r>
            <a:r>
              <a:rPr lang="en-US" dirty="0">
                <a:solidFill>
                  <a:srgbClr val="333333"/>
                </a:solidFill>
              </a:rPr>
              <a:t>, and shares a </a:t>
            </a:r>
            <a:r>
              <a:rPr lang="en-US" dirty="0" smtClean="0">
                <a:solidFill>
                  <a:srgbClr val="333333"/>
                </a:solidFill>
              </a:rPr>
              <a:t>single value </a:t>
            </a:r>
            <a:r>
              <a:rPr lang="en-US" dirty="0">
                <a:solidFill>
                  <a:srgbClr val="333333"/>
                </a:solidFill>
              </a:rPr>
              <a:t>of variable </a:t>
            </a:r>
            <a:r>
              <a:rPr lang="en-US" dirty="0">
                <a:solidFill>
                  <a:srgbClr val="790029"/>
                </a:solidFill>
              </a:rPr>
              <a:t>b</a:t>
            </a:r>
            <a:r>
              <a:rPr lang="en-US" dirty="0">
                <a:solidFill>
                  <a:srgbClr val="333333"/>
                </a:solidFill>
              </a:rPr>
              <a:t>. </a:t>
            </a:r>
            <a:endParaRPr lang="en-US" dirty="0" smtClean="0">
              <a:solidFill>
                <a:srgbClr val="333333"/>
              </a:solidFill>
            </a:endParaRPr>
          </a:p>
          <a:p>
            <a:pPr marL="285750" indent="-285750" algn="just">
              <a:buFont typeface="Arial" panose="020B0604020202020204" pitchFamily="34" charset="0"/>
              <a:buChar char="•"/>
            </a:pPr>
            <a:r>
              <a:rPr lang="en-US" dirty="0" smtClean="0">
                <a:solidFill>
                  <a:srgbClr val="333333"/>
                </a:solidFill>
              </a:rPr>
              <a:t>Furthermore</a:t>
            </a:r>
            <a:r>
              <a:rPr lang="en-US" dirty="0">
                <a:solidFill>
                  <a:srgbClr val="333333"/>
                </a:solidFill>
              </a:rPr>
              <a:t>, the value of each copy of </a:t>
            </a:r>
            <a:r>
              <a:rPr lang="en-US" dirty="0">
                <a:solidFill>
                  <a:srgbClr val="790029"/>
                </a:solidFill>
              </a:rPr>
              <a:t>c </a:t>
            </a:r>
            <a:r>
              <a:rPr lang="en-US" dirty="0">
                <a:solidFill>
                  <a:srgbClr val="333333"/>
                </a:solidFill>
              </a:rPr>
              <a:t>is initialized to the </a:t>
            </a:r>
            <a:r>
              <a:rPr lang="en-US" dirty="0" smtClean="0">
                <a:solidFill>
                  <a:srgbClr val="333333"/>
                </a:solidFill>
              </a:rPr>
              <a:t>value of </a:t>
            </a:r>
            <a:r>
              <a:rPr lang="en-US" dirty="0">
                <a:solidFill>
                  <a:srgbClr val="790029"/>
                </a:solidFill>
              </a:rPr>
              <a:t>c </a:t>
            </a:r>
            <a:r>
              <a:rPr lang="en-US" dirty="0">
                <a:solidFill>
                  <a:srgbClr val="333333"/>
                </a:solidFill>
              </a:rPr>
              <a:t>before the parallel directive.</a:t>
            </a:r>
            <a:r>
              <a:rPr lang="en-US" dirty="0"/>
              <a:t> </a:t>
            </a:r>
          </a:p>
        </p:txBody>
      </p:sp>
    </p:spTree>
    <p:extLst>
      <p:ext uri="{BB962C8B-B14F-4D97-AF65-F5344CB8AC3E}">
        <p14:creationId xmlns:p14="http://schemas.microsoft.com/office/powerpoint/2010/main" val="2833560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32128</TotalTime>
  <Words>4014</Words>
  <Application>Microsoft Office PowerPoint</Application>
  <PresentationFormat>Widescreen</PresentationFormat>
  <Paragraphs>505</Paragraphs>
  <Slides>83</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83</vt:i4>
      </vt:variant>
    </vt:vector>
  </HeadingPairs>
  <TitlesOfParts>
    <vt:vector size="95" baseType="lpstr">
      <vt:lpstr>Arial</vt:lpstr>
      <vt:lpstr>Calibri</vt:lpstr>
      <vt:lpstr>Calibri Light</vt:lpstr>
      <vt:lpstr>Cambria Math</vt:lpstr>
      <vt:lpstr>Consolas</vt:lpstr>
      <vt:lpstr>Courier</vt:lpstr>
      <vt:lpstr>Courier New</vt:lpstr>
      <vt:lpstr>Noto Sans Symbols</vt:lpstr>
      <vt:lpstr>Times New Roman</vt:lpstr>
      <vt:lpstr>Trebuchet MS</vt:lpstr>
      <vt:lpstr>Wingdings</vt:lpstr>
      <vt:lpstr>Retrospect</vt:lpstr>
      <vt:lpstr>CS326 Parallel and Distributed Computing</vt:lpstr>
      <vt:lpstr>Chapter 7. Programming Shared Address Space Platforms</vt:lpstr>
      <vt:lpstr>OpenMP: a Standard for Directive Based Parallel Programming </vt:lpstr>
      <vt:lpstr>PowerPoint Presentation</vt:lpstr>
      <vt:lpstr>PowerPoint Presentation</vt:lpstr>
      <vt:lpstr>PowerPoint Presentation</vt:lpstr>
      <vt:lpstr>Data Handling</vt:lpstr>
      <vt:lpstr>PowerPoint Presentation</vt:lpstr>
      <vt:lpstr>Using the parallel directive </vt:lpstr>
      <vt:lpstr>PowerPoint Presentation</vt:lpstr>
      <vt:lpstr>PowerPoint Presentation</vt:lpstr>
      <vt:lpstr>PowerPoint Presentation</vt:lpstr>
      <vt:lpstr>PowerPoint Presentation</vt:lpstr>
      <vt:lpstr>reduction clause</vt:lpstr>
      <vt:lpstr>PowerPoint Presentation</vt:lpstr>
      <vt:lpstr>PowerPoint Presentation</vt:lpstr>
      <vt:lpstr>PowerPoint Presentation</vt:lpstr>
      <vt:lpstr>Specifying Concurrent Tasks in OpenMP</vt:lpstr>
      <vt:lpstr>The for Directive</vt:lpstr>
      <vt:lpstr>The for Directive</vt:lpstr>
      <vt:lpstr>Assigning Iterations to Threads </vt:lpstr>
      <vt:lpstr>Assigning Iterations to Threads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sections Directive</vt:lpstr>
      <vt:lpstr>The sections Directive</vt:lpstr>
      <vt:lpstr>PowerPoint Presentation</vt:lpstr>
      <vt:lpstr>Class Task</vt:lpstr>
      <vt:lpstr>Nesting parallel Directives </vt:lpstr>
      <vt:lpstr>PowerPoint Presentation</vt:lpstr>
      <vt:lpstr>Synchronization Constructs in OpenMP </vt:lpstr>
      <vt:lpstr>The barrier Directive </vt:lpstr>
      <vt:lpstr>Single Thread Executions: The single and master Directives</vt:lpstr>
      <vt:lpstr>Single Thread Executions: The single and master Directives</vt:lpstr>
      <vt:lpstr>Single Thread Executions: The single and master Directives</vt:lpstr>
      <vt:lpstr>Critical Sections: The critical and atomic Directives </vt:lpstr>
      <vt:lpstr>PowerPoint Presentation</vt:lpstr>
      <vt:lpstr>PowerPoint Presentation</vt:lpstr>
      <vt:lpstr>Critical Sections: The critical and atomic Directives </vt:lpstr>
      <vt:lpstr>In-Order Execution: The ordered Directive </vt:lpstr>
      <vt:lpstr>In-Order Execution: The ordered Directive </vt:lpstr>
      <vt:lpstr>PowerPoint Presentation</vt:lpstr>
      <vt:lpstr>Chapter 6. Programming Using the Message Passing Paradigm</vt:lpstr>
      <vt:lpstr> Recall…</vt:lpstr>
      <vt:lpstr>Principles of Message-Passing Programming </vt:lpstr>
      <vt:lpstr>Principles of Message-Passing Programming </vt:lpstr>
      <vt:lpstr>The Building Blocks: Send and Receive Operations </vt:lpstr>
      <vt:lpstr>PowerPoint Presentation</vt:lpstr>
      <vt:lpstr>Blocking Message Passing Operations </vt:lpstr>
      <vt:lpstr>PowerPoint Presentation</vt:lpstr>
      <vt:lpstr>PowerPoint Presentation</vt:lpstr>
      <vt:lpstr>Blocking buffered transfer protocols: (a) in the presence of communication hardware with buffers at send and receive ends; and (b) in the absence of communication hardware, sender interrupts receiver and deposits data in buffer at receiver end. </vt:lpstr>
      <vt:lpstr>PowerPoint Presentation</vt:lpstr>
      <vt:lpstr>PowerPoint Presentation</vt:lpstr>
      <vt:lpstr>Non-Blocking Message Passing Operations </vt:lpstr>
      <vt:lpstr>PowerPoint Presentation</vt:lpstr>
      <vt:lpstr>MPI: the Message Passing Interface (Chapter#6) </vt:lpstr>
      <vt:lpstr>MPI: the Message Passing Interface</vt:lpstr>
      <vt:lpstr>Starting and Terminating MPI Library</vt:lpstr>
      <vt:lpstr>Starting and Terminating MPI Library</vt:lpstr>
      <vt:lpstr>PowerPoint Presentation</vt:lpstr>
      <vt:lpstr>Communicators</vt:lpstr>
      <vt:lpstr>Communicators</vt:lpstr>
      <vt:lpstr>Communicators</vt:lpstr>
      <vt:lpstr>PowerPoint Presentation</vt:lpstr>
      <vt:lpstr>Getting Information</vt:lpstr>
      <vt:lpstr>Our First MPI Program</vt:lpstr>
      <vt:lpstr>MPI Datatypes</vt:lpstr>
      <vt:lpstr>Running an MPI Program</vt:lpstr>
      <vt:lpstr>PowerPoint Presentation</vt:lpstr>
      <vt:lpstr>MPI_Send</vt:lpstr>
      <vt:lpstr>MPI_Recv</vt:lpstr>
      <vt:lpstr>MPI_Recv</vt:lpstr>
      <vt:lpstr>MPI_Recv</vt:lpstr>
      <vt:lpstr>MPI_Recv</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and Distributed Computing</dc:title>
  <dc:creator>Muhammad Danish</dc:creator>
  <cp:lastModifiedBy>Muhammad Danish</cp:lastModifiedBy>
  <cp:revision>1077</cp:revision>
  <dcterms:created xsi:type="dcterms:W3CDTF">2021-02-06T08:07:10Z</dcterms:created>
  <dcterms:modified xsi:type="dcterms:W3CDTF">2021-10-21T04:46:26Z</dcterms:modified>
</cp:coreProperties>
</file>