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8"/>
  </p:notesMasterIdLst>
  <p:sldIdLst>
    <p:sldId id="256" r:id="rId2"/>
    <p:sldId id="319" r:id="rId3"/>
    <p:sldId id="321" r:id="rId4"/>
    <p:sldId id="320" r:id="rId5"/>
    <p:sldId id="323" r:id="rId6"/>
    <p:sldId id="324" r:id="rId7"/>
    <p:sldId id="325" r:id="rId8"/>
    <p:sldId id="322" r:id="rId9"/>
    <p:sldId id="327" r:id="rId10"/>
    <p:sldId id="328" r:id="rId11"/>
    <p:sldId id="329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0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3" r:id="rId36"/>
    <p:sldId id="35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1" d="100"/>
          <a:sy n="61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message-passing programming paradigm requires that the parallelism is coded explicitly by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programmer.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most general form, the message-passing paradigm supports execution of a different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on each of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processes. This provides the ultimate flexibility in parallel programming, but makes the job of writing parallel programs effectively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unscalable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SPMD programs the code executed by different processes is identical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a small number of processes (e.g., the "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process)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semantics of the send operation require that the value received by process </a:t>
            </a:r>
            <a:r>
              <a:rPr lang="en-US" altLang="en-US" b="1" dirty="0" smtClean="0"/>
              <a:t>P1</a:t>
            </a:r>
            <a:r>
              <a:rPr lang="en-US" altLang="en-US" dirty="0" smtClean="0"/>
              <a:t> must be </a:t>
            </a:r>
            <a:r>
              <a:rPr lang="en-US" altLang="en-US" b="1" dirty="0" smtClean="0"/>
              <a:t>100</a:t>
            </a:r>
            <a:r>
              <a:rPr lang="en-US" altLang="en-US" dirty="0" smtClean="0"/>
              <a:t> as opposed to </a:t>
            </a:r>
            <a:r>
              <a:rPr lang="en-US" altLang="en-US" b="1" dirty="0" smtClean="0"/>
              <a:t>0</a:t>
            </a:r>
            <a:r>
              <a:rPr lang="en-US" altLang="en-US" dirty="0" smtClean="0"/>
              <a:t>.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This motivates the design of the send and receive protocols.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b="1" dirty="0"/>
              <a:t>buffered blocking sends</a:t>
            </a:r>
            <a:r>
              <a:rPr lang="en-US" altLang="en-US" dirty="0"/>
              <a:t>, the sender simply copies the data into the designated buffer and returns after the copy operation has been completed.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data is copied at a buffer at the receiving end as well. </a:t>
            </a:r>
          </a:p>
          <a:p>
            <a:pPr lvl="1"/>
            <a:r>
              <a:rPr lang="en-US" altLang="en-US" dirty="0"/>
              <a:t>Buffering alleviates idling at the expense of </a:t>
            </a:r>
            <a:r>
              <a:rPr lang="en-US" altLang="en-US" b="1" dirty="0"/>
              <a:t>copying overheads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3" y="2273473"/>
            <a:ext cx="7427934" cy="39266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Blocking buffered transfer protocols: (</a:t>
            </a:r>
            <a:r>
              <a:rPr lang="en-US" sz="2400" b="1" dirty="0"/>
              <a:t>a</a:t>
            </a:r>
            <a:r>
              <a:rPr lang="en-US" sz="2400" dirty="0"/>
              <a:t>) in the presence </a:t>
            </a:r>
            <a:r>
              <a:rPr lang="en-US" sz="2400" dirty="0" smtClean="0"/>
              <a:t>of</a:t>
            </a:r>
            <a:r>
              <a:rPr lang="en-US" sz="2400" dirty="0"/>
              <a:t> </a:t>
            </a:r>
            <a:r>
              <a:rPr lang="en-US" sz="2400" dirty="0" smtClean="0"/>
              <a:t>communication </a:t>
            </a:r>
            <a:r>
              <a:rPr lang="en-US" sz="2400" dirty="0"/>
              <a:t>hardware with buffers at send and receive ends; </a:t>
            </a:r>
            <a:r>
              <a:rPr lang="en-US" sz="2400" dirty="0" smtClean="0"/>
              <a:t>and (</a:t>
            </a:r>
            <a:r>
              <a:rPr lang="en-US" sz="2400" b="1" dirty="0" smtClean="0"/>
              <a:t>b</a:t>
            </a:r>
            <a:r>
              <a:rPr lang="en-US" sz="2400" dirty="0"/>
              <a:t>) in the absence of communication hardware, sender </a:t>
            </a:r>
            <a:r>
              <a:rPr lang="en-US" sz="2400" dirty="0" smtClean="0"/>
              <a:t>interrupts receiver </a:t>
            </a:r>
            <a:r>
              <a:rPr lang="en-US" sz="2400" dirty="0"/>
              <a:t>and deposits data in buffer at receiver end. </a:t>
            </a:r>
          </a:p>
        </p:txBody>
      </p:sp>
    </p:spTree>
    <p:extLst>
      <p:ext uri="{BB962C8B-B14F-4D97-AF65-F5344CB8AC3E}">
        <p14:creationId xmlns:p14="http://schemas.microsoft.com/office/powerpoint/2010/main" val="19882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46322"/>
            <a:ext cx="10058400" cy="1622771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consumer was much slower than producer?</a:t>
            </a:r>
          </a:p>
          <a:p>
            <a:pPr lvl="1"/>
            <a:r>
              <a:rPr lang="en-US" dirty="0"/>
              <a:t>This can often lead to unforeseen overheads and performance degradation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9" y="1891431"/>
            <a:ext cx="11029623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are still possible with </a:t>
            </a:r>
            <a:r>
              <a:rPr lang="en-US" dirty="0" smtClean="0"/>
              <a:t>buffering </a:t>
            </a:r>
            <a:r>
              <a:rPr lang="en-US" dirty="0"/>
              <a:t>since </a:t>
            </a:r>
            <a:r>
              <a:rPr lang="en-US" dirty="0" smtClean="0"/>
              <a:t>receive operations </a:t>
            </a:r>
            <a:r>
              <a:rPr lang="en-US" dirty="0"/>
              <a:t>block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3573441"/>
            <a:ext cx="9639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Non-Blocking Message Passing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This </a:t>
            </a:r>
            <a:r>
              <a:rPr lang="en-US" altLang="en-US" dirty="0"/>
              <a:t>class of non-blocking protocols returns from the send or receive operation before it is semantically safe to do so.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Non-blocking </a:t>
            </a:r>
            <a:r>
              <a:rPr lang="en-US" altLang="en-US" dirty="0"/>
              <a:t>operations are generally accompanied by a </a:t>
            </a:r>
            <a:r>
              <a:rPr lang="en-US" altLang="en-US" b="1" dirty="0"/>
              <a:t>check-status</a:t>
            </a:r>
            <a:r>
              <a:rPr lang="en-US" altLang="en-US" dirty="0"/>
              <a:t> operation. </a:t>
            </a:r>
          </a:p>
          <a:p>
            <a:pPr lvl="1"/>
            <a:r>
              <a:rPr lang="en-US" altLang="en-US" dirty="0"/>
              <a:t>When used correctly, these primitives are capable of overlapping communication overheads with useful computations.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Message </a:t>
            </a:r>
            <a:r>
              <a:rPr lang="en-US" altLang="en-US" dirty="0"/>
              <a:t>passing libraries typically provide both blocking and non-blocking primitives.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72" y="2047166"/>
            <a:ext cx="8634725" cy="38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Interface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To be covered in Future…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0" y="289201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Chapter 7</a:t>
            </a:r>
            <a:r>
              <a:rPr lang="en-US" sz="3600" dirty="0"/>
              <a:t>. Programming Shared </a:t>
            </a:r>
            <a:r>
              <a:rPr lang="en-US" sz="3600" dirty="0" smtClean="0"/>
              <a:t>Address Space Platforms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91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parallel programming requires specification of parallel tasks along with </a:t>
            </a:r>
            <a:r>
              <a:rPr lang="en-US" dirty="0" smtClean="0"/>
              <a:t>their interactions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interactions may be in the form of synchronization between </a:t>
            </a:r>
            <a:r>
              <a:rPr lang="en-US" dirty="0" smtClean="0"/>
              <a:t>concurrent tasks or </a:t>
            </a:r>
            <a:r>
              <a:rPr lang="en-US" dirty="0"/>
              <a:t>communication of intermediate results.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shared address space </a:t>
            </a:r>
            <a:r>
              <a:rPr lang="en-US" dirty="0" smtClean="0"/>
              <a:t>architectures, communication </a:t>
            </a:r>
            <a:r>
              <a:rPr lang="en-US" dirty="0"/>
              <a:t>is implicitly specified since some (or all) of the memory is accessible to all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thread</a:t>
            </a:r>
            <a:r>
              <a:rPr lang="en-US" altLang="en-US" b="1" dirty="0"/>
              <a:t> </a:t>
            </a:r>
            <a:r>
              <a:rPr lang="en-US" altLang="en-US" dirty="0"/>
              <a:t>is a single stream of control in the flow of a program. A program like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dirty="0"/>
              <a:t>The for loop in this code fragment has 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dirty="0"/>
              <a:t> iterations, each of which can </a:t>
            </a:r>
            <a:r>
              <a:rPr lang="en-US" dirty="0" smtClean="0"/>
              <a:t>be executed independently</a:t>
            </a:r>
            <a:r>
              <a:rPr lang="en-US" dirty="0"/>
              <a:t>. Such an independent sequence of instructions is referred to as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b="1" dirty="0" smtClean="0"/>
              <a:t>thread</a:t>
            </a:r>
            <a:endParaRPr lang="en-US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05" y="2605414"/>
            <a:ext cx="7197520" cy="16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58" y="256634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Chapter </a:t>
            </a:r>
            <a:r>
              <a:rPr lang="en-US" sz="3200" dirty="0" smtClean="0"/>
              <a:t>6. </a:t>
            </a:r>
            <a:r>
              <a:rPr lang="en-US" altLang="en-US" sz="3200" dirty="0"/>
              <a:t>Programming Using the </a:t>
            </a:r>
            <a:r>
              <a:rPr lang="en-US" altLang="en-US" sz="3200" dirty="0" smtClean="0"/>
              <a:t> Message </a:t>
            </a:r>
            <a:r>
              <a:rPr lang="en-US" altLang="en-US" sz="3200" dirty="0"/>
              <a:t>Passing Paradigm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0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dirty="0"/>
              <a:t> threads, one for each </a:t>
            </a:r>
            <a:r>
              <a:rPr lang="en-US" dirty="0" smtClean="0"/>
              <a:t>iteration of </a:t>
            </a:r>
            <a:r>
              <a:rPr lang="en-US" dirty="0"/>
              <a:t>the for-loop.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each of these threads can be executed independently of </a:t>
            </a:r>
            <a:r>
              <a:rPr lang="en-US" dirty="0" err="1" smtClean="0"/>
              <a:t>theothers</a:t>
            </a:r>
            <a:r>
              <a:rPr lang="en-US" dirty="0"/>
              <a:t>, they can be scheduled </a:t>
            </a:r>
            <a:r>
              <a:rPr lang="en-US" b="1" dirty="0"/>
              <a:t>concurrently</a:t>
            </a:r>
            <a:r>
              <a:rPr lang="en-US" dirty="0"/>
              <a:t> on multiple processors. </a:t>
            </a:r>
            <a:endParaRPr lang="en-US" dirty="0" smtClean="0"/>
          </a:p>
          <a:p>
            <a:pPr lvl="1"/>
            <a:endParaRPr lang="en-US" dirty="0" smtClean="0">
              <a:latin typeface="Candara" panose="020E0502030303020204" pitchFamily="34" charset="0"/>
            </a:endParaRPr>
          </a:p>
          <a:p>
            <a:pPr marL="201168" lvl="1" indent="0">
              <a:buNone/>
            </a:pP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(row = 0; row &lt; n; row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 	for 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(column = 0; column &lt; n; column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   		c[row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][column] 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= </a:t>
            </a:r>
            <a:r>
              <a:rPr lang="en-US" sz="1800" b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create_thread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dot_product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get_row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(a, row),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get_col</a:t>
            </a:r>
            <a:r>
              <a:rPr lang="en-US" sz="18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(b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, col)));</a:t>
            </a:r>
            <a:r>
              <a:rPr lang="en-US" sz="18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18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In this case, one may think of the thread as an instance of a function that returns before the function has finished executing</a:t>
            </a:r>
            <a:r>
              <a:rPr lang="en-US" altLang="en-US" dirty="0" smtClean="0"/>
              <a:t>.</a:t>
            </a:r>
          </a:p>
          <a:p>
            <a:pPr lvl="2"/>
            <a:r>
              <a:rPr lang="en-US" dirty="0"/>
              <a:t>To execute </a:t>
            </a:r>
            <a:r>
              <a:rPr lang="en-US" dirty="0" smtClean="0"/>
              <a:t>the above </a:t>
            </a:r>
            <a:r>
              <a:rPr lang="en-US" dirty="0"/>
              <a:t>code </a:t>
            </a:r>
            <a:r>
              <a:rPr lang="en-US" dirty="0" smtClean="0"/>
              <a:t>fragment on multiple processors</a:t>
            </a:r>
            <a:r>
              <a:rPr lang="en-US" dirty="0"/>
              <a:t>, each processor must have access to matrices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9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memory in the logical machine model of a thread is globally accessible to every thread. </a:t>
            </a:r>
            <a:endParaRPr lang="en-US" altLang="en-US" dirty="0" smtClean="0"/>
          </a:p>
          <a:p>
            <a:endParaRPr lang="en-US" dirty="0" smtClean="0"/>
          </a:p>
          <a:p>
            <a:r>
              <a:rPr lang="en-US" dirty="0" smtClean="0"/>
              <a:t>Since threads </a:t>
            </a:r>
            <a:r>
              <a:rPr lang="en-US" dirty="0"/>
              <a:t>are invoked as </a:t>
            </a:r>
            <a:r>
              <a:rPr lang="en-US" b="1" dirty="0"/>
              <a:t>function calls</a:t>
            </a:r>
            <a:r>
              <a:rPr lang="en-US" dirty="0"/>
              <a:t>, the stack corresponding to the function call is </a:t>
            </a:r>
            <a:r>
              <a:rPr lang="en-US" dirty="0" smtClean="0"/>
              <a:t>generally treated </a:t>
            </a:r>
            <a:r>
              <a:rPr lang="en-US" dirty="0"/>
              <a:t>as being </a:t>
            </a:r>
            <a:r>
              <a:rPr lang="en-US" b="1" dirty="0"/>
              <a:t>local</a:t>
            </a:r>
            <a:r>
              <a:rPr lang="en-US" dirty="0"/>
              <a:t> to the thread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is due to the </a:t>
            </a:r>
            <a:r>
              <a:rPr lang="en-US" dirty="0" err="1"/>
              <a:t>liveness</a:t>
            </a:r>
            <a:r>
              <a:rPr lang="en-US" dirty="0"/>
              <a:t> considerations of the </a:t>
            </a:r>
            <a:r>
              <a:rPr lang="en-US" dirty="0" smtClean="0"/>
              <a:t>stack.</a:t>
            </a:r>
          </a:p>
          <a:p>
            <a:pPr lvl="1"/>
            <a:r>
              <a:rPr lang="en-US" altLang="en-US" dirty="0"/>
              <a:t>This implies a logical machine model with both global memory (</a:t>
            </a:r>
            <a:r>
              <a:rPr lang="en-US" altLang="en-US" b="1" dirty="0"/>
              <a:t>default</a:t>
            </a:r>
            <a:r>
              <a:rPr lang="en-US" altLang="en-US" dirty="0"/>
              <a:t>) and local memory (</a:t>
            </a:r>
            <a:r>
              <a:rPr lang="en-US" altLang="en-US" b="1" dirty="0"/>
              <a:t>stacks</a:t>
            </a:r>
            <a:r>
              <a:rPr lang="en-US" altLang="en-US" dirty="0"/>
              <a:t>). </a:t>
            </a:r>
          </a:p>
          <a:p>
            <a:pPr lvl="1"/>
            <a:r>
              <a:rPr 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6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Threads provide software portability.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Inherent </a:t>
            </a:r>
            <a:r>
              <a:rPr lang="en-US" altLang="en-US" dirty="0"/>
              <a:t>support for latency hiding.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Scheduling </a:t>
            </a:r>
            <a:r>
              <a:rPr lang="en-US" altLang="en-US" dirty="0"/>
              <a:t>and load balancing.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Ease </a:t>
            </a:r>
            <a:r>
              <a:rPr lang="en-US" altLang="en-US" dirty="0"/>
              <a:t>of programming and widespread use.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POSIX Thread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Commonly referred to as </a:t>
            </a:r>
            <a:r>
              <a:rPr lang="en-US" altLang="en-US" b="1" dirty="0" err="1"/>
              <a:t>Pthreads</a:t>
            </a:r>
            <a:r>
              <a:rPr lang="en-US" altLang="en-US" dirty="0"/>
              <a:t>, POSIX has emerged as the standard threads API, supported by most vendors.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concepts discussed here are largely independent of the API and can be used for programming with other thread APIs (NT threads, Solaris threads, Java threads, etc.)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3835" y="1"/>
            <a:ext cx="10058400" cy="864295"/>
          </a:xfrm>
        </p:spPr>
        <p:txBody>
          <a:bodyPr/>
          <a:lstStyle/>
          <a:p>
            <a:r>
              <a:rPr lang="en-US" dirty="0" smtClean="0"/>
              <a:t>Thread Basics: Creation and Termination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4685" y="974160"/>
            <a:ext cx="784129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 normal C function that is executed as a thread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when its name is specified 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myThreadFun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sleep(1);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"Printing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GeeksQuiz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Thread 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"Before Thread\n"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myThreadFun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"After Thread\n"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main() we declare a variable called </a:t>
            </a:r>
            <a:r>
              <a:rPr lang="en-US" b="1" dirty="0" err="1"/>
              <a:t>thread_id</a:t>
            </a:r>
            <a:r>
              <a:rPr lang="en-US" dirty="0"/>
              <a:t>, which is of type </a:t>
            </a:r>
            <a:r>
              <a:rPr lang="en-US" dirty="0" err="1"/>
              <a:t>pthread_t</a:t>
            </a:r>
            <a:r>
              <a:rPr lang="en-US" dirty="0"/>
              <a:t>, which is an integer used to identify the thread in the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declaring </a:t>
            </a:r>
            <a:r>
              <a:rPr lang="en-US" dirty="0" err="1"/>
              <a:t>thread_id</a:t>
            </a:r>
            <a:r>
              <a:rPr lang="en-US" dirty="0"/>
              <a:t>, we call </a:t>
            </a:r>
            <a:r>
              <a:rPr lang="en-US" b="1" dirty="0" err="1"/>
              <a:t>pthread_create</a:t>
            </a:r>
            <a:r>
              <a:rPr lang="en-US" b="1" dirty="0"/>
              <a:t>()</a:t>
            </a:r>
            <a:r>
              <a:rPr lang="en-US" dirty="0"/>
              <a:t> function to create a thread</a:t>
            </a:r>
            <a:r>
              <a:rPr lang="en-US" dirty="0" smtClean="0"/>
              <a:t>. </a:t>
            </a:r>
            <a:r>
              <a:rPr lang="en-US" dirty="0" err="1"/>
              <a:t>pthread_create</a:t>
            </a:r>
            <a:r>
              <a:rPr lang="en-US" dirty="0"/>
              <a:t>() takes 4 </a:t>
            </a:r>
            <a:r>
              <a:rPr lang="en-US" dirty="0" smtClean="0"/>
              <a:t>arguments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argument is a pointer to </a:t>
            </a:r>
            <a:r>
              <a:rPr lang="en-US" dirty="0" err="1"/>
              <a:t>thread_id</a:t>
            </a:r>
            <a:r>
              <a:rPr lang="en-US" dirty="0"/>
              <a:t> which is set by this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argument specifies </a:t>
            </a:r>
            <a:r>
              <a:rPr lang="en-US" b="1" dirty="0"/>
              <a:t>attributes</a:t>
            </a:r>
            <a:r>
              <a:rPr lang="en-US" dirty="0"/>
              <a:t>. If the value is NULL, then default attributes shall be used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argument is name of function to be executed for the thread to be created.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fourth argument is used to </a:t>
            </a:r>
            <a:r>
              <a:rPr lang="en-US" b="1" dirty="0"/>
              <a:t>pass arguments</a:t>
            </a:r>
            <a:r>
              <a:rPr lang="en-US" dirty="0"/>
              <a:t> to the function, </a:t>
            </a:r>
            <a:r>
              <a:rPr lang="en-US" dirty="0" err="1"/>
              <a:t>myThreadFun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call to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dirty="0" smtClean="0"/>
              <a:t> </a:t>
            </a:r>
            <a:r>
              <a:rPr lang="en-US" dirty="0"/>
              <a:t>waits for the termination of the thread whose id is given </a:t>
            </a:r>
            <a:r>
              <a:rPr lang="en-US" dirty="0" smtClean="0"/>
              <a:t>by </a:t>
            </a:r>
            <a:r>
              <a:rPr lang="en-US" dirty="0" err="1" smtClean="0"/>
              <a:t>thread_id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successful call to </a:t>
            </a:r>
            <a:r>
              <a:rPr lang="en-US" dirty="0" err="1"/>
              <a:t>pthread_join</a:t>
            </a:r>
            <a:r>
              <a:rPr lang="en-US" dirty="0"/>
              <a:t>, the value passed </a:t>
            </a:r>
            <a:r>
              <a:rPr lang="en-US" dirty="0" smtClean="0"/>
              <a:t>to </a:t>
            </a:r>
            <a:r>
              <a:rPr lang="en-US" dirty="0" err="1" smtClean="0"/>
              <a:t>pthread_exit</a:t>
            </a:r>
            <a:r>
              <a:rPr lang="en-US" dirty="0" smtClean="0"/>
              <a:t> is returned </a:t>
            </a:r>
            <a:r>
              <a:rPr lang="en-US" dirty="0"/>
              <a:t>in the location pointed to </a:t>
            </a:r>
            <a:r>
              <a:rPr lang="en-US" dirty="0" smtClean="0"/>
              <a:t>by the second argument.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On successful completion, </a:t>
            </a:r>
            <a:r>
              <a:rPr lang="en-US" dirty="0" err="1" smtClean="0"/>
              <a:t>pthread_join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0, else it returns an error-code.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4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6257" y="199656"/>
            <a:ext cx="10058400" cy="789900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Thread </a:t>
            </a:r>
            <a:r>
              <a:rPr lang="en-US" altLang="en-US" sz="4000" dirty="0" smtClean="0"/>
              <a:t>Creation </a:t>
            </a:r>
            <a:r>
              <a:rPr lang="en-US" altLang="en-US" sz="4000" dirty="0"/>
              <a:t>and Termination (Example)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6718" y="989557"/>
            <a:ext cx="9707671" cy="487943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#include &lt;</a:t>
            </a:r>
            <a:r>
              <a:rPr lang="en-US" altLang="en-US" sz="1400" dirty="0" err="1">
                <a:latin typeface="Courier" pitchFamily="49" charset="0"/>
              </a:rPr>
              <a:t>pthread.h</a:t>
            </a:r>
            <a:r>
              <a:rPr lang="en-US" altLang="en-US" sz="1400" dirty="0">
                <a:latin typeface="Courier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#include &lt;</a:t>
            </a:r>
            <a:r>
              <a:rPr lang="en-US" altLang="en-US" sz="1400" dirty="0" err="1">
                <a:latin typeface="Courier" pitchFamily="49" charset="0"/>
              </a:rPr>
              <a:t>stdlib.h</a:t>
            </a:r>
            <a:r>
              <a:rPr lang="en-US" altLang="en-US" sz="1400" dirty="0">
                <a:latin typeface="Courier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#define MAX_THREADS 512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void *</a:t>
            </a:r>
            <a:r>
              <a:rPr lang="en-US" altLang="en-US" sz="1400" dirty="0" err="1">
                <a:latin typeface="Courier" pitchFamily="49" charset="0"/>
              </a:rPr>
              <a:t>compute_pi</a:t>
            </a:r>
            <a:r>
              <a:rPr lang="en-US" altLang="en-US" sz="1400" dirty="0">
                <a:latin typeface="Courier" pitchFamily="49" charset="0"/>
              </a:rPr>
              <a:t> (void *);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....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main() 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...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err="1">
                <a:latin typeface="Courier" pitchFamily="49" charset="0"/>
              </a:rPr>
              <a:t>pthread_t</a:t>
            </a:r>
            <a:r>
              <a:rPr lang="en-US" altLang="en-US" sz="1400" dirty="0">
                <a:latin typeface="Courier" pitchFamily="49" charset="0"/>
              </a:rPr>
              <a:t> </a:t>
            </a:r>
            <a:r>
              <a:rPr lang="en-US" altLang="en-US" sz="1400" dirty="0" err="1">
                <a:latin typeface="Courier" pitchFamily="49" charset="0"/>
              </a:rPr>
              <a:t>p_threads</a:t>
            </a:r>
            <a:r>
              <a:rPr lang="en-US" altLang="en-US" sz="1400" dirty="0">
                <a:latin typeface="Courier" pitchFamily="49" charset="0"/>
              </a:rPr>
              <a:t>[MAX_THREADS];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err="1">
                <a:latin typeface="Courier" pitchFamily="49" charset="0"/>
              </a:rPr>
              <a:t>pthread_attr_t</a:t>
            </a:r>
            <a:r>
              <a:rPr lang="en-US" altLang="en-US" sz="1400" dirty="0">
                <a:latin typeface="Courier" pitchFamily="49" charset="0"/>
              </a:rPr>
              <a:t> </a:t>
            </a:r>
            <a:r>
              <a:rPr lang="en-US" altLang="en-US" sz="1400" dirty="0" err="1">
                <a:latin typeface="Courier" pitchFamily="49" charset="0"/>
              </a:rPr>
              <a:t>attr</a:t>
            </a:r>
            <a:r>
              <a:rPr lang="en-US" altLang="en-US" sz="14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err="1">
                <a:latin typeface="Courier" pitchFamily="49" charset="0"/>
              </a:rPr>
              <a:t>pthread_attr_init</a:t>
            </a:r>
            <a:r>
              <a:rPr lang="en-US" altLang="en-US" sz="1400" dirty="0">
                <a:latin typeface="Courier" pitchFamily="49" charset="0"/>
              </a:rPr>
              <a:t> (&amp;</a:t>
            </a:r>
            <a:r>
              <a:rPr lang="en-US" altLang="en-US" sz="1400" dirty="0" err="1">
                <a:latin typeface="Courier" pitchFamily="49" charset="0"/>
              </a:rPr>
              <a:t>attr</a:t>
            </a:r>
            <a:r>
              <a:rPr lang="en-US" altLang="en-US" sz="1400" dirty="0">
                <a:latin typeface="Courier" pitchFamily="49" charset="0"/>
              </a:rPr>
              <a:t>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for (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=0; 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&lt; </a:t>
            </a:r>
            <a:r>
              <a:rPr lang="en-US" altLang="en-US" sz="1400" dirty="0" err="1">
                <a:latin typeface="Courier" pitchFamily="49" charset="0"/>
              </a:rPr>
              <a:t>num_threads</a:t>
            </a:r>
            <a:r>
              <a:rPr lang="en-US" altLang="en-US" sz="1400" dirty="0">
                <a:latin typeface="Courier" pitchFamily="49" charset="0"/>
              </a:rPr>
              <a:t>; 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++) 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" pitchFamily="49" charset="0"/>
              </a:rPr>
              <a:t>hits[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] = 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" pitchFamily="49" charset="0"/>
              </a:rPr>
              <a:t>pthread_create</a:t>
            </a:r>
            <a:r>
              <a:rPr lang="en-US" altLang="en-US" dirty="0">
                <a:latin typeface="Courier" pitchFamily="49" charset="0"/>
              </a:rPr>
              <a:t>(&amp;</a:t>
            </a:r>
            <a:r>
              <a:rPr lang="en-US" altLang="en-US" dirty="0" err="1">
                <a:latin typeface="Courier" pitchFamily="49" charset="0"/>
              </a:rPr>
              <a:t>p_threads</a:t>
            </a:r>
            <a:r>
              <a:rPr lang="en-US" altLang="en-US" dirty="0">
                <a:latin typeface="Courier" pitchFamily="49" charset="0"/>
              </a:rPr>
              <a:t>[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], &amp;</a:t>
            </a:r>
            <a:r>
              <a:rPr lang="en-US" altLang="en-US" dirty="0" err="1">
                <a:latin typeface="Courier" pitchFamily="49" charset="0"/>
              </a:rPr>
              <a:t>attr</a:t>
            </a:r>
            <a:r>
              <a:rPr lang="en-US" altLang="en-US" dirty="0">
                <a:latin typeface="Courier" pitchFamily="49" charset="0"/>
              </a:rPr>
              <a:t>, </a:t>
            </a:r>
            <a:r>
              <a:rPr lang="en-US" altLang="en-US" dirty="0" err="1">
                <a:latin typeface="Courier" pitchFamily="49" charset="0"/>
              </a:rPr>
              <a:t>compute_pi</a:t>
            </a:r>
            <a:r>
              <a:rPr lang="en-US" altLang="en-US" dirty="0">
                <a:latin typeface="Courier" pitchFamily="49" charset="0"/>
              </a:rPr>
              <a:t>, 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" pitchFamily="49" charset="0"/>
              </a:rPr>
              <a:t>(void *) &amp;hits[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]);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for (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=0; 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&lt; </a:t>
            </a:r>
            <a:r>
              <a:rPr lang="en-US" altLang="en-US" sz="1400" dirty="0" err="1">
                <a:latin typeface="Courier" pitchFamily="49" charset="0"/>
              </a:rPr>
              <a:t>num_threads</a:t>
            </a:r>
            <a:r>
              <a:rPr lang="en-US" altLang="en-US" sz="1400" dirty="0">
                <a:latin typeface="Courier" pitchFamily="49" charset="0"/>
              </a:rPr>
              <a:t>; </a:t>
            </a:r>
            <a:r>
              <a:rPr lang="en-US" altLang="en-US" sz="1400" dirty="0" err="1">
                <a:latin typeface="Courier" pitchFamily="49" charset="0"/>
              </a:rPr>
              <a:t>i</a:t>
            </a:r>
            <a:r>
              <a:rPr lang="en-US" altLang="en-US" sz="1400" dirty="0">
                <a:latin typeface="Courier" pitchFamily="49" charset="0"/>
              </a:rPr>
              <a:t>++) 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" pitchFamily="49" charset="0"/>
              </a:rPr>
              <a:t>pthread_join</a:t>
            </a:r>
            <a:r>
              <a:rPr lang="en-US" altLang="en-US" dirty="0">
                <a:latin typeface="Courier" pitchFamily="49" charset="0"/>
              </a:rPr>
              <a:t>(</a:t>
            </a:r>
            <a:r>
              <a:rPr lang="en-US" altLang="en-US" dirty="0" err="1">
                <a:latin typeface="Courier" pitchFamily="49" charset="0"/>
              </a:rPr>
              <a:t>p_threads</a:t>
            </a:r>
            <a:r>
              <a:rPr lang="en-US" altLang="en-US" dirty="0">
                <a:latin typeface="Courier" pitchFamily="49" charset="0"/>
              </a:rPr>
              <a:t>[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], NULL);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" pitchFamily="49" charset="0"/>
              </a:rPr>
              <a:t>total_hits</a:t>
            </a:r>
            <a:r>
              <a:rPr lang="en-US" altLang="en-US" dirty="0">
                <a:latin typeface="Courier" pitchFamily="49" charset="0"/>
              </a:rPr>
              <a:t> += hits[</a:t>
            </a:r>
            <a:r>
              <a:rPr lang="en-US" altLang="en-US" dirty="0" err="1">
                <a:latin typeface="Courier" pitchFamily="49" charset="0"/>
              </a:rPr>
              <a:t>i</a:t>
            </a:r>
            <a:r>
              <a:rPr lang="en-US" altLang="en-US" dirty="0">
                <a:latin typeface="Courier" pitchFamily="49" charset="0"/>
              </a:rPr>
              <a:t>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083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827" y="100208"/>
            <a:ext cx="11240022" cy="772221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Thread </a:t>
            </a:r>
            <a:r>
              <a:rPr lang="en-US" altLang="en-US" sz="4000" dirty="0" smtClean="0"/>
              <a:t>Creation </a:t>
            </a:r>
            <a:r>
              <a:rPr lang="en-US" altLang="en-US" sz="4000" dirty="0"/>
              <a:t>and Termination (Example)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0657" y="1483008"/>
            <a:ext cx="8676362" cy="40227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void *</a:t>
            </a:r>
            <a:r>
              <a:rPr lang="en-US" altLang="en-US" sz="1600" dirty="0" err="1">
                <a:latin typeface="Courier" pitchFamily="49" charset="0"/>
              </a:rPr>
              <a:t>compute_pi</a:t>
            </a:r>
            <a:r>
              <a:rPr lang="en-US" altLang="en-US" sz="1600" dirty="0">
                <a:latin typeface="Courier" pitchFamily="49" charset="0"/>
              </a:rPr>
              <a:t> (void *s) 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int</a:t>
            </a:r>
            <a:r>
              <a:rPr lang="en-US" altLang="en-US" sz="1600" dirty="0">
                <a:latin typeface="Courier" pitchFamily="49" charset="0"/>
              </a:rPr>
              <a:t> seed, </a:t>
            </a:r>
            <a:r>
              <a:rPr lang="en-US" altLang="en-US" sz="1600" dirty="0" err="1">
                <a:latin typeface="Courier" pitchFamily="49" charset="0"/>
              </a:rPr>
              <a:t>i</a:t>
            </a:r>
            <a:r>
              <a:rPr lang="en-US" altLang="en-US" sz="1600" dirty="0">
                <a:latin typeface="Courier" pitchFamily="49" charset="0"/>
              </a:rPr>
              <a:t>, *</a:t>
            </a:r>
            <a:r>
              <a:rPr lang="en-US" altLang="en-US" sz="1600" dirty="0" err="1">
                <a:latin typeface="Courier" pitchFamily="49" charset="0"/>
              </a:rPr>
              <a:t>hit_pointer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double </a:t>
            </a:r>
            <a:r>
              <a:rPr lang="en-US" altLang="en-US" sz="1600" dirty="0" err="1">
                <a:latin typeface="Courier" pitchFamily="49" charset="0"/>
              </a:rPr>
              <a:t>rand_no_x</a:t>
            </a:r>
            <a:r>
              <a:rPr lang="en-US" altLang="en-US" sz="1600" dirty="0">
                <a:latin typeface="Courier" pitchFamily="49" charset="0"/>
              </a:rPr>
              <a:t>, </a:t>
            </a:r>
            <a:r>
              <a:rPr lang="en-US" altLang="en-US" sz="1600" dirty="0" err="1">
                <a:latin typeface="Courier" pitchFamily="49" charset="0"/>
              </a:rPr>
              <a:t>rand_no_y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int</a:t>
            </a:r>
            <a:r>
              <a:rPr lang="en-US" altLang="en-US" sz="1600" dirty="0">
                <a:latin typeface="Courier" pitchFamily="49" charset="0"/>
              </a:rPr>
              <a:t> </a:t>
            </a:r>
            <a:r>
              <a:rPr lang="en-US" altLang="en-US" sz="1600" dirty="0" err="1">
                <a:latin typeface="Courier" pitchFamily="49" charset="0"/>
              </a:rPr>
              <a:t>local_hits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hit_pointer</a:t>
            </a:r>
            <a:r>
              <a:rPr lang="en-US" altLang="en-US" sz="1600" dirty="0">
                <a:latin typeface="Courier" pitchFamily="49" charset="0"/>
              </a:rPr>
              <a:t> = (</a:t>
            </a:r>
            <a:r>
              <a:rPr lang="en-US" altLang="en-US" sz="1600" dirty="0" err="1">
                <a:latin typeface="Courier" pitchFamily="49" charset="0"/>
              </a:rPr>
              <a:t>int</a:t>
            </a:r>
            <a:r>
              <a:rPr lang="en-US" altLang="en-US" sz="1600" dirty="0">
                <a:latin typeface="Courier" pitchFamily="49" charset="0"/>
              </a:rPr>
              <a:t> *) s;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seed = *</a:t>
            </a:r>
            <a:r>
              <a:rPr lang="en-US" altLang="en-US" sz="1600" dirty="0" err="1">
                <a:latin typeface="Courier" pitchFamily="49" charset="0"/>
              </a:rPr>
              <a:t>hit_pointer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local_hits</a:t>
            </a:r>
            <a:r>
              <a:rPr lang="en-US" altLang="en-US" sz="1600" dirty="0">
                <a:latin typeface="Courier" pitchFamily="49" charset="0"/>
              </a:rPr>
              <a:t> = 0;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for (</a:t>
            </a:r>
            <a:r>
              <a:rPr lang="en-US" altLang="en-US" sz="1600" dirty="0" err="1">
                <a:latin typeface="Courier" pitchFamily="49" charset="0"/>
              </a:rPr>
              <a:t>i</a:t>
            </a:r>
            <a:r>
              <a:rPr lang="en-US" altLang="en-US" sz="1600" dirty="0">
                <a:latin typeface="Courier" pitchFamily="49" charset="0"/>
              </a:rPr>
              <a:t> = 0; </a:t>
            </a:r>
            <a:r>
              <a:rPr lang="en-US" altLang="en-US" sz="1600" dirty="0" err="1">
                <a:latin typeface="Courier" pitchFamily="49" charset="0"/>
              </a:rPr>
              <a:t>i</a:t>
            </a:r>
            <a:r>
              <a:rPr lang="en-US" altLang="en-US" sz="1600" dirty="0">
                <a:latin typeface="Courier" pitchFamily="49" charset="0"/>
              </a:rPr>
              <a:t> &lt; </a:t>
            </a:r>
            <a:r>
              <a:rPr lang="en-US" altLang="en-US" sz="1600" dirty="0" err="1">
                <a:latin typeface="Courier" pitchFamily="49" charset="0"/>
              </a:rPr>
              <a:t>sample_points_per_thread</a:t>
            </a:r>
            <a:r>
              <a:rPr lang="en-US" altLang="en-US" sz="1600" dirty="0">
                <a:latin typeface="Courier" pitchFamily="49" charset="0"/>
              </a:rPr>
              <a:t>; </a:t>
            </a:r>
            <a:r>
              <a:rPr lang="en-US" altLang="en-US" sz="1600" dirty="0" err="1">
                <a:latin typeface="Courier" pitchFamily="49" charset="0"/>
              </a:rPr>
              <a:t>i</a:t>
            </a:r>
            <a:r>
              <a:rPr lang="en-US" altLang="en-US" sz="1600" dirty="0">
                <a:latin typeface="Courier" pitchFamily="49" charset="0"/>
              </a:rPr>
              <a:t>++) 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rand_no_x</a:t>
            </a:r>
            <a:r>
              <a:rPr lang="en-US" altLang="en-US" sz="1600" dirty="0">
                <a:latin typeface="Courier" pitchFamily="49" charset="0"/>
              </a:rPr>
              <a:t> =(double)(</a:t>
            </a:r>
            <a:r>
              <a:rPr lang="en-US" altLang="en-US" sz="1600" dirty="0" err="1">
                <a:latin typeface="Courier" pitchFamily="49" charset="0"/>
              </a:rPr>
              <a:t>rand_r</a:t>
            </a:r>
            <a:r>
              <a:rPr lang="en-US" altLang="en-US" sz="1600" dirty="0">
                <a:latin typeface="Courier" pitchFamily="49" charset="0"/>
              </a:rPr>
              <a:t>(&amp;seed))/(double)((2&lt;&lt;14)-1);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rand_no_y</a:t>
            </a:r>
            <a:r>
              <a:rPr lang="en-US" altLang="en-US" sz="1600" dirty="0">
                <a:latin typeface="Courier" pitchFamily="49" charset="0"/>
              </a:rPr>
              <a:t> =(double)(</a:t>
            </a:r>
            <a:r>
              <a:rPr lang="en-US" altLang="en-US" sz="1600" dirty="0" err="1">
                <a:latin typeface="Courier" pitchFamily="49" charset="0"/>
              </a:rPr>
              <a:t>rand_r</a:t>
            </a:r>
            <a:r>
              <a:rPr lang="en-US" altLang="en-US" sz="1600" dirty="0">
                <a:latin typeface="Courier" pitchFamily="49" charset="0"/>
              </a:rPr>
              <a:t>(&amp;seed))/(double)((2&lt;&lt;14)-1);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if (((</a:t>
            </a:r>
            <a:r>
              <a:rPr lang="en-US" altLang="en-US" sz="1600" dirty="0" err="1">
                <a:latin typeface="Courier" pitchFamily="49" charset="0"/>
              </a:rPr>
              <a:t>rand_no_x</a:t>
            </a:r>
            <a:r>
              <a:rPr lang="en-US" altLang="en-US" sz="1600" dirty="0">
                <a:latin typeface="Courier" pitchFamily="49" charset="0"/>
              </a:rPr>
              <a:t> - 0.5) * (</a:t>
            </a:r>
            <a:r>
              <a:rPr lang="en-US" altLang="en-US" sz="1600" dirty="0" err="1">
                <a:latin typeface="Courier" pitchFamily="49" charset="0"/>
              </a:rPr>
              <a:t>rand_no_x</a:t>
            </a:r>
            <a:r>
              <a:rPr lang="en-US" altLang="en-US" sz="1600" dirty="0">
                <a:latin typeface="Courier" pitchFamily="49" charset="0"/>
              </a:rPr>
              <a:t> - 0.5) + 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" pitchFamily="49" charset="0"/>
              </a:rPr>
              <a:t>(</a:t>
            </a:r>
            <a:r>
              <a:rPr lang="en-US" altLang="en-US" dirty="0" err="1">
                <a:latin typeface="Courier" pitchFamily="49" charset="0"/>
              </a:rPr>
              <a:t>rand_no_y</a:t>
            </a:r>
            <a:r>
              <a:rPr lang="en-US" altLang="en-US" dirty="0">
                <a:latin typeface="Courier" pitchFamily="49" charset="0"/>
              </a:rPr>
              <a:t> - 0.5) * (</a:t>
            </a:r>
            <a:r>
              <a:rPr lang="en-US" altLang="en-US" dirty="0" err="1">
                <a:latin typeface="Courier" pitchFamily="49" charset="0"/>
              </a:rPr>
              <a:t>rand_no_y</a:t>
            </a:r>
            <a:r>
              <a:rPr lang="en-US" altLang="en-US" dirty="0">
                <a:latin typeface="Courier" pitchFamily="49" charset="0"/>
              </a:rPr>
              <a:t> - 0.5)) &lt; 0.25) 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" pitchFamily="49" charset="0"/>
              </a:rPr>
              <a:t>local_hits</a:t>
            </a:r>
            <a:r>
              <a:rPr lang="en-US" altLang="en-US" dirty="0">
                <a:latin typeface="Courier" pitchFamily="49" charset="0"/>
              </a:rPr>
              <a:t> ++;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seed *= </a:t>
            </a:r>
            <a:r>
              <a:rPr lang="en-US" altLang="en-US" sz="1600" dirty="0" err="1">
                <a:latin typeface="Courier" pitchFamily="49" charset="0"/>
              </a:rPr>
              <a:t>i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*</a:t>
            </a:r>
            <a:r>
              <a:rPr lang="en-US" altLang="en-US" sz="1600" dirty="0" err="1">
                <a:latin typeface="Courier" pitchFamily="49" charset="0"/>
              </a:rPr>
              <a:t>hit_pointer</a:t>
            </a:r>
            <a:r>
              <a:rPr lang="en-US" altLang="en-US" sz="1600" dirty="0">
                <a:latin typeface="Courier" pitchFamily="49" charset="0"/>
              </a:rPr>
              <a:t> = </a:t>
            </a:r>
            <a:r>
              <a:rPr lang="en-US" altLang="en-US" sz="1600" dirty="0" err="1">
                <a:latin typeface="Courier" pitchFamily="49" charset="0"/>
              </a:rPr>
              <a:t>local_hits</a:t>
            </a:r>
            <a:r>
              <a:rPr lang="en-US" altLang="en-US" sz="1600" dirty="0">
                <a:latin typeface="Courier" pitchFamily="49" charset="0"/>
              </a:rPr>
              <a:t>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" pitchFamily="49" charset="0"/>
              </a:rPr>
              <a:t>pthread_exit</a:t>
            </a:r>
            <a:r>
              <a:rPr lang="en-US" altLang="en-US" sz="1600" dirty="0">
                <a:latin typeface="Courier" pitchFamily="49" charset="0"/>
              </a:rPr>
              <a:t>(0);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9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 Primitives in </a:t>
            </a:r>
            <a:r>
              <a:rPr lang="en-US" altLang="en-US" dirty="0" err="1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When multiple threads attempt to manipulate the same data item, the results can often be incoherent if proper care is not taken to synchronize them.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Consider</a:t>
            </a:r>
            <a:r>
              <a:rPr lang="en-US" altLang="en-US" sz="2000" dirty="0"/>
              <a:t>: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" pitchFamily="49" charset="0"/>
              </a:rPr>
              <a:t>/* each thread tries to update variable </a:t>
            </a:r>
            <a:r>
              <a:rPr lang="en-US" altLang="en-US" sz="1800" dirty="0" err="1">
                <a:latin typeface="Courier" pitchFamily="49" charset="0"/>
              </a:rPr>
              <a:t>best_cost</a:t>
            </a:r>
            <a:r>
              <a:rPr lang="en-US" altLang="en-US" sz="1800" dirty="0">
                <a:latin typeface="Courier" pitchFamily="49" charset="0"/>
              </a:rPr>
              <a:t> as follows */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" pitchFamily="49" charset="0"/>
              </a:rPr>
              <a:t>if (</a:t>
            </a:r>
            <a:r>
              <a:rPr lang="en-US" altLang="en-US" sz="1800" dirty="0" err="1">
                <a:latin typeface="Courier" pitchFamily="49" charset="0"/>
              </a:rPr>
              <a:t>my_cost</a:t>
            </a:r>
            <a:r>
              <a:rPr lang="en-US" altLang="en-US" sz="1800" dirty="0">
                <a:latin typeface="Courier" pitchFamily="49" charset="0"/>
              </a:rPr>
              <a:t> &lt; </a:t>
            </a:r>
            <a:r>
              <a:rPr lang="en-US" altLang="en-US" sz="1800" dirty="0" err="1">
                <a:latin typeface="Courier" pitchFamily="49" charset="0"/>
              </a:rPr>
              <a:t>best_cost</a:t>
            </a:r>
            <a:r>
              <a:rPr lang="en-US" altLang="en-US" sz="1800" dirty="0">
                <a:latin typeface="Courier" pitchFamily="49" charset="0"/>
              </a:rPr>
              <a:t>)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 err="1">
                <a:latin typeface="Courier" pitchFamily="49" charset="0"/>
              </a:rPr>
              <a:t>best_cost</a:t>
            </a:r>
            <a:r>
              <a:rPr lang="en-US" altLang="en-US" sz="1600" dirty="0">
                <a:latin typeface="Courier" pitchFamily="49" charset="0"/>
              </a:rPr>
              <a:t> = </a:t>
            </a:r>
            <a:r>
              <a:rPr lang="en-US" altLang="en-US" sz="1600" dirty="0" err="1">
                <a:latin typeface="Courier" pitchFamily="49" charset="0"/>
              </a:rPr>
              <a:t>my_cost</a:t>
            </a:r>
            <a:r>
              <a:rPr lang="en-US" altLang="en-US" sz="1600" dirty="0">
                <a:latin typeface="Courier" pitchFamily="49" charset="0"/>
              </a:rPr>
              <a:t>;</a:t>
            </a:r>
            <a:r>
              <a:rPr lang="en-US" altLang="en-US" sz="16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Assume </a:t>
            </a:r>
            <a:r>
              <a:rPr lang="en-US" altLang="en-US" sz="2000" dirty="0"/>
              <a:t>that there are two threads, the initial value of </a:t>
            </a:r>
            <a:r>
              <a:rPr lang="en-US" altLang="en-US" sz="2000" dirty="0" err="1">
                <a:latin typeface="Courier" pitchFamily="49" charset="0"/>
              </a:rPr>
              <a:t>best_cost</a:t>
            </a:r>
            <a:r>
              <a:rPr lang="en-US" altLang="en-US" sz="2000" dirty="0"/>
              <a:t> is 100, and the values of </a:t>
            </a:r>
            <a:r>
              <a:rPr lang="en-US" altLang="en-US" sz="2000" dirty="0" err="1">
                <a:latin typeface="Courier" pitchFamily="49" charset="0"/>
              </a:rPr>
              <a:t>my_cost</a:t>
            </a:r>
            <a:r>
              <a:rPr lang="en-US" altLang="en-US" sz="2000" dirty="0"/>
              <a:t> are </a:t>
            </a:r>
            <a:r>
              <a:rPr lang="en-US" altLang="en-US" sz="2000" b="1" dirty="0"/>
              <a:t>50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75</a:t>
            </a:r>
            <a:r>
              <a:rPr lang="en-US" altLang="en-US" sz="2000" dirty="0"/>
              <a:t> at threads t1 and t2.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Depending </a:t>
            </a:r>
            <a:r>
              <a:rPr lang="en-US" altLang="en-US" sz="2000" dirty="0"/>
              <a:t>on the schedule of the threads, the value of </a:t>
            </a:r>
            <a:r>
              <a:rPr lang="en-US" altLang="en-US" sz="2000" dirty="0" err="1">
                <a:latin typeface="Courier" pitchFamily="49" charset="0"/>
              </a:rPr>
              <a:t>best_cost</a:t>
            </a:r>
            <a:r>
              <a:rPr lang="en-US" altLang="en-US" sz="2000" dirty="0"/>
              <a:t> could be 50 or 75!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value 75 does not correspond to any serialization of the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message-passing platform consists of </a:t>
            </a:r>
            <a:r>
              <a:rPr lang="en-US" b="1" i="1" dirty="0"/>
              <a:t>p</a:t>
            </a:r>
            <a:r>
              <a:rPr lang="en-US" i="1" dirty="0"/>
              <a:t> </a:t>
            </a:r>
            <a:r>
              <a:rPr lang="en-US" dirty="0"/>
              <a:t>processing nodes, each with its own exclusive address space.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Interactions between processes running on different nodes must be accomplished using </a:t>
            </a:r>
            <a:r>
              <a:rPr lang="en-US" b="1" dirty="0"/>
              <a:t>messages</a:t>
            </a:r>
            <a:r>
              <a:rPr lang="en-US" dirty="0"/>
              <a:t> (data, work, and to synchronize </a:t>
            </a:r>
            <a:r>
              <a:rPr lang="en-US"/>
              <a:t>actions </a:t>
            </a:r>
            <a:r>
              <a:rPr lang="en-US" smtClean="0"/>
              <a:t>among the </a:t>
            </a:r>
            <a:r>
              <a:rPr lang="en-US" dirty="0"/>
              <a:t>processes), hence the name </a:t>
            </a:r>
            <a:r>
              <a:rPr lang="en-US" b="1" i="1" dirty="0"/>
              <a:t>message passing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basic operations in this programming paradigm are </a:t>
            </a:r>
            <a:r>
              <a:rPr lang="en-US" b="1" i="1" dirty="0">
                <a:solidFill>
                  <a:srgbClr val="FF0000"/>
                </a:solidFill>
              </a:rPr>
              <a:t>send</a:t>
            </a:r>
            <a:r>
              <a:rPr lang="en-US" dirty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receive</a:t>
            </a:r>
            <a:r>
              <a:rPr lang="en-US" b="1" i="1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i="1" dirty="0"/>
              <a:t>message-passing programming paradigm </a:t>
            </a:r>
            <a:r>
              <a:rPr lang="en-US" dirty="0"/>
              <a:t>is one of the </a:t>
            </a:r>
            <a:r>
              <a:rPr lang="en-US" dirty="0" smtClean="0"/>
              <a:t>oldest and </a:t>
            </a:r>
            <a:r>
              <a:rPr lang="en-US" dirty="0"/>
              <a:t>most widely used approaches for programming parallel computers.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Mutual Exclusion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3"/>
            <a:ext cx="10058400" cy="411665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code in the previous example corresponds to a </a:t>
            </a:r>
            <a:r>
              <a:rPr lang="en-US" altLang="en-US" b="1" dirty="0"/>
              <a:t>critical segment</a:t>
            </a:r>
            <a:r>
              <a:rPr lang="en-US" altLang="en-US" dirty="0"/>
              <a:t>; i.e., a segment that must be executed by only one thread at any time. 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Critical </a:t>
            </a:r>
            <a:r>
              <a:rPr lang="en-US" altLang="en-US" dirty="0"/>
              <a:t>segments in </a:t>
            </a:r>
            <a:r>
              <a:rPr lang="en-US" altLang="en-US" dirty="0" err="1"/>
              <a:t>Pthreads</a:t>
            </a:r>
            <a:r>
              <a:rPr lang="en-US" altLang="en-US" dirty="0"/>
              <a:t> are implemented using </a:t>
            </a:r>
            <a:r>
              <a:rPr lang="en-US" altLang="en-US" b="1" dirty="0" err="1" smtClean="0"/>
              <a:t>Mutex</a:t>
            </a:r>
            <a:r>
              <a:rPr lang="en-US" altLang="en-US" b="1" dirty="0" smtClean="0"/>
              <a:t> locks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dirty="0" smtClean="0"/>
              <a:t>mutual </a:t>
            </a:r>
            <a:r>
              <a:rPr lang="en-US" dirty="0"/>
              <a:t>exclusion </a:t>
            </a:r>
            <a:r>
              <a:rPr lang="en-US" dirty="0" smtClean="0"/>
              <a:t>locks) 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 smtClean="0"/>
              <a:t>Mutex</a:t>
            </a:r>
            <a:r>
              <a:rPr lang="en-US" altLang="en-US" dirty="0" smtClean="0"/>
              <a:t>-locks </a:t>
            </a:r>
            <a:r>
              <a:rPr lang="en-US" altLang="en-US" dirty="0"/>
              <a:t>have two states: </a:t>
            </a:r>
            <a:r>
              <a:rPr lang="en-US" altLang="en-US" b="1" dirty="0"/>
              <a:t>locked</a:t>
            </a:r>
            <a:r>
              <a:rPr lang="en-US" altLang="en-US" dirty="0"/>
              <a:t> and </a:t>
            </a:r>
            <a:r>
              <a:rPr lang="en-US" altLang="en-US" b="1" dirty="0"/>
              <a:t>unlocked</a:t>
            </a:r>
            <a:r>
              <a:rPr lang="en-US" altLang="en-US" dirty="0"/>
              <a:t>. At any point of time, only one thread can lock a </a:t>
            </a:r>
            <a:r>
              <a:rPr lang="en-US" altLang="en-US" dirty="0" err="1"/>
              <a:t>mutex</a:t>
            </a:r>
            <a:r>
              <a:rPr lang="en-US" altLang="en-US" dirty="0"/>
              <a:t> lock. A lock is an atomic operation. </a:t>
            </a: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A thread entering a critical segment first tries to get a lock. It goes ahead when the lock is granted. 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-lock is already locked, </a:t>
            </a:r>
            <a:r>
              <a:rPr lang="en-US" dirty="0" smtClean="0"/>
              <a:t>the process </a:t>
            </a:r>
            <a:r>
              <a:rPr lang="en-US" dirty="0"/>
              <a:t>trying to acquire the lock is </a:t>
            </a:r>
            <a:r>
              <a:rPr lang="en-US" b="1" dirty="0"/>
              <a:t>blocked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This </a:t>
            </a:r>
            <a:r>
              <a:rPr lang="en-US" dirty="0"/>
              <a:t>is because a locked </a:t>
            </a:r>
            <a:r>
              <a:rPr lang="en-US" dirty="0" err="1"/>
              <a:t>mutex</a:t>
            </a:r>
            <a:r>
              <a:rPr lang="en-US" dirty="0"/>
              <a:t>-lock implies </a:t>
            </a:r>
            <a:r>
              <a:rPr lang="en-US" dirty="0" smtClean="0"/>
              <a:t>that there </a:t>
            </a:r>
            <a:r>
              <a:rPr lang="en-US" dirty="0"/>
              <a:t>is another thread currently in the critical section and that no other thread must be </a:t>
            </a:r>
            <a:r>
              <a:rPr lang="en-US" dirty="0" smtClean="0"/>
              <a:t>allowed in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2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Mutual Exclusion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Pthreads</a:t>
            </a:r>
            <a:r>
              <a:rPr lang="en-US" altLang="en-US" dirty="0" smtClean="0"/>
              <a:t> API provides the following functions for handling </a:t>
            </a:r>
            <a:r>
              <a:rPr lang="en-US" altLang="en-US" dirty="0" err="1" smtClean="0"/>
              <a:t>mutex</a:t>
            </a:r>
            <a:r>
              <a:rPr lang="en-US" altLang="en-US" dirty="0" smtClean="0"/>
              <a:t>-locks: </a:t>
            </a:r>
          </a:p>
          <a:p>
            <a:pPr lvl="1" eaLnBrk="1" hangingPunct="1">
              <a:buFontTx/>
              <a:buNone/>
            </a:pPr>
            <a:endParaRPr lang="en-US" altLang="en-US" sz="2000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err="1" smtClean="0">
                <a:latin typeface="Courier" pitchFamily="49" charset="0"/>
              </a:rPr>
              <a:t>int</a:t>
            </a:r>
            <a:r>
              <a:rPr lang="en-US" altLang="en-US" sz="2000" dirty="0" smtClean="0">
                <a:latin typeface="Courier" pitchFamily="49" charset="0"/>
              </a:rPr>
              <a:t> </a:t>
            </a:r>
            <a:r>
              <a:rPr lang="en-US" altLang="en-US" sz="2000" dirty="0" err="1" smtClean="0">
                <a:latin typeface="Courier" pitchFamily="49" charset="0"/>
              </a:rPr>
              <a:t>pthread_mutex_lock</a:t>
            </a:r>
            <a:r>
              <a:rPr lang="en-US" altLang="en-US" sz="2000" dirty="0" smtClean="0">
                <a:latin typeface="Courier" pitchFamily="49" charset="0"/>
              </a:rPr>
              <a:t>(</a:t>
            </a:r>
            <a:r>
              <a:rPr lang="en-US" altLang="en-US" sz="2000" dirty="0" err="1" smtClean="0">
                <a:latin typeface="Courier" pitchFamily="49" charset="0"/>
              </a:rPr>
              <a:t>pthread_mutex_t</a:t>
            </a:r>
            <a:r>
              <a:rPr lang="en-US" altLang="en-US" sz="2000" dirty="0" smtClean="0">
                <a:latin typeface="Courier" pitchFamily="49" charset="0"/>
              </a:rPr>
              <a:t> </a:t>
            </a:r>
            <a:r>
              <a:rPr lang="en-US" altLang="en-US" sz="2000" dirty="0">
                <a:latin typeface="Courier" pitchFamily="49" charset="0"/>
              </a:rPr>
              <a:t>*</a:t>
            </a:r>
            <a:r>
              <a:rPr lang="en-US" altLang="en-US" sz="2000" dirty="0" err="1">
                <a:latin typeface="Courier" pitchFamily="49" charset="0"/>
              </a:rPr>
              <a:t>mutex_lock</a:t>
            </a:r>
            <a:r>
              <a:rPr lang="en-US" altLang="en-US" sz="2000" dirty="0">
                <a:latin typeface="Courier" pitchFamily="49" charset="0"/>
              </a:rPr>
              <a:t>); </a:t>
            </a:r>
            <a:endParaRPr lang="en-US" altLang="en-US" sz="2000" dirty="0" smtClean="0">
              <a:latin typeface="Courier" pitchFamily="49" charset="0"/>
            </a:endParaRPr>
          </a:p>
          <a:p>
            <a:pPr lvl="1"/>
            <a:endParaRPr lang="en-US" sz="2600" dirty="0"/>
          </a:p>
          <a:p>
            <a:pPr lvl="1"/>
            <a:r>
              <a:rPr lang="en-US" sz="2000" dirty="0" smtClean="0"/>
              <a:t>On </a:t>
            </a:r>
            <a:r>
              <a:rPr lang="en-US" sz="2000" dirty="0"/>
              <a:t>leaving a critical section, a thread must unlock the </a:t>
            </a:r>
            <a:r>
              <a:rPr lang="en-US" sz="2000" dirty="0" err="1"/>
              <a:t>mutex</a:t>
            </a:r>
            <a:r>
              <a:rPr lang="en-US" sz="2000" dirty="0"/>
              <a:t>-lock associated with the section. If</a:t>
            </a:r>
            <a:br>
              <a:rPr lang="en-US" sz="2000" dirty="0"/>
            </a:br>
            <a:r>
              <a:rPr lang="en-US" sz="2000" dirty="0"/>
              <a:t>it does not do so, </a:t>
            </a:r>
            <a:r>
              <a:rPr lang="en-US" sz="2000" b="1" dirty="0"/>
              <a:t>no other</a:t>
            </a:r>
            <a:r>
              <a:rPr lang="en-US" sz="2000" dirty="0"/>
              <a:t> thread will be able to enter this </a:t>
            </a:r>
            <a:r>
              <a:rPr lang="en-US" sz="2000" dirty="0" smtClean="0"/>
              <a:t>section. Typically </a:t>
            </a:r>
            <a:r>
              <a:rPr lang="en-US" sz="2000" b="1" dirty="0" smtClean="0"/>
              <a:t>deadlock</a:t>
            </a:r>
            <a:r>
              <a:rPr lang="en-US" sz="2000" dirty="0" smtClean="0"/>
              <a:t>.</a:t>
            </a:r>
            <a:endParaRPr lang="en-US" altLang="en-US" sz="2000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 smtClean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err="1" smtClean="0">
                <a:latin typeface="Courier" pitchFamily="49" charset="0"/>
              </a:rPr>
              <a:t>int</a:t>
            </a:r>
            <a:r>
              <a:rPr lang="en-US" altLang="en-US" sz="2000" dirty="0" smtClean="0">
                <a:latin typeface="Courier" pitchFamily="49" charset="0"/>
              </a:rPr>
              <a:t> </a:t>
            </a:r>
            <a:r>
              <a:rPr lang="en-US" altLang="en-US" sz="2000" dirty="0" err="1" smtClean="0">
                <a:latin typeface="Courier" pitchFamily="49" charset="0"/>
              </a:rPr>
              <a:t>pthread_mutex_unlock</a:t>
            </a:r>
            <a:r>
              <a:rPr lang="en-US" altLang="en-US" sz="2000" dirty="0" smtClean="0">
                <a:latin typeface="Courier" pitchFamily="49" charset="0"/>
              </a:rPr>
              <a:t>(</a:t>
            </a:r>
            <a:r>
              <a:rPr lang="en-US" altLang="en-US" sz="2000" dirty="0" err="1" smtClean="0">
                <a:latin typeface="Courier" pitchFamily="49" charset="0"/>
              </a:rPr>
              <a:t>pthread_mutex_t</a:t>
            </a:r>
            <a:r>
              <a:rPr lang="en-US" altLang="en-US" sz="2000" dirty="0" smtClean="0">
                <a:latin typeface="Courier" pitchFamily="49" charset="0"/>
              </a:rPr>
              <a:t> </a:t>
            </a:r>
            <a:r>
              <a:rPr lang="en-US" altLang="en-US" sz="2000" dirty="0">
                <a:latin typeface="Courier" pitchFamily="49" charset="0"/>
              </a:rPr>
              <a:t>*</a:t>
            </a:r>
            <a:r>
              <a:rPr lang="en-US" altLang="en-US" sz="2000" dirty="0" err="1">
                <a:latin typeface="Courier" pitchFamily="49" charset="0"/>
              </a:rPr>
              <a:t>mutex_lock</a:t>
            </a:r>
            <a:r>
              <a:rPr lang="en-US" altLang="en-US" sz="2000" dirty="0">
                <a:latin typeface="Courier" pitchFamily="49" charset="0"/>
              </a:rPr>
              <a:t>); 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On </a:t>
            </a:r>
            <a:r>
              <a:rPr lang="en-US" sz="2000" dirty="0"/>
              <a:t>calling this function, in the case of a normal </a:t>
            </a:r>
            <a:r>
              <a:rPr lang="en-US" sz="2000" dirty="0" err="1"/>
              <a:t>mutex</a:t>
            </a:r>
            <a:r>
              <a:rPr lang="en-US" sz="2000" dirty="0"/>
              <a:t>-lock, the lock is relinquished and one </a:t>
            </a:r>
            <a:r>
              <a:rPr lang="en-US" sz="2000" dirty="0" smtClean="0"/>
              <a:t>of the blocked threads </a:t>
            </a:r>
            <a:r>
              <a:rPr lang="en-US" sz="2000" dirty="0"/>
              <a:t>is scheduled to enter the critical section.</a:t>
            </a:r>
            <a:r>
              <a:rPr lang="en-US" sz="2000" dirty="0"/>
              <a:t> </a:t>
            </a:r>
            <a:endParaRPr lang="en-US" altLang="en-US" sz="2000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Mutual Exclusion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a programmer attempts a </a:t>
            </a:r>
            <a:r>
              <a:rPr lang="en-US" b="1" dirty="0" err="1"/>
              <a:t>pthread_mutex_unlock</a:t>
            </a:r>
            <a:r>
              <a:rPr lang="en-US" dirty="0"/>
              <a:t> on a </a:t>
            </a:r>
            <a:r>
              <a:rPr lang="en-US" dirty="0" smtClean="0"/>
              <a:t>previously unlocked </a:t>
            </a:r>
            <a:r>
              <a:rPr lang="en-US" dirty="0" err="1"/>
              <a:t>mutex</a:t>
            </a:r>
            <a:r>
              <a:rPr lang="en-US" dirty="0"/>
              <a:t> or one that is locked by another thread, the effect is 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OVERHEADS OF LOCKING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Locks </a:t>
            </a:r>
            <a:r>
              <a:rPr lang="en-US" dirty="0"/>
              <a:t>represent serialization points since critical sections must be executed by threads one </a:t>
            </a:r>
            <a:r>
              <a:rPr lang="en-US" dirty="0" smtClean="0"/>
              <a:t>after the </a:t>
            </a:r>
            <a:r>
              <a:rPr lang="en-US" dirty="0"/>
              <a:t>other.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large segments of the program within locks can, therefore, lead to</a:t>
            </a:r>
            <a:br>
              <a:rPr lang="en-US" dirty="0"/>
            </a:br>
            <a:r>
              <a:rPr lang="en-US" dirty="0"/>
              <a:t>significant performance degradation.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important to minimize the size of critical sections.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8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Alleviating Locking </a:t>
            </a:r>
            <a:r>
              <a:rPr lang="en-US" b="1" dirty="0" smtClean="0"/>
              <a:t>Overheads</a:t>
            </a:r>
          </a:p>
          <a:p>
            <a:r>
              <a:rPr lang="en-US" dirty="0" smtClean="0"/>
              <a:t>It </a:t>
            </a:r>
            <a:r>
              <a:rPr lang="en-US" dirty="0"/>
              <a:t>is often possible to reduce the idling overhead associated with locks using an </a:t>
            </a:r>
            <a:r>
              <a:rPr lang="en-US" dirty="0" smtClean="0"/>
              <a:t>alternate function</a:t>
            </a:r>
            <a:r>
              <a:rPr lang="en-US" dirty="0"/>
              <a:t>, </a:t>
            </a:r>
            <a:r>
              <a:rPr lang="en-US" b="1" dirty="0" err="1"/>
              <a:t>pthread_mutex_trylock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function attempts a lock on </a:t>
            </a:r>
            <a:r>
              <a:rPr lang="en-US" b="1" dirty="0" err="1"/>
              <a:t>mutex_lock</a:t>
            </a:r>
            <a:r>
              <a:rPr lang="en-US" dirty="0"/>
              <a:t>. If the lock </a:t>
            </a:r>
            <a:r>
              <a:rPr lang="en-US" dirty="0" smtClean="0"/>
              <a:t>is successful</a:t>
            </a:r>
            <a:r>
              <a:rPr lang="en-US" dirty="0"/>
              <a:t>, the function returns a </a:t>
            </a:r>
            <a:r>
              <a:rPr lang="en-US" i="1" dirty="0"/>
              <a:t>zero</a:t>
            </a:r>
            <a:r>
              <a:rPr lang="en-US" dirty="0"/>
              <a:t>. If it is already locked by another thread, instead </a:t>
            </a:r>
            <a:r>
              <a:rPr lang="en-US" dirty="0" smtClean="0"/>
              <a:t>of blocking </a:t>
            </a:r>
            <a:r>
              <a:rPr lang="en-US" dirty="0"/>
              <a:t>the thread execution</a:t>
            </a:r>
            <a:r>
              <a:rPr lang="en-US" dirty="0"/>
              <a:t> </a:t>
            </a:r>
            <a:r>
              <a:rPr lang="en-US" dirty="0"/>
              <a:t>it returns a value </a:t>
            </a:r>
            <a:r>
              <a:rPr lang="en-US" dirty="0" smtClean="0"/>
              <a:t>EBUSY.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the thread to do other </a:t>
            </a:r>
            <a:r>
              <a:rPr lang="en-US" dirty="0" smtClean="0"/>
              <a:t>work and </a:t>
            </a:r>
            <a:r>
              <a:rPr lang="en-US" dirty="0"/>
              <a:t>to poll the </a:t>
            </a:r>
            <a:r>
              <a:rPr lang="en-US" dirty="0" err="1"/>
              <a:t>mutex</a:t>
            </a:r>
            <a:r>
              <a:rPr lang="en-US" dirty="0"/>
              <a:t> for a 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the function </a:t>
            </a:r>
            <a:r>
              <a:rPr lang="en-US" b="1" dirty="0" err="1"/>
              <a:t>pthread_mutex_trylock</a:t>
            </a:r>
            <a:r>
              <a:rPr lang="en-US" dirty="0"/>
              <a:t> alleviates this overhead, </a:t>
            </a:r>
            <a:r>
              <a:rPr lang="en-US" dirty="0" smtClean="0"/>
              <a:t>it introduces </a:t>
            </a:r>
            <a:r>
              <a:rPr lang="en-US" dirty="0"/>
              <a:t>the overhead of </a:t>
            </a:r>
            <a:r>
              <a:rPr lang="en-US" b="1" dirty="0"/>
              <a:t>polling</a:t>
            </a:r>
            <a:r>
              <a:rPr lang="en-US" dirty="0"/>
              <a:t> for availability of </a:t>
            </a:r>
            <a:r>
              <a:rPr lang="en-US" dirty="0" smtClean="0"/>
              <a:t>locks.</a:t>
            </a:r>
          </a:p>
          <a:p>
            <a:pPr lvl="1"/>
            <a:r>
              <a:rPr lang="en-US" dirty="0"/>
              <a:t>threads would have to periodically </a:t>
            </a:r>
            <a:r>
              <a:rPr lang="en-US" i="1" dirty="0"/>
              <a:t>poll</a:t>
            </a:r>
            <a:r>
              <a:rPr lang="en-US" dirty="0"/>
              <a:t> for availability of </a:t>
            </a:r>
            <a:r>
              <a:rPr lang="en-US" dirty="0" smtClean="0"/>
              <a:t>lock.</a:t>
            </a:r>
          </a:p>
          <a:p>
            <a:r>
              <a:rPr lang="en-US" dirty="0" smtClean="0"/>
              <a:t>A </a:t>
            </a:r>
            <a:r>
              <a:rPr lang="en-US" dirty="0"/>
              <a:t>natural solution to this </a:t>
            </a:r>
            <a:r>
              <a:rPr lang="en-US" dirty="0" smtClean="0"/>
              <a:t>problem is an </a:t>
            </a:r>
            <a:r>
              <a:rPr lang="en-US" b="1" dirty="0"/>
              <a:t>interrupt </a:t>
            </a:r>
            <a:r>
              <a:rPr lang="en-US" b="1" dirty="0" smtClean="0"/>
              <a:t>driven</a:t>
            </a:r>
            <a:r>
              <a:rPr lang="en-US" dirty="0"/>
              <a:t> </a:t>
            </a:r>
            <a:r>
              <a:rPr lang="en-US" dirty="0" smtClean="0"/>
              <a:t>mechanism </a:t>
            </a:r>
            <a:r>
              <a:rPr lang="en-US" dirty="0"/>
              <a:t>as opposed to a polled </a:t>
            </a:r>
            <a:r>
              <a:rPr lang="en-US" dirty="0" smtClean="0"/>
              <a:t>mechanism.</a:t>
            </a:r>
          </a:p>
          <a:p>
            <a:r>
              <a:rPr lang="en-US" dirty="0" smtClean="0"/>
              <a:t> </a:t>
            </a:r>
            <a:r>
              <a:rPr lang="en-US" dirty="0"/>
              <a:t>The availability of space is signaled by </a:t>
            </a:r>
            <a:r>
              <a:rPr lang="en-US" dirty="0" smtClean="0"/>
              <a:t>the consumer </a:t>
            </a:r>
            <a:r>
              <a:rPr lang="en-US" dirty="0"/>
              <a:t>thread that consumes </a:t>
            </a:r>
            <a:r>
              <a:rPr lang="en-US" dirty="0" smtClean="0"/>
              <a:t>the task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functionality to accomplish this is provided by </a:t>
            </a:r>
            <a:r>
              <a:rPr lang="en-US" dirty="0" smtClean="0"/>
              <a:t>a </a:t>
            </a:r>
            <a:r>
              <a:rPr lang="en-US" b="1" i="1" dirty="0" smtClean="0"/>
              <a:t>condition variable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condition variable is a data object used for synchronizing threads. This variable allows </a:t>
            </a:r>
            <a:r>
              <a:rPr lang="en-US" dirty="0" smtClean="0"/>
              <a:t>a thread </a:t>
            </a:r>
            <a:r>
              <a:rPr lang="en-US" dirty="0"/>
              <a:t>to block itself until specified data reaches a predefined state.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3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Controlling Thread and Synchronization Attributes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two key attributes to characterize the </a:t>
            </a:r>
            <a:r>
              <a:rPr lang="en-US" dirty="0"/>
              <a:t>message-passing programming paradigm.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is that it assumes a </a:t>
            </a:r>
            <a:r>
              <a:rPr lang="en-US" b="1" dirty="0"/>
              <a:t>partitioned address space</a:t>
            </a:r>
            <a:r>
              <a:rPr lang="en-US" dirty="0"/>
              <a:t>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Second </a:t>
            </a:r>
            <a:r>
              <a:rPr lang="en-US" dirty="0"/>
              <a:t>is that it supports </a:t>
            </a:r>
            <a:r>
              <a:rPr lang="en-US" dirty="0" smtClean="0"/>
              <a:t>only </a:t>
            </a:r>
            <a:r>
              <a:rPr lang="en-US" b="1" dirty="0" smtClean="0"/>
              <a:t>explicit </a:t>
            </a:r>
            <a:r>
              <a:rPr lang="en-US" b="1" dirty="0"/>
              <a:t>parallelization</a:t>
            </a:r>
            <a:r>
              <a:rPr lang="en-US" dirty="0"/>
              <a:t>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  <a:p>
            <a:pPr marL="365760" indent="-457200"/>
            <a:r>
              <a:rPr lang="en-US" dirty="0"/>
              <a:t>There are </a:t>
            </a:r>
            <a:r>
              <a:rPr lang="en-US" dirty="0" smtClean="0"/>
              <a:t>two immediate </a:t>
            </a:r>
            <a:r>
              <a:rPr lang="en-US" dirty="0"/>
              <a:t>implications of a partitioned address space.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each data element must belong </a:t>
            </a:r>
            <a:r>
              <a:rPr lang="en-US" dirty="0" smtClean="0"/>
              <a:t>to one </a:t>
            </a:r>
            <a:r>
              <a:rPr lang="en-US" dirty="0"/>
              <a:t>of the partitions of the space; hence, </a:t>
            </a:r>
            <a:r>
              <a:rPr lang="en-US" b="1" dirty="0"/>
              <a:t>data must be explicitly partitioned and placed</a:t>
            </a:r>
            <a:r>
              <a:rPr lang="en-US" dirty="0" smtClean="0"/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implication is that all </a:t>
            </a:r>
            <a:r>
              <a:rPr lang="en-US" dirty="0" smtClean="0"/>
              <a:t>interactions (read-only </a:t>
            </a:r>
            <a:r>
              <a:rPr lang="en-US" dirty="0"/>
              <a:t>or read/write) require cooperation of two processes </a:t>
            </a:r>
            <a:r>
              <a:rPr lang="en-US" dirty="0" smtClean="0"/>
              <a:t>- </a:t>
            </a:r>
            <a:r>
              <a:rPr lang="en-US" dirty="0"/>
              <a:t>the process that has the </a:t>
            </a:r>
            <a:r>
              <a:rPr lang="en-US" dirty="0" smtClean="0"/>
              <a:t>data and </a:t>
            </a:r>
            <a:r>
              <a:rPr lang="en-US" dirty="0"/>
              <a:t>the process that wants to access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Message-passing programs are often written </a:t>
            </a:r>
            <a:r>
              <a:rPr lang="en-US" dirty="0" smtClean="0"/>
              <a:t>using the </a:t>
            </a:r>
            <a:r>
              <a:rPr lang="en-US" b="1" i="1" dirty="0"/>
              <a:t>asynchronous </a:t>
            </a:r>
            <a:r>
              <a:rPr lang="en-US" dirty="0"/>
              <a:t>or </a:t>
            </a:r>
            <a:r>
              <a:rPr lang="en-US" b="1" i="1" dirty="0"/>
              <a:t>loosely synchronous </a:t>
            </a:r>
            <a:r>
              <a:rPr lang="en-US" dirty="0" smtClean="0"/>
              <a:t>paradigms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/>
              <a:t>asynchronous paradigm</a:t>
            </a:r>
            <a:r>
              <a:rPr lang="en-US" dirty="0"/>
              <a:t>, </a:t>
            </a:r>
            <a:r>
              <a:rPr lang="en-US" dirty="0" smtClean="0"/>
              <a:t>all concurrent </a:t>
            </a:r>
            <a:r>
              <a:rPr lang="en-US" dirty="0"/>
              <a:t>tasks execute </a:t>
            </a:r>
            <a:r>
              <a:rPr lang="en-US" dirty="0" smtClean="0"/>
              <a:t>asynchronously.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such programs can be harder to reason about, and can have nondeterministic behavior due to race conditions 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altLang="en-US" dirty="0"/>
              <a:t>In the </a:t>
            </a:r>
            <a:r>
              <a:rPr lang="en-US" altLang="en-US" i="1" dirty="0"/>
              <a:t>loosely synchronous model</a:t>
            </a:r>
            <a:r>
              <a:rPr lang="en-US" altLang="en-US" dirty="0"/>
              <a:t>, tasks or subsets of tasks synchronize to perform </a:t>
            </a:r>
            <a:r>
              <a:rPr lang="en-US" altLang="en-US" b="1" dirty="0"/>
              <a:t>interactions</a:t>
            </a:r>
            <a:r>
              <a:rPr lang="en-US" altLang="en-US" dirty="0"/>
              <a:t>. Between these interactions, tasks execute completely asynchronously. 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Most message-passing programs are written using the </a:t>
            </a:r>
            <a:r>
              <a:rPr lang="en-US" altLang="en-US" b="1" i="1" dirty="0"/>
              <a:t>single program multiple data</a:t>
            </a:r>
            <a:r>
              <a:rPr lang="en-US" altLang="en-US" dirty="0"/>
              <a:t> (SPMD) model.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Building Blocks: </a:t>
            </a:r>
            <a:r>
              <a:rPr lang="en-US" sz="4000" b="1" dirty="0"/>
              <a:t>Send</a:t>
            </a:r>
            <a:r>
              <a:rPr lang="en-US" sz="4000" dirty="0"/>
              <a:t> and </a:t>
            </a:r>
            <a:r>
              <a:rPr lang="en-US" sz="4000" b="1" dirty="0"/>
              <a:t>Receive</a:t>
            </a:r>
            <a:r>
              <a:rPr lang="en-US" sz="4000" dirty="0"/>
              <a:t>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their simplest </a:t>
            </a:r>
            <a:r>
              <a:rPr lang="en-US" dirty="0" smtClean="0"/>
              <a:t>form, the </a:t>
            </a:r>
            <a:r>
              <a:rPr lang="en-US" dirty="0"/>
              <a:t>prototypes of these operations are defined as follows: </a:t>
            </a:r>
            <a:endParaRPr lang="en-US" dirty="0" smtClean="0"/>
          </a:p>
          <a:p>
            <a:pPr marL="0" indent="0" algn="l">
              <a:buNone/>
            </a:pPr>
            <a:r>
              <a:rPr lang="en-US" sz="24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66" y="3970148"/>
            <a:ext cx="9467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 semantics of the send operation require that the value received by process </a:t>
            </a:r>
            <a:r>
              <a:rPr lang="en-US" altLang="en-US" b="1" dirty="0"/>
              <a:t>P1</a:t>
            </a:r>
            <a:r>
              <a:rPr lang="en-US" altLang="en-US" dirty="0"/>
              <a:t> must be </a:t>
            </a:r>
            <a:r>
              <a:rPr lang="en-US" altLang="en-US" b="1" dirty="0"/>
              <a:t>100</a:t>
            </a:r>
            <a:r>
              <a:rPr lang="en-US" altLang="en-US" dirty="0"/>
              <a:t> as opposed to </a:t>
            </a:r>
            <a:r>
              <a:rPr lang="en-US" altLang="en-US" b="1" dirty="0"/>
              <a:t>0</a:t>
            </a:r>
            <a:r>
              <a:rPr lang="en-US" altLang="en-US" dirty="0"/>
              <a:t>.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</a:t>
            </a:r>
            <a:r>
              <a:rPr lang="en-US" altLang="en-US" dirty="0"/>
              <a:t>motivates the design of the </a:t>
            </a:r>
            <a:r>
              <a:rPr lang="en-US" altLang="en-US" b="1" dirty="0"/>
              <a:t>send</a:t>
            </a:r>
            <a:r>
              <a:rPr lang="en-US" altLang="en-US" dirty="0"/>
              <a:t> and </a:t>
            </a:r>
            <a:r>
              <a:rPr lang="en-US" altLang="en-US" b="1" dirty="0"/>
              <a:t>receive</a:t>
            </a:r>
            <a:r>
              <a:rPr lang="en-US" altLang="en-US" dirty="0"/>
              <a:t> </a:t>
            </a:r>
            <a:r>
              <a:rPr lang="en-US" altLang="en-US" b="1" dirty="0"/>
              <a:t>protocols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Message Passing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simple method for forcing send/receive semantics is for the send operation to return only when it is safe to do </a:t>
            </a:r>
            <a:r>
              <a:rPr lang="en-US" altLang="en-US" dirty="0" smtClean="0"/>
              <a:t>so.</a:t>
            </a:r>
          </a:p>
          <a:p>
            <a:endParaRPr lang="en-US" dirty="0"/>
          </a:p>
          <a:p>
            <a:r>
              <a:rPr lang="en-US" altLang="en-US" dirty="0"/>
              <a:t>In the </a:t>
            </a:r>
            <a:r>
              <a:rPr lang="en-US" altLang="en-US" b="1" dirty="0"/>
              <a:t>non-buffered blocking send</a:t>
            </a:r>
            <a:r>
              <a:rPr lang="en-US" altLang="en-US" dirty="0"/>
              <a:t>, the operation does not return until the matching receive has been encountered at the receiving process. </a:t>
            </a:r>
          </a:p>
          <a:p>
            <a:pPr lvl="1"/>
            <a:r>
              <a:rPr lang="en-US" altLang="en-US" b="1" dirty="0"/>
              <a:t>Idling</a:t>
            </a:r>
            <a:r>
              <a:rPr lang="en-US" altLang="en-US" dirty="0"/>
              <a:t> and </a:t>
            </a:r>
            <a:r>
              <a:rPr lang="en-US" altLang="en-US" b="1" dirty="0"/>
              <a:t>deadlocks</a:t>
            </a:r>
            <a:r>
              <a:rPr lang="en-US" altLang="en-US" dirty="0"/>
              <a:t> are major issues with non-buffered blocking sends.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69" y="162839"/>
            <a:ext cx="7920103" cy="389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21" y="4513488"/>
            <a:ext cx="9906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25251</TotalTime>
  <Words>2006</Words>
  <Application>Microsoft Office PowerPoint</Application>
  <PresentationFormat>Widescreen</PresentationFormat>
  <Paragraphs>242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Consolas</vt:lpstr>
      <vt:lpstr>Courier</vt:lpstr>
      <vt:lpstr>Courier New</vt:lpstr>
      <vt:lpstr>Wingdings</vt:lpstr>
      <vt:lpstr>Retrospect</vt:lpstr>
      <vt:lpstr>CS326 Parallel and Distributed Computing</vt:lpstr>
      <vt:lpstr>Chapter 6. Programming Using the  Message Passing Paradigm</vt:lpstr>
      <vt:lpstr> Recall…</vt:lpstr>
      <vt:lpstr>Principles of Message-Passing Programming </vt:lpstr>
      <vt:lpstr>Principles of Message-Passing Programming </vt:lpstr>
      <vt:lpstr>The Building Blocks: Send and Receive Operations </vt:lpstr>
      <vt:lpstr>PowerPoint Presentation</vt:lpstr>
      <vt:lpstr>Blocking Message Passing Operations </vt:lpstr>
      <vt:lpstr>PowerPoint Presentation</vt:lpstr>
      <vt:lpstr>PowerPoint Presentation</vt:lpstr>
      <vt:lpstr>Blocking buffered transfer protocols: (a) in the presence of communication hardware with buffers at send and receive ends; and (b) in the absence of communication hardware, sender interrupts receiver and deposits data in buffer at receiver end. </vt:lpstr>
      <vt:lpstr>PowerPoint Presentation</vt:lpstr>
      <vt:lpstr>PowerPoint Presentation</vt:lpstr>
      <vt:lpstr>Non-Blocking Message Passing Operations </vt:lpstr>
      <vt:lpstr>PowerPoint Presentation</vt:lpstr>
      <vt:lpstr>MPI: the Message Passing Interface </vt:lpstr>
      <vt:lpstr>Chapter 7. Programming Shared Address Space Platforms</vt:lpstr>
      <vt:lpstr>PowerPoint Presentation</vt:lpstr>
      <vt:lpstr>Thread Basics </vt:lpstr>
      <vt:lpstr>PowerPoint Presentation</vt:lpstr>
      <vt:lpstr>PowerPoint Presentation</vt:lpstr>
      <vt:lpstr>Why Threads? </vt:lpstr>
      <vt:lpstr>The POSIX Thread API </vt:lpstr>
      <vt:lpstr>Thread Basics: Creation and Termination </vt:lpstr>
      <vt:lpstr>PowerPoint Presentation</vt:lpstr>
      <vt:lpstr>PowerPoint Presentation</vt:lpstr>
      <vt:lpstr>Thread Creation and Termination (Example) </vt:lpstr>
      <vt:lpstr>Thread Creation and Termination (Example) </vt:lpstr>
      <vt:lpstr>Synchronization Primitives in Pthreads</vt:lpstr>
      <vt:lpstr>Mutual Exclusion </vt:lpstr>
      <vt:lpstr>Mutual Exclusion </vt:lpstr>
      <vt:lpstr>Mutual Exclusion </vt:lpstr>
      <vt:lpstr>PowerPoint Presentation</vt:lpstr>
      <vt:lpstr>PowerPoint Presentation</vt:lpstr>
      <vt:lpstr>PowerPoint Presentation</vt:lpstr>
      <vt:lpstr>Controlling Thread and Synchronization Attributes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931</cp:revision>
  <dcterms:created xsi:type="dcterms:W3CDTF">2021-02-06T08:07:10Z</dcterms:created>
  <dcterms:modified xsi:type="dcterms:W3CDTF">2021-04-01T04:34:38Z</dcterms:modified>
</cp:coreProperties>
</file>