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39"/>
  </p:notesMasterIdLst>
  <p:sldIdLst>
    <p:sldId id="256" r:id="rId2"/>
    <p:sldId id="422" r:id="rId3"/>
    <p:sldId id="440" r:id="rId4"/>
    <p:sldId id="441" r:id="rId5"/>
    <p:sldId id="442" r:id="rId6"/>
    <p:sldId id="443" r:id="rId7"/>
    <p:sldId id="444" r:id="rId8"/>
    <p:sldId id="474" r:id="rId9"/>
    <p:sldId id="445" r:id="rId10"/>
    <p:sldId id="446" r:id="rId11"/>
    <p:sldId id="447" r:id="rId12"/>
    <p:sldId id="448" r:id="rId13"/>
    <p:sldId id="449" r:id="rId14"/>
    <p:sldId id="450" r:id="rId15"/>
    <p:sldId id="451" r:id="rId16"/>
    <p:sldId id="452" r:id="rId17"/>
    <p:sldId id="453" r:id="rId18"/>
    <p:sldId id="454" r:id="rId19"/>
    <p:sldId id="455" r:id="rId20"/>
    <p:sldId id="456" r:id="rId21"/>
    <p:sldId id="457" r:id="rId22"/>
    <p:sldId id="458" r:id="rId23"/>
    <p:sldId id="459" r:id="rId24"/>
    <p:sldId id="460" r:id="rId25"/>
    <p:sldId id="461" r:id="rId26"/>
    <p:sldId id="462" r:id="rId27"/>
    <p:sldId id="463" r:id="rId28"/>
    <p:sldId id="464" r:id="rId29"/>
    <p:sldId id="465" r:id="rId30"/>
    <p:sldId id="466" r:id="rId31"/>
    <p:sldId id="467" r:id="rId32"/>
    <p:sldId id="468" r:id="rId33"/>
    <p:sldId id="469" r:id="rId34"/>
    <p:sldId id="470" r:id="rId35"/>
    <p:sldId id="471" r:id="rId36"/>
    <p:sldId id="472" r:id="rId37"/>
    <p:sldId id="47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117" autoAdjust="0"/>
  </p:normalViewPr>
  <p:slideViewPr>
    <p:cSldViewPr snapToGrid="0">
      <p:cViewPr varScale="1">
        <p:scale>
          <a:sx n="62" d="100"/>
          <a:sy n="62" d="100"/>
        </p:scale>
        <p:origin x="978" y="66"/>
      </p:cViewPr>
      <p:guideLst/>
    </p:cSldViewPr>
  </p:slideViewPr>
  <p:outlineViewPr>
    <p:cViewPr>
      <p:scale>
        <a:sx n="33" d="100"/>
        <a:sy n="33" d="100"/>
      </p:scale>
      <p:origin x="0" y="-2790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0DB25-9E96-4CC1-9F8D-8A6AD2D7927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73FDC-0BE3-4045-A18D-ED2B343B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3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47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2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44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333" y="76200"/>
            <a:ext cx="10363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524000"/>
            <a:ext cx="10363200" cy="4419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8855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 algn="just">
              <a:buFont typeface="Wingdings" panose="05000000000000000000" pitchFamily="2" charset="2"/>
              <a:buChar char="Ø"/>
              <a:defRPr sz="2800"/>
            </a:lvl1pPr>
            <a:lvl2pPr algn="just">
              <a:defRPr sz="2400">
                <a:solidFill>
                  <a:srgbClr val="002060"/>
                </a:solidFill>
              </a:defRPr>
            </a:lvl2pPr>
            <a:lvl3pPr algn="just">
              <a:defRPr sz="1800">
                <a:solidFill>
                  <a:srgbClr val="0070C0"/>
                </a:solidFill>
              </a:defRPr>
            </a:lvl3pPr>
            <a:lvl4pPr algn="just">
              <a:defRPr sz="1600"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11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49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3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0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2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8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10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CS326 Parallel and Distributed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Fall 2021</a:t>
            </a:r>
          </a:p>
          <a:p>
            <a:r>
              <a:rPr lang="en-US" dirty="0" smtClean="0"/>
              <a:t>National University of Computer and Emerging Sciences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All-to-One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an </a:t>
            </a:r>
            <a:r>
              <a:rPr lang="en-US" b="1" dirty="0"/>
              <a:t>all-to-one</a:t>
            </a:r>
            <a:r>
              <a:rPr lang="en-US" dirty="0"/>
              <a:t> reduction operation, each of </a:t>
            </a:r>
            <a:r>
              <a:rPr lang="en-US" dirty="0" smtClean="0"/>
              <a:t>the </a:t>
            </a:r>
            <a:r>
              <a:rPr lang="en-US" i="1" dirty="0" smtClean="0"/>
              <a:t>p </a:t>
            </a:r>
            <a:r>
              <a:rPr lang="en-US" dirty="0"/>
              <a:t>participating processes starts with a buffer </a:t>
            </a:r>
            <a:r>
              <a:rPr lang="en-US" i="1" dirty="0"/>
              <a:t>M </a:t>
            </a:r>
            <a:r>
              <a:rPr lang="en-US" dirty="0"/>
              <a:t>containing </a:t>
            </a:r>
            <a:r>
              <a:rPr lang="en-US" i="1" dirty="0"/>
              <a:t>m </a:t>
            </a:r>
            <a:r>
              <a:rPr lang="en-US" dirty="0"/>
              <a:t>words.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 from all </a:t>
            </a:r>
            <a:r>
              <a:rPr lang="en-US" dirty="0" smtClean="0"/>
              <a:t>processes are </a:t>
            </a:r>
            <a:r>
              <a:rPr lang="en-US" dirty="0"/>
              <a:t>combined through an associative operator and accumulated at a </a:t>
            </a:r>
            <a:r>
              <a:rPr lang="en-US" b="1" dirty="0"/>
              <a:t>single</a:t>
            </a:r>
            <a:r>
              <a:rPr lang="en-US" dirty="0"/>
              <a:t> destination </a:t>
            </a:r>
            <a:r>
              <a:rPr lang="en-US" dirty="0" smtClean="0"/>
              <a:t>process into </a:t>
            </a:r>
            <a:r>
              <a:rPr lang="en-US" dirty="0"/>
              <a:t>one buffer of size </a:t>
            </a:r>
            <a:r>
              <a:rPr lang="en-US" i="1" dirty="0"/>
              <a:t>m 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Reduction </a:t>
            </a:r>
            <a:r>
              <a:rPr lang="en-US" dirty="0"/>
              <a:t>can be used to find the sum, product, maximum, </a:t>
            </a:r>
            <a:r>
              <a:rPr lang="en-US" dirty="0" smtClean="0"/>
              <a:t>or minimum </a:t>
            </a:r>
            <a:r>
              <a:rPr lang="en-US" dirty="0"/>
              <a:t>of sets of </a:t>
            </a:r>
            <a:r>
              <a:rPr lang="en-US" dirty="0" smtClean="0"/>
              <a:t>numbers.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4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All-to-One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all-to-one</a:t>
            </a:r>
            <a:r>
              <a:rPr lang="en-US" dirty="0"/>
              <a:t> reduction </a:t>
            </a:r>
            <a:r>
              <a:rPr lang="en-US" dirty="0" smtClean="0"/>
              <a:t>operations is </a:t>
            </a:r>
            <a:r>
              <a:rPr lang="en-US" dirty="0"/>
              <a:t>performed in MPI using the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MPI_Reduce</a:t>
            </a:r>
            <a:r>
              <a:rPr lang="en-US" dirty="0"/>
              <a:t> </a:t>
            </a:r>
            <a:r>
              <a:rPr lang="en-US" dirty="0" smtClean="0"/>
              <a:t>function.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MPI_Reduce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sendbuf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count,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op,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MPI_Reduce</a:t>
            </a:r>
            <a:r>
              <a:rPr lang="en-US" dirty="0" smtClean="0"/>
              <a:t> </a:t>
            </a:r>
            <a:r>
              <a:rPr lang="en-US" dirty="0"/>
              <a:t>combines the elements stored in the buffer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sendbuf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of each process in the </a:t>
            </a:r>
            <a:r>
              <a:rPr lang="en-US" dirty="0" smtClean="0"/>
              <a:t>group, using </a:t>
            </a:r>
            <a:r>
              <a:rPr lang="en-US" dirty="0"/>
              <a:t>the operation specified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dirty="0"/>
              <a:t> , and returns the combined values in the buffer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of the </a:t>
            </a:r>
            <a:r>
              <a:rPr lang="en-US" dirty="0"/>
              <a:t>process with rank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845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All-to-One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Both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sendbuf</a:t>
            </a:r>
            <a:r>
              <a:rPr lang="en-US" dirty="0"/>
              <a:t>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/>
              <a:t> must have the same number of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 items of type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</a:t>
            </a:r>
            <a:r>
              <a:rPr lang="en-US" dirty="0"/>
              <a:t>that all processes must provide 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array, even if</a:t>
            </a:r>
            <a:br>
              <a:rPr lang="en-US" dirty="0"/>
            </a:br>
            <a:r>
              <a:rPr lang="en-US" dirty="0"/>
              <a:t>they are not the </a:t>
            </a:r>
            <a:r>
              <a:rPr lang="en-US" i="1" dirty="0"/>
              <a:t>target </a:t>
            </a:r>
            <a:r>
              <a:rPr lang="en-US" dirty="0"/>
              <a:t>of the reduction operation.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dirty="0"/>
              <a:t>is more than one, then </a:t>
            </a:r>
            <a:r>
              <a:rPr lang="en-US" dirty="0" smtClean="0"/>
              <a:t>the combine </a:t>
            </a:r>
            <a:r>
              <a:rPr lang="en-US" dirty="0"/>
              <a:t>operation is applied element-wise on each entry of </a:t>
            </a:r>
            <a:r>
              <a:rPr lang="en-US" dirty="0" smtClean="0"/>
              <a:t>the sequence.</a:t>
            </a:r>
          </a:p>
          <a:p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the </a:t>
            </a:r>
            <a:r>
              <a:rPr lang="en-US" dirty="0" smtClean="0"/>
              <a:t>processes must </a:t>
            </a:r>
            <a:r>
              <a:rPr lang="en-US" dirty="0"/>
              <a:t>call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MPI_Reduce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with the same value for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 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/>
              <a:t> 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op </a:t>
            </a:r>
            <a:r>
              <a:rPr lang="en-US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target </a:t>
            </a:r>
            <a:r>
              <a:rPr lang="en-US" dirty="0"/>
              <a:t>,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2022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All-to-All </a:t>
            </a:r>
            <a:r>
              <a:rPr lang="en-US" dirty="0"/>
              <a:t>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the result of the reduction operation is needed by </a:t>
            </a:r>
            <a:r>
              <a:rPr lang="en-US" b="1" dirty="0"/>
              <a:t>all</a:t>
            </a:r>
            <a:r>
              <a:rPr lang="en-US" dirty="0"/>
              <a:t> the processes, MPI provides </a:t>
            </a:r>
            <a:r>
              <a:rPr lang="en-US" dirty="0" smtClean="0"/>
              <a:t>the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MPI_Allreduce</a:t>
            </a:r>
            <a:r>
              <a:rPr lang="en-US" dirty="0" smtClean="0"/>
              <a:t> </a:t>
            </a:r>
            <a:r>
              <a:rPr lang="en-US" dirty="0"/>
              <a:t>operation </a:t>
            </a:r>
            <a:r>
              <a:rPr lang="en-US" dirty="0" smtClean="0"/>
              <a:t>that returns </a:t>
            </a:r>
            <a:r>
              <a:rPr lang="en-US" dirty="0"/>
              <a:t>the result to all the processes. 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MPI_Allreduce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sendbuf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op,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Note that there is 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dirty="0"/>
              <a:t> argument since all processes receive the result of the operation. </a:t>
            </a:r>
          </a:p>
        </p:txBody>
      </p:sp>
    </p:spTree>
    <p:extLst>
      <p:ext uri="{BB962C8B-B14F-4D97-AF65-F5344CB8AC3E}">
        <p14:creationId xmlns:p14="http://schemas.microsoft.com/office/powerpoint/2010/main" val="234784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MPI_Op</a:t>
            </a:r>
            <a:r>
              <a:rPr lang="en-US" b="1" dirty="0"/>
              <a:t> </a:t>
            </a:r>
            <a:r>
              <a:rPr lang="en-US" b="1" dirty="0" smtClean="0"/>
              <a:t>enumeration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MPI provides a list of predefined operations that can be used to combine the elements stored </a:t>
            </a:r>
            <a:r>
              <a:rPr lang="en-US" dirty="0" smtClean="0"/>
              <a:t>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sendbuf</a:t>
            </a:r>
            <a:r>
              <a:rPr lang="en-US" dirty="0" smtClean="0"/>
              <a:t> </a:t>
            </a:r>
            <a:r>
              <a:rPr lang="en-US" dirty="0"/>
              <a:t>.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in order to </a:t>
            </a:r>
            <a:r>
              <a:rPr lang="en-US" dirty="0" smtClean="0"/>
              <a:t>compute the </a:t>
            </a:r>
            <a:r>
              <a:rPr lang="en-US" dirty="0"/>
              <a:t>maximum of the elements stored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sendbuf</a:t>
            </a:r>
            <a:r>
              <a:rPr lang="en-US" dirty="0"/>
              <a:t> ,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MPI_MAX</a:t>
            </a:r>
            <a:r>
              <a:rPr lang="en-US" dirty="0"/>
              <a:t> value must be used for the </a:t>
            </a:r>
            <a:r>
              <a:rPr lang="en-US" dirty="0" smtClean="0"/>
              <a:t>op argument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MPI_MAX, MPI_MIN, MPI_SUM, MPI_PROD, MPI_LAND, MPI_BAND, , MPI_LOR, , MPI_BOR, MPI_LXOR, MPI_BXOR, MPI_MAXLOC, MPI_MINLOC </a:t>
            </a:r>
          </a:p>
        </p:txBody>
      </p:sp>
    </p:spTree>
    <p:extLst>
      <p:ext uri="{BB962C8B-B14F-4D97-AF65-F5344CB8AC3E}">
        <p14:creationId xmlns:p14="http://schemas.microsoft.com/office/powerpoint/2010/main" val="337235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Finding </a:t>
            </a:r>
            <a:r>
              <a:rPr lang="en-US" b="1" i="1" dirty="0"/>
              <a:t>prefix sums </a:t>
            </a:r>
            <a:r>
              <a:rPr lang="en-US" dirty="0"/>
              <a:t>(also known as the </a:t>
            </a:r>
            <a:r>
              <a:rPr lang="en-US" b="1" i="1" dirty="0"/>
              <a:t>scan </a:t>
            </a:r>
            <a:r>
              <a:rPr lang="en-US" dirty="0"/>
              <a:t>operation) is another important problem that </a:t>
            </a:r>
            <a:r>
              <a:rPr lang="en-US" dirty="0" smtClean="0"/>
              <a:t>can be </a:t>
            </a:r>
            <a:r>
              <a:rPr lang="en-US" dirty="0"/>
              <a:t>solved by using a communication pattern similar to that used in all-to-all broadcast and </a:t>
            </a:r>
            <a:r>
              <a:rPr lang="en-US" dirty="0" smtClean="0"/>
              <a:t>all-reduce </a:t>
            </a:r>
            <a:r>
              <a:rPr lang="en-US" dirty="0"/>
              <a:t>operations.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Given </a:t>
            </a:r>
            <a:r>
              <a:rPr lang="en-US" i="1" dirty="0"/>
              <a:t>p </a:t>
            </a:r>
            <a:r>
              <a:rPr lang="en-US" dirty="0"/>
              <a:t>numbers </a:t>
            </a:r>
            <a:r>
              <a:rPr lang="en-US" i="1" dirty="0"/>
              <a:t>n</a:t>
            </a:r>
            <a:r>
              <a:rPr lang="en-US" dirty="0"/>
              <a:t>0, </a:t>
            </a:r>
            <a:r>
              <a:rPr lang="en-US" i="1" dirty="0"/>
              <a:t>n</a:t>
            </a:r>
            <a:r>
              <a:rPr lang="en-US" dirty="0"/>
              <a:t>1, ..., </a:t>
            </a:r>
            <a:r>
              <a:rPr lang="en-US" i="1" dirty="0"/>
              <a:t>np</a:t>
            </a:r>
            <a:r>
              <a:rPr lang="en-US" dirty="0"/>
              <a:t>-1 (one on each node), the problem is </a:t>
            </a:r>
            <a:r>
              <a:rPr lang="en-US" dirty="0" smtClean="0"/>
              <a:t>to compute </a:t>
            </a:r>
            <a:r>
              <a:rPr lang="en-US" dirty="0"/>
              <a:t>the sums for all </a:t>
            </a:r>
            <a:r>
              <a:rPr lang="en-US" i="1" dirty="0"/>
              <a:t>k </a:t>
            </a:r>
            <a:r>
              <a:rPr lang="en-US" dirty="0"/>
              <a:t>between 0 and </a:t>
            </a:r>
            <a:r>
              <a:rPr lang="en-US" i="1" dirty="0"/>
              <a:t>p </a:t>
            </a:r>
            <a:r>
              <a:rPr lang="en-US" dirty="0"/>
              <a:t>- 1.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if the </a:t>
            </a:r>
            <a:r>
              <a:rPr lang="en-US" dirty="0" smtClean="0"/>
              <a:t>original sequence </a:t>
            </a:r>
            <a:r>
              <a:rPr lang="en-US" dirty="0"/>
              <a:t>of numbers is &lt;</a:t>
            </a:r>
            <a:r>
              <a:rPr lang="en-US" b="1" dirty="0"/>
              <a:t>3, 1, 4, 0, 2</a:t>
            </a:r>
            <a:r>
              <a:rPr lang="en-US" dirty="0"/>
              <a:t>&gt;, then the sequence of prefix sums is &lt;</a:t>
            </a:r>
            <a:r>
              <a:rPr lang="en-US" b="1" dirty="0"/>
              <a:t>3, 4, 8, 8, 10</a:t>
            </a:r>
            <a:r>
              <a:rPr lang="en-US" dirty="0"/>
              <a:t>&gt;. </a:t>
            </a:r>
          </a:p>
        </p:txBody>
      </p:sp>
    </p:spTree>
    <p:extLst>
      <p:ext uri="{BB962C8B-B14F-4D97-AF65-F5344CB8AC3E}">
        <p14:creationId xmlns:p14="http://schemas.microsoft.com/office/powerpoint/2010/main" val="205782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417" y="20289"/>
            <a:ext cx="7112109" cy="678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0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Prefix-Sum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prefix-sum operation </a:t>
            </a:r>
            <a:r>
              <a:rPr lang="en-US" dirty="0" smtClean="0"/>
              <a:t>is </a:t>
            </a:r>
            <a:r>
              <a:rPr lang="en-US" dirty="0"/>
              <a:t>performed in MPI using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MPI_Scan</a:t>
            </a:r>
            <a:r>
              <a:rPr lang="en-US" dirty="0"/>
              <a:t> </a:t>
            </a:r>
            <a:r>
              <a:rPr lang="en-US" dirty="0" smtClean="0"/>
              <a:t>function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MPI_Scan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sendbuf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count,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op,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MPI_Scan</a:t>
            </a:r>
            <a:r>
              <a:rPr lang="en-US" dirty="0"/>
              <a:t> performs a prefix reduction of the data stored in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sendbuf</a:t>
            </a:r>
            <a:r>
              <a:rPr lang="en-US" dirty="0" smtClean="0"/>
              <a:t> </a:t>
            </a:r>
            <a:r>
              <a:rPr lang="en-US" dirty="0"/>
              <a:t>at each </a:t>
            </a:r>
            <a:r>
              <a:rPr lang="en-US" dirty="0" smtClean="0"/>
              <a:t>process and </a:t>
            </a:r>
            <a:r>
              <a:rPr lang="en-US" dirty="0"/>
              <a:t>returns the result in the buffer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/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324000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Prefix-Sum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MPI_Scan</a:t>
            </a:r>
            <a:r>
              <a:rPr lang="en-US" dirty="0"/>
              <a:t> performs a prefix reduction of the data stored in the buffer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sendbuf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at each </a:t>
            </a:r>
            <a:r>
              <a:rPr lang="en-US" dirty="0" smtClean="0"/>
              <a:t>process and </a:t>
            </a:r>
            <a:r>
              <a:rPr lang="en-US" dirty="0"/>
              <a:t>returns the result in the buffer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type of supported operations (i.e., op ) as well as</a:t>
            </a:r>
            <a:br>
              <a:rPr lang="en-US" dirty="0"/>
            </a:br>
            <a:r>
              <a:rPr lang="en-US" dirty="0"/>
              <a:t>the restrictions on the various arguments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MPI_Scan</a:t>
            </a:r>
            <a:r>
              <a:rPr lang="en-US" dirty="0"/>
              <a:t> are the same as those for the </a:t>
            </a:r>
            <a:r>
              <a:rPr lang="en-US" dirty="0" smtClean="0"/>
              <a:t>reduction operation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MPI_Reduce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47;p31" descr="Prefix Sum - P of 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51297" y="1127343"/>
            <a:ext cx="8432779" cy="4230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116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89681" y="1993551"/>
            <a:ext cx="10058400" cy="1449387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/>
              <a:t>Chapter </a:t>
            </a:r>
            <a:r>
              <a:rPr lang="en-US" sz="3200" b="1" dirty="0" smtClean="0"/>
              <a:t>6. </a:t>
            </a:r>
            <a:r>
              <a:rPr lang="en-US" altLang="en-US" sz="3200" b="1" dirty="0"/>
              <a:t>Programming Using </a:t>
            </a:r>
            <a:r>
              <a:rPr lang="en-US" altLang="en-US" sz="3200" b="1"/>
              <a:t>the </a:t>
            </a:r>
            <a:r>
              <a:rPr lang="en-US" altLang="en-US" sz="3200" b="1" smtClean="0"/>
              <a:t>Message </a:t>
            </a:r>
            <a:r>
              <a:rPr lang="en-US" altLang="en-US" sz="3200" b="1" dirty="0"/>
              <a:t>Passing Paradigm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6070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and Gather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the </a:t>
            </a:r>
            <a:r>
              <a:rPr lang="en-US" b="1" i="1" dirty="0"/>
              <a:t>scatter </a:t>
            </a:r>
            <a:r>
              <a:rPr lang="en-US" dirty="0"/>
              <a:t>operation, a single node sends a unique message of size </a:t>
            </a:r>
            <a:r>
              <a:rPr lang="en-US" i="1" dirty="0"/>
              <a:t>m </a:t>
            </a:r>
            <a:r>
              <a:rPr lang="en-US" dirty="0"/>
              <a:t>to every other </a:t>
            </a:r>
            <a:r>
              <a:rPr lang="en-US" dirty="0" smtClean="0"/>
              <a:t>node.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operation is also known as </a:t>
            </a:r>
            <a:r>
              <a:rPr lang="en-US" b="1" i="1" dirty="0"/>
              <a:t>one-to-all personalized communication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One-to-all personalized </a:t>
            </a:r>
            <a:r>
              <a:rPr lang="en-US" dirty="0"/>
              <a:t>communication is different from one-to-all broadcast in that the source node </a:t>
            </a:r>
            <a:r>
              <a:rPr lang="en-US" dirty="0" smtClean="0"/>
              <a:t>starts with </a:t>
            </a:r>
            <a:r>
              <a:rPr lang="en-US" i="1" dirty="0"/>
              <a:t>p </a:t>
            </a:r>
            <a:r>
              <a:rPr lang="en-US" dirty="0"/>
              <a:t>unique messages, one destined for each node.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Unlike </a:t>
            </a:r>
            <a:r>
              <a:rPr lang="en-US" dirty="0"/>
              <a:t>one-to-all broadcast, </a:t>
            </a:r>
            <a:r>
              <a:rPr lang="en-US" dirty="0" smtClean="0"/>
              <a:t>one-to-all personalized </a:t>
            </a:r>
            <a:r>
              <a:rPr lang="en-US" dirty="0"/>
              <a:t>communication does not involve any duplication of data.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3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and Gather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dual of </a:t>
            </a:r>
            <a:r>
              <a:rPr lang="en-US" dirty="0" smtClean="0"/>
              <a:t>one-to-all personalized </a:t>
            </a:r>
            <a:r>
              <a:rPr lang="en-US" dirty="0"/>
              <a:t>communication or the scatter operation is the </a:t>
            </a:r>
            <a:r>
              <a:rPr lang="en-US" b="1" i="1" dirty="0"/>
              <a:t>gather </a:t>
            </a:r>
            <a:r>
              <a:rPr lang="en-US" dirty="0"/>
              <a:t>operation, </a:t>
            </a:r>
            <a:r>
              <a:rPr lang="en-US" dirty="0" smtClean="0"/>
              <a:t>or </a:t>
            </a:r>
            <a:r>
              <a:rPr lang="en-US" b="1" i="1" dirty="0" smtClean="0"/>
              <a:t>concatenation</a:t>
            </a:r>
            <a:r>
              <a:rPr lang="en-US" dirty="0"/>
              <a:t>, in which a single node collects a unique message from each </a:t>
            </a:r>
            <a:r>
              <a:rPr lang="en-US" dirty="0" smtClean="0"/>
              <a:t>node.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smtClean="0"/>
              <a:t>gather operation </a:t>
            </a:r>
            <a:r>
              <a:rPr lang="en-US" dirty="0"/>
              <a:t>is different from an </a:t>
            </a:r>
            <a:r>
              <a:rPr lang="en-US" b="1" dirty="0"/>
              <a:t>all-to-one</a:t>
            </a:r>
            <a:r>
              <a:rPr lang="en-US" dirty="0"/>
              <a:t> reduce operation in that it does not involve </a:t>
            </a:r>
            <a:r>
              <a:rPr lang="en-US" dirty="0" smtClean="0"/>
              <a:t>any combination </a:t>
            </a:r>
            <a:r>
              <a:rPr lang="en-US" dirty="0"/>
              <a:t>or reduction of data. </a:t>
            </a:r>
          </a:p>
        </p:txBody>
      </p:sp>
    </p:spTree>
    <p:extLst>
      <p:ext uri="{BB962C8B-B14F-4D97-AF65-F5344CB8AC3E}">
        <p14:creationId xmlns:p14="http://schemas.microsoft.com/office/powerpoint/2010/main" val="207634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en-US" dirty="0"/>
              <a:t> </a:t>
            </a:r>
            <a:r>
              <a:rPr lang="en-US" dirty="0" smtClean="0"/>
              <a:t>operation is </a:t>
            </a:r>
            <a:r>
              <a:rPr lang="en-US" dirty="0"/>
              <a:t>performed in MPI using the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MPI_Scatter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function.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MPI_Scatter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sendbuf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sendcount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senddatatype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recvcount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recvdatatype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source,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endParaRPr lang="en-US" dirty="0" smtClean="0"/>
          </a:p>
          <a:p>
            <a:r>
              <a:rPr lang="en-US" dirty="0"/>
              <a:t>The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dirty="0"/>
              <a:t> process sends a different part of the send buffer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sendbuf</a:t>
            </a:r>
            <a:r>
              <a:rPr lang="en-US" dirty="0"/>
              <a:t> to each </a:t>
            </a:r>
            <a:r>
              <a:rPr lang="en-US" dirty="0" smtClean="0"/>
              <a:t>processes, including </a:t>
            </a:r>
            <a:r>
              <a:rPr lang="en-US" dirty="0"/>
              <a:t>itself. </a:t>
            </a:r>
          </a:p>
        </p:txBody>
      </p:sp>
    </p:spTree>
    <p:extLst>
      <p:ext uri="{BB962C8B-B14F-4D97-AF65-F5344CB8AC3E}">
        <p14:creationId xmlns:p14="http://schemas.microsoft.com/office/powerpoint/2010/main" val="50982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data that are received are stored in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/>
              <a:t> 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Process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/>
              <a:t> </a:t>
            </a:r>
            <a:r>
              <a:rPr lang="en-US" dirty="0"/>
              <a:t>receives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sendcount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contiguous </a:t>
            </a:r>
            <a:r>
              <a:rPr lang="en-US" dirty="0"/>
              <a:t>elements of </a:t>
            </a:r>
            <a:r>
              <a:rPr lang="en-US" dirty="0" smtClean="0"/>
              <a:t>type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senddatatype</a:t>
            </a:r>
            <a:r>
              <a:rPr lang="en-US" dirty="0" smtClean="0"/>
              <a:t> </a:t>
            </a:r>
            <a:r>
              <a:rPr lang="en-US" dirty="0"/>
              <a:t>starting from </a:t>
            </a:r>
            <a:r>
              <a:rPr lang="en-US" dirty="0" smtClean="0"/>
              <a:t>the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MPI_Scatter</a:t>
            </a:r>
            <a:r>
              <a:rPr lang="en-US" dirty="0"/>
              <a:t> must be called by all the processes with the same values for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sendcount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senddatatype</a:t>
            </a:r>
            <a:r>
              <a:rPr lang="en-US" dirty="0" smtClean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recvcount</a:t>
            </a:r>
            <a:r>
              <a:rPr lang="en-US" dirty="0"/>
              <a:t> 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recvdatatype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source </a:t>
            </a:r>
            <a:r>
              <a:rPr lang="en-US" dirty="0"/>
              <a:t>,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/>
              <a:t> arguments.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</a:t>
            </a:r>
            <a:r>
              <a:rPr lang="en-US" dirty="0"/>
              <a:t>again </a:t>
            </a:r>
            <a:r>
              <a:rPr lang="en-US" dirty="0" smtClean="0"/>
              <a:t>that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sendcount</a:t>
            </a:r>
            <a:r>
              <a:rPr lang="en-US" dirty="0" smtClean="0"/>
              <a:t> </a:t>
            </a:r>
            <a:r>
              <a:rPr lang="en-US" dirty="0"/>
              <a:t>is the number of elements sent to each individual process. 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363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gather </a:t>
            </a:r>
            <a:r>
              <a:rPr lang="en-US" dirty="0" smtClean="0"/>
              <a:t>operation is </a:t>
            </a:r>
            <a:r>
              <a:rPr lang="en-US" dirty="0"/>
              <a:t>performed in </a:t>
            </a:r>
            <a:r>
              <a:rPr lang="en-US" dirty="0" smtClean="0"/>
              <a:t>MPI using </a:t>
            </a:r>
            <a:r>
              <a:rPr lang="en-US" dirty="0"/>
              <a:t>the </a:t>
            </a:r>
            <a:r>
              <a:rPr lang="en-US" dirty="0" err="1" smtClean="0"/>
              <a:t>MPI_Gather</a:t>
            </a:r>
            <a:r>
              <a:rPr lang="en-US" dirty="0"/>
              <a:t> </a:t>
            </a:r>
            <a:r>
              <a:rPr lang="en-US" dirty="0" smtClean="0"/>
              <a:t>function.</a:t>
            </a: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MPI_Gather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sendbuf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sendcount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senddatatype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recvcount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recvdatatype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target,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3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/>
              <a:t>Each process, including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dirty="0"/>
              <a:t> process, sends the data stored in the </a:t>
            </a:r>
            <a:r>
              <a:rPr lang="en-US" dirty="0" smtClean="0"/>
              <a:t>array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sendbuf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dirty="0" smtClean="0"/>
              <a:t> </a:t>
            </a:r>
            <a:r>
              <a:rPr lang="en-US" dirty="0"/>
              <a:t>process.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a result, if </a:t>
            </a:r>
            <a:r>
              <a:rPr lang="en-US" i="1" dirty="0"/>
              <a:t>p </a:t>
            </a:r>
            <a:r>
              <a:rPr lang="en-US" dirty="0"/>
              <a:t>is the number of processors in the </a:t>
            </a:r>
            <a:r>
              <a:rPr lang="en-US" sz="3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/>
              <a:t> </a:t>
            </a:r>
            <a:r>
              <a:rPr lang="en-US" dirty="0"/>
              <a:t>, the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dirty="0"/>
              <a:t> process receives a total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i="1" dirty="0"/>
              <a:t> </a:t>
            </a:r>
            <a:r>
              <a:rPr lang="en-US" dirty="0"/>
              <a:t>buffers. </a:t>
            </a:r>
          </a:p>
        </p:txBody>
      </p:sp>
    </p:spTree>
    <p:extLst>
      <p:ext uri="{BB962C8B-B14F-4D97-AF65-F5344CB8AC3E}">
        <p14:creationId xmlns:p14="http://schemas.microsoft.com/office/powerpoint/2010/main" val="484492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is stored in the array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/>
              <a:t> of the </a:t>
            </a:r>
            <a:r>
              <a:rPr lang="en-US" dirty="0" smtClean="0"/>
              <a:t>target process</a:t>
            </a:r>
            <a:r>
              <a:rPr lang="en-US" dirty="0"/>
              <a:t>, in a rank order.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 sent by each process must be of the same size and </a:t>
            </a:r>
            <a:r>
              <a:rPr lang="en-US" dirty="0" smtClean="0"/>
              <a:t>type.</a:t>
            </a:r>
          </a:p>
          <a:p>
            <a:pPr lvl="1"/>
            <a:r>
              <a:rPr lang="en-US" dirty="0" smtClean="0"/>
              <a:t>That </a:t>
            </a:r>
            <a:r>
              <a:rPr lang="en-US" dirty="0"/>
              <a:t>is,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MPI_Gather</a:t>
            </a:r>
            <a:r>
              <a:rPr lang="en-US" dirty="0"/>
              <a:t> must </a:t>
            </a:r>
            <a:r>
              <a:rPr lang="en-US" dirty="0" smtClean="0"/>
              <a:t>be called </a:t>
            </a:r>
            <a:r>
              <a:rPr lang="en-US" dirty="0"/>
              <a:t>with the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sendcount</a:t>
            </a:r>
            <a:r>
              <a:rPr lang="en-US" dirty="0"/>
              <a:t> and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senddatatype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arguments having the same values at </a:t>
            </a:r>
            <a:r>
              <a:rPr lang="en-US" dirty="0" smtClean="0"/>
              <a:t>each process.</a:t>
            </a:r>
          </a:p>
          <a:p>
            <a:pPr lvl="1"/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917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MPI also provides the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MPI_Allgather</a:t>
            </a:r>
            <a:r>
              <a:rPr lang="en-US" dirty="0"/>
              <a:t> function in which the data are gathered to all </a:t>
            </a:r>
            <a:r>
              <a:rPr lang="en-US" dirty="0" smtClean="0"/>
              <a:t>the processes </a:t>
            </a:r>
            <a:r>
              <a:rPr lang="en-US" dirty="0"/>
              <a:t>and not only at the target process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MPI_Allgather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sendbuf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sendcount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senddatatype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recvcount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recvdatatype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/>
              <a:t> </a:t>
            </a:r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meanings of the various parameters are similar to those for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MPI_Gather</a:t>
            </a:r>
            <a:r>
              <a:rPr lang="en-US" dirty="0"/>
              <a:t> ; however, </a:t>
            </a:r>
            <a:r>
              <a:rPr lang="en-US" dirty="0" smtClean="0"/>
              <a:t>each process </a:t>
            </a:r>
            <a:r>
              <a:rPr lang="en-US" dirty="0"/>
              <a:t>must now supply a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/>
              <a:t> array that will store the gathered data. </a:t>
            </a:r>
          </a:p>
        </p:txBody>
      </p:sp>
    </p:spTree>
    <p:extLst>
      <p:ext uri="{BB962C8B-B14F-4D97-AF65-F5344CB8AC3E}">
        <p14:creationId xmlns:p14="http://schemas.microsoft.com/office/powerpoint/2010/main" val="3984037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All-to-All Personalized Communication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</a:t>
            </a:r>
            <a:r>
              <a:rPr lang="en-US" b="1" i="1" dirty="0"/>
              <a:t>all-to-all personalized communication</a:t>
            </a:r>
            <a:r>
              <a:rPr lang="en-US" dirty="0"/>
              <a:t>, each </a:t>
            </a:r>
            <a:r>
              <a:rPr lang="en-US" dirty="0" smtClean="0"/>
              <a:t>node (process) </a:t>
            </a:r>
            <a:r>
              <a:rPr lang="en-US" dirty="0"/>
              <a:t>sends a distinct message of size </a:t>
            </a:r>
            <a:r>
              <a:rPr lang="en-US" i="1" dirty="0"/>
              <a:t>m </a:t>
            </a:r>
            <a:r>
              <a:rPr lang="en-US" dirty="0" smtClean="0"/>
              <a:t>to every </a:t>
            </a:r>
            <a:r>
              <a:rPr lang="en-US" dirty="0"/>
              <a:t>other node.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node sends different messages to different nodes, unlike </a:t>
            </a:r>
            <a:r>
              <a:rPr lang="en-US" dirty="0" smtClean="0"/>
              <a:t>all-to-all broadcast</a:t>
            </a:r>
            <a:r>
              <a:rPr lang="en-US" dirty="0"/>
              <a:t>, in which each node sends the same message to all other nodes. </a:t>
            </a:r>
            <a:endParaRPr lang="en-US" dirty="0" smtClean="0"/>
          </a:p>
          <a:p>
            <a:r>
              <a:rPr lang="en-US" dirty="0" smtClean="0"/>
              <a:t>All-to-all </a:t>
            </a:r>
            <a:r>
              <a:rPr lang="en-US" dirty="0"/>
              <a:t>personalized communication is also known as </a:t>
            </a:r>
            <a:r>
              <a:rPr lang="en-US" b="1" i="1" dirty="0"/>
              <a:t>total </a:t>
            </a:r>
            <a:r>
              <a:rPr lang="en-US" b="1" i="1" dirty="0" smtClean="0"/>
              <a:t>exchange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operation is used in </a:t>
            </a:r>
            <a:r>
              <a:rPr lang="en-US" dirty="0" smtClean="0"/>
              <a:t>a variety </a:t>
            </a:r>
            <a:r>
              <a:rPr lang="en-US" dirty="0"/>
              <a:t>of parallel algorithms such as fast Fourier transform, matrix transpose, sample sort, </a:t>
            </a:r>
            <a:r>
              <a:rPr lang="en-US" dirty="0" smtClean="0"/>
              <a:t>and some </a:t>
            </a:r>
            <a:r>
              <a:rPr lang="en-US" dirty="0"/>
              <a:t>parallel database join operations. </a:t>
            </a:r>
          </a:p>
        </p:txBody>
      </p:sp>
    </p:spTree>
    <p:extLst>
      <p:ext uri="{BB962C8B-B14F-4D97-AF65-F5344CB8AC3E}">
        <p14:creationId xmlns:p14="http://schemas.microsoft.com/office/powerpoint/2010/main" val="4061034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all-to-all personalized communication </a:t>
            </a:r>
            <a:r>
              <a:rPr lang="en-US" dirty="0" smtClean="0"/>
              <a:t>operation is </a:t>
            </a:r>
            <a:r>
              <a:rPr lang="en-US" dirty="0"/>
              <a:t>performed </a:t>
            </a:r>
            <a:r>
              <a:rPr lang="en-US" dirty="0" smtClean="0"/>
              <a:t>in MPI </a:t>
            </a:r>
            <a:r>
              <a:rPr lang="en-US" dirty="0"/>
              <a:t>by using the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MPI_Alltoall</a:t>
            </a:r>
            <a:r>
              <a:rPr lang="en-US" b="1" dirty="0"/>
              <a:t> </a:t>
            </a:r>
            <a:r>
              <a:rPr lang="en-US" dirty="0"/>
              <a:t>function. 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MPI_Alltoall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sendbuf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sendcount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senddatatype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recvcount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recvdatatype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process sends a different portion of the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sendbuf</a:t>
            </a:r>
            <a:r>
              <a:rPr lang="en-US" dirty="0"/>
              <a:t> array to each other process, </a:t>
            </a:r>
            <a:r>
              <a:rPr lang="en-US" dirty="0" smtClean="0"/>
              <a:t>including itself.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69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every group communication function, </a:t>
            </a:r>
            <a:r>
              <a:rPr lang="en-US" smtClean="0"/>
              <a:t>explain two algorithms/problems/systems </a:t>
            </a:r>
            <a:r>
              <a:rPr lang="en-US" dirty="0" smtClean="0"/>
              <a:t>which utilize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Collective Communication and Computation</a:t>
            </a:r>
            <a:br>
              <a:rPr lang="en-US" dirty="0"/>
            </a:br>
            <a:r>
              <a:rPr lang="en-US" dirty="0"/>
              <a:t>Operations </a:t>
            </a:r>
            <a:r>
              <a:rPr lang="en-US" dirty="0" smtClean="0"/>
              <a:t>: </a:t>
            </a:r>
            <a:r>
              <a:rPr lang="en-US" b="1" dirty="0" smtClean="0"/>
              <a:t>Barrier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barrier synchronization operation is performed in MPI using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MPI_Barrier</a:t>
            </a:r>
            <a:r>
              <a:rPr lang="en-US" dirty="0" smtClean="0"/>
              <a:t> function.</a:t>
            </a:r>
          </a:p>
          <a:p>
            <a:pPr marL="0" indent="0" algn="ctr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MPI_Barrier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only argument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MPI_Barrier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the communicator that defines the group of </a:t>
            </a:r>
            <a:r>
              <a:rPr lang="en-US" dirty="0" smtClean="0"/>
              <a:t>processes that </a:t>
            </a:r>
            <a:r>
              <a:rPr lang="en-US" dirty="0"/>
              <a:t>are </a:t>
            </a:r>
            <a:r>
              <a:rPr lang="en-US" dirty="0" smtClean="0"/>
              <a:t>synchronized.</a:t>
            </a:r>
          </a:p>
          <a:p>
            <a:pPr lvl="1"/>
            <a:r>
              <a:rPr lang="en-US" dirty="0"/>
              <a:t>The name of the function is quite descriptive - the function forms a barrier, and no processes in the communicator can pass the barrier until all of them call the function.</a:t>
            </a:r>
          </a:p>
        </p:txBody>
      </p:sp>
    </p:spTree>
    <p:extLst>
      <p:ext uri="{BB962C8B-B14F-4D97-AF65-F5344CB8AC3E}">
        <p14:creationId xmlns:p14="http://schemas.microsoft.com/office/powerpoint/2010/main" val="84069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Overlapping Communication </a:t>
            </a:r>
            <a:r>
              <a:rPr lang="en-US" sz="4000" dirty="0" smtClean="0"/>
              <a:t>with Computation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MPI programs we developed so far used blocking send and receive operations </a:t>
            </a:r>
            <a:r>
              <a:rPr lang="en-US" dirty="0" smtClean="0"/>
              <a:t>whenever they </a:t>
            </a:r>
            <a:r>
              <a:rPr lang="en-US" dirty="0"/>
              <a:t>needed to perform point-to-point </a:t>
            </a:r>
            <a:r>
              <a:rPr lang="en-US" dirty="0" smtClean="0"/>
              <a:t>communication.</a:t>
            </a:r>
          </a:p>
          <a:p>
            <a:pPr lvl="1"/>
            <a:r>
              <a:rPr lang="en-US" dirty="0"/>
              <a:t>Recall that a blocking send </a:t>
            </a:r>
            <a:r>
              <a:rPr lang="en-US" dirty="0" smtClean="0"/>
              <a:t>operation remains </a:t>
            </a:r>
            <a:r>
              <a:rPr lang="en-US" dirty="0"/>
              <a:t>blocked until the message has been copied out of the send </a:t>
            </a:r>
            <a:r>
              <a:rPr lang="en-US" dirty="0" smtClean="0"/>
              <a:t>buffer.</a:t>
            </a:r>
          </a:p>
          <a:p>
            <a:pPr lvl="1"/>
            <a:endParaRPr lang="en-US" dirty="0"/>
          </a:p>
          <a:p>
            <a:r>
              <a:rPr lang="en-US" dirty="0"/>
              <a:t>Similarly, a blocking </a:t>
            </a:r>
            <a:r>
              <a:rPr lang="en-US" dirty="0" smtClean="0"/>
              <a:t>receive operation </a:t>
            </a:r>
            <a:r>
              <a:rPr lang="en-US" dirty="0"/>
              <a:t>returns only after the message has been received and copied into the receive buffer.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172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Non-Blocking Communication Operations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order to overlap communication with computation, MPI provides a pair of functions </a:t>
            </a:r>
            <a:r>
              <a:rPr lang="en-US" dirty="0" smtClean="0"/>
              <a:t>for performing </a:t>
            </a:r>
            <a:r>
              <a:rPr lang="en-US" dirty="0"/>
              <a:t>non-blocking send and receive operations.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These functions are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MPI_Isend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MPI_Irecv</a:t>
            </a:r>
            <a:r>
              <a:rPr lang="en-US" dirty="0"/>
              <a:t>. </a:t>
            </a:r>
            <a:endParaRPr lang="en-US" dirty="0" smtClean="0"/>
          </a:p>
          <a:p>
            <a:endParaRPr lang="en-U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MPI_Isend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starts a send operation but does not complete, that is, it returns </a:t>
            </a:r>
            <a:r>
              <a:rPr lang="en-US" dirty="0" smtClean="0"/>
              <a:t>before the </a:t>
            </a:r>
            <a:r>
              <a:rPr lang="en-US" dirty="0"/>
              <a:t>data is copied out of the </a:t>
            </a:r>
            <a:r>
              <a:rPr lang="en-US" dirty="0" smtClean="0"/>
              <a:t>buffer.</a:t>
            </a:r>
          </a:p>
          <a:p>
            <a:endParaRPr lang="en-US" dirty="0" smtClean="0"/>
          </a:p>
          <a:p>
            <a:r>
              <a:rPr lang="en-US" dirty="0"/>
              <a:t>Similarly,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MPI_Irecv</a:t>
            </a:r>
            <a:r>
              <a:rPr lang="en-US" dirty="0"/>
              <a:t> starts a receive operation but returns</a:t>
            </a:r>
            <a:br>
              <a:rPr lang="en-US" dirty="0"/>
            </a:br>
            <a:r>
              <a:rPr lang="en-US" dirty="0"/>
              <a:t>before the data has been received and copied into the buffer.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00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However, at a later point in the program, a process that has started a non-blocking send </a:t>
            </a:r>
            <a:r>
              <a:rPr lang="en-US" dirty="0" smtClean="0"/>
              <a:t>or receive </a:t>
            </a:r>
            <a:r>
              <a:rPr lang="en-US" dirty="0"/>
              <a:t>operation must make sure that this operation has completed before it proceeds with </a:t>
            </a:r>
            <a:r>
              <a:rPr lang="en-US" dirty="0" smtClean="0"/>
              <a:t>it computations.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because a process that has started a non-blocking send operation may</a:t>
            </a:r>
            <a:br>
              <a:rPr lang="en-US" dirty="0"/>
            </a:br>
            <a:r>
              <a:rPr lang="en-US" dirty="0"/>
              <a:t>want to overwrite the buffer that stores the data that are being sent, or a process that </a:t>
            </a:r>
            <a:r>
              <a:rPr lang="en-US" dirty="0" smtClean="0"/>
              <a:t>has started </a:t>
            </a:r>
            <a:r>
              <a:rPr lang="en-US" dirty="0"/>
              <a:t>a non-blocking receive operation may want to use the data it requested. </a:t>
            </a:r>
          </a:p>
        </p:txBody>
      </p:sp>
    </p:spTree>
    <p:extLst>
      <p:ext uri="{BB962C8B-B14F-4D97-AF65-F5344CB8AC3E}">
        <p14:creationId xmlns:p14="http://schemas.microsoft.com/office/powerpoint/2010/main" val="1877166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check </a:t>
            </a:r>
            <a:r>
              <a:rPr lang="en-US" dirty="0" smtClean="0"/>
              <a:t>the completion </a:t>
            </a:r>
            <a:r>
              <a:rPr lang="en-US" dirty="0"/>
              <a:t>of non-blocking send and receive operations, MPI provides a pair of </a:t>
            </a:r>
            <a:r>
              <a:rPr lang="en-US" dirty="0" smtClean="0"/>
              <a:t>functions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MPI_Test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MPI_Wait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tests </a:t>
            </a:r>
            <a:r>
              <a:rPr lang="en-US" dirty="0"/>
              <a:t>whether or not a non-blocking operation has </a:t>
            </a:r>
            <a:r>
              <a:rPr lang="en-US" dirty="0" smtClean="0"/>
              <a:t>finished.</a:t>
            </a:r>
          </a:p>
          <a:p>
            <a:endParaRPr lang="en-US" dirty="0" smtClean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MPI_Wait</a:t>
            </a:r>
            <a:r>
              <a:rPr lang="en-US" dirty="0" smtClean="0"/>
              <a:t> </a:t>
            </a:r>
            <a:r>
              <a:rPr lang="en-US" dirty="0"/>
              <a:t>waits (i.e., gets blocked) until a </a:t>
            </a:r>
            <a:r>
              <a:rPr lang="en-US" dirty="0" smtClean="0"/>
              <a:t>non-blocking operation </a:t>
            </a:r>
            <a:r>
              <a:rPr lang="en-US" dirty="0"/>
              <a:t>actually finishes. </a:t>
            </a:r>
          </a:p>
        </p:txBody>
      </p:sp>
    </p:spTree>
    <p:extLst>
      <p:ext uri="{BB962C8B-B14F-4D97-AF65-F5344CB8AC3E}">
        <p14:creationId xmlns:p14="http://schemas.microsoft.com/office/powerpoint/2010/main" val="804423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calling </a:t>
            </a:r>
            <a:r>
              <a:rPr lang="en-US" dirty="0" smtClean="0"/>
              <a:t>sequence </a:t>
            </a:r>
            <a:r>
              <a:rPr lang="en-US" dirty="0"/>
              <a:t>of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MPI_Isend</a:t>
            </a:r>
            <a:r>
              <a:rPr lang="en-US" dirty="0"/>
              <a:t> </a:t>
            </a:r>
            <a:r>
              <a:rPr lang="en-US" dirty="0" smtClean="0"/>
              <a:t>is: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MPI_Isend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count,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tag,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MPI_Request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*request)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calling sequence of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MPI_Irecv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is: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MPI_Irecv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count,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source,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tag,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MPI_Request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*request) 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51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3208"/>
            <a:ext cx="10058400" cy="40233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Note that these functions have similar arguments as the </a:t>
            </a:r>
            <a:r>
              <a:rPr lang="en-US" dirty="0" smtClean="0"/>
              <a:t>blocking </a:t>
            </a:r>
            <a:r>
              <a:rPr lang="en-US" dirty="0"/>
              <a:t>send and</a:t>
            </a:r>
            <a:br>
              <a:rPr lang="en-US" dirty="0"/>
            </a:br>
            <a:r>
              <a:rPr lang="en-US" dirty="0"/>
              <a:t>receive functions. The main difference is that they take an additional argument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dirty="0" smtClean="0"/>
              <a:t>.</a:t>
            </a:r>
            <a:endParaRPr lang="en-US" sz="2300" dirty="0" smtClean="0"/>
          </a:p>
          <a:p>
            <a:pPr lvl="1"/>
            <a:r>
              <a:rPr lang="en-US" dirty="0" err="1"/>
              <a:t>MPI_Isend</a:t>
            </a:r>
            <a:r>
              <a:rPr lang="en-US" dirty="0"/>
              <a:t> and </a:t>
            </a:r>
            <a:r>
              <a:rPr lang="en-US" dirty="0" err="1"/>
              <a:t>MPI_Irecv</a:t>
            </a:r>
            <a:r>
              <a:rPr lang="en-US" dirty="0"/>
              <a:t> functions allocate a </a:t>
            </a:r>
            <a:r>
              <a:rPr lang="en-US" i="1" dirty="0"/>
              <a:t>request object </a:t>
            </a:r>
            <a:r>
              <a:rPr lang="en-US" dirty="0"/>
              <a:t>and return a pointer to it in the</a:t>
            </a:r>
            <a:br>
              <a:rPr lang="en-US" dirty="0"/>
            </a:br>
            <a:r>
              <a:rPr lang="en-US" dirty="0"/>
              <a:t>request </a:t>
            </a:r>
            <a:r>
              <a:rPr lang="en-US" dirty="0" smtClean="0"/>
              <a:t>variable.</a:t>
            </a:r>
          </a:p>
          <a:p>
            <a:r>
              <a:rPr lang="en-US" dirty="0" smtClean="0"/>
              <a:t>This </a:t>
            </a:r>
            <a:r>
              <a:rPr lang="en-US" dirty="0"/>
              <a:t>request object is used as an argument in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MPI_Test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MPI_Wait</a:t>
            </a:r>
            <a:r>
              <a:rPr lang="en-US" dirty="0" smtClean="0"/>
              <a:t> functions </a:t>
            </a:r>
            <a:r>
              <a:rPr lang="en-US" dirty="0"/>
              <a:t>to identify the operation whose status we want to query or to wait for its </a:t>
            </a:r>
            <a:r>
              <a:rPr lang="en-US" dirty="0" smtClean="0"/>
              <a:t>completion.</a:t>
            </a:r>
          </a:p>
          <a:p>
            <a:endParaRPr lang="en-US" dirty="0" smtClean="0"/>
          </a:p>
          <a:p>
            <a:r>
              <a:rPr lang="en-US" dirty="0" smtClean="0"/>
              <a:t>Note </a:t>
            </a:r>
            <a:r>
              <a:rPr lang="en-US" dirty="0"/>
              <a:t>that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MPI_Irecv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function does not take a status argument similar to the </a:t>
            </a:r>
            <a:r>
              <a:rPr lang="en-US" dirty="0" smtClean="0"/>
              <a:t>blocking receive </a:t>
            </a:r>
            <a:r>
              <a:rPr lang="en-US" dirty="0"/>
              <a:t>function, but the status information associated with the receive operation is returned </a:t>
            </a:r>
            <a:r>
              <a:rPr lang="en-US" dirty="0" smtClean="0"/>
              <a:t>by the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MPI_Test</a:t>
            </a:r>
            <a:r>
              <a:rPr lang="en-US" sz="2300" dirty="0"/>
              <a:t> </a:t>
            </a:r>
            <a:r>
              <a:rPr lang="en-US" dirty="0"/>
              <a:t>and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MPI_Wait</a:t>
            </a:r>
            <a:r>
              <a:rPr lang="en-US" sz="2300" dirty="0"/>
              <a:t> </a:t>
            </a:r>
            <a:r>
              <a:rPr lang="en-US" dirty="0" smtClean="0"/>
              <a:t>functions.</a:t>
            </a:r>
          </a:p>
        </p:txBody>
      </p:sp>
    </p:spTree>
    <p:extLst>
      <p:ext uri="{BB962C8B-B14F-4D97-AF65-F5344CB8AC3E}">
        <p14:creationId xmlns:p14="http://schemas.microsoft.com/office/powerpoint/2010/main" val="37905325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3208"/>
            <a:ext cx="10058400" cy="40233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MPI_Test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MPI_Request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*request, 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3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flag, </a:t>
            </a:r>
            <a:r>
              <a:rPr lang="en-US" sz="3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sz="3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status)</a:t>
            </a:r>
          </a:p>
          <a:p>
            <a:pPr marL="0" indent="0">
              <a:buNone/>
            </a:pPr>
            <a:r>
              <a:rPr lang="en-US" sz="3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MPI_Wait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MPI_Request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*request, 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MPI_Status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*status</a:t>
            </a:r>
            <a:r>
              <a:rPr lang="en-US" sz="3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3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MPI_Test</a:t>
            </a:r>
            <a:r>
              <a:rPr lang="en-US" dirty="0" smtClean="0"/>
              <a:t> </a:t>
            </a:r>
            <a:r>
              <a:rPr lang="en-US" dirty="0"/>
              <a:t>tests whether or not the non-blocking send or receive operation identified by </a:t>
            </a:r>
            <a:r>
              <a:rPr lang="en-US" dirty="0" smtClean="0"/>
              <a:t>its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dirty="0" smtClean="0"/>
              <a:t> </a:t>
            </a:r>
            <a:r>
              <a:rPr lang="en-US" dirty="0"/>
              <a:t>has finished. </a:t>
            </a:r>
            <a:r>
              <a:rPr lang="en-US" dirty="0" smtClean="0"/>
              <a:t> It </a:t>
            </a:r>
            <a:r>
              <a:rPr lang="en-US" dirty="0"/>
              <a:t>returns 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flag = {true}</a:t>
            </a:r>
            <a:r>
              <a:rPr lang="en-US" dirty="0"/>
              <a:t> (non-zero value in C) if it completed, </a:t>
            </a:r>
            <a:r>
              <a:rPr lang="en-US" dirty="0" smtClean="0"/>
              <a:t>otherwise it </a:t>
            </a:r>
            <a:r>
              <a:rPr lang="en-US" dirty="0"/>
              <a:t>returns 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{false}</a:t>
            </a:r>
            <a:r>
              <a:rPr lang="en-US" dirty="0"/>
              <a:t> (a zero value in C).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case that the non-blocking operation has </a:t>
            </a:r>
            <a:r>
              <a:rPr lang="en-US" dirty="0" smtClean="0"/>
              <a:t>finished, the </a:t>
            </a:r>
            <a:r>
              <a:rPr lang="en-US" dirty="0"/>
              <a:t>request object pointed to by request is </a:t>
            </a:r>
            <a:r>
              <a:rPr lang="en-US" dirty="0" smtClean="0"/>
              <a:t>de-allocated </a:t>
            </a:r>
            <a:r>
              <a:rPr lang="en-US" dirty="0"/>
              <a:t>and request is set </a:t>
            </a:r>
            <a:r>
              <a:rPr lang="en-US" dirty="0" smtClean="0"/>
              <a:t>to 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MPI_REQUEST_NUL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.  </a:t>
            </a:r>
            <a:r>
              <a:rPr lang="en-US" dirty="0" smtClean="0"/>
              <a:t>Also </a:t>
            </a:r>
            <a:r>
              <a:rPr lang="en-US" dirty="0"/>
              <a:t>the status object is set to contain information about the operation. </a:t>
            </a:r>
          </a:p>
        </p:txBody>
      </p:sp>
    </p:spTree>
    <p:extLst>
      <p:ext uri="{BB962C8B-B14F-4D97-AF65-F5344CB8AC3E}">
        <p14:creationId xmlns:p14="http://schemas.microsoft.com/office/powerpoint/2010/main" val="3793075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3208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function blocks until the non-blocking operation identified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dirty="0" smtClean="0"/>
              <a:t> completes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that case it </a:t>
            </a:r>
            <a:r>
              <a:rPr lang="en-US" dirty="0" smtClean="0"/>
              <a:t>de-allocates </a:t>
            </a:r>
            <a:r>
              <a:rPr lang="en-US" dirty="0"/>
              <a:t>the request object, sets it </a:t>
            </a:r>
            <a:r>
              <a:rPr lang="en-US" dirty="0" smtClean="0"/>
              <a:t>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MPI_REQUEST_NULL</a:t>
            </a:r>
            <a:r>
              <a:rPr lang="en-US" dirty="0"/>
              <a:t>, </a:t>
            </a:r>
            <a:r>
              <a:rPr lang="en-US" dirty="0" smtClean="0"/>
              <a:t>and returns </a:t>
            </a:r>
            <a:r>
              <a:rPr lang="en-US" dirty="0"/>
              <a:t>information about the completed operation in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object. </a:t>
            </a:r>
          </a:p>
        </p:txBody>
      </p:sp>
    </p:spTree>
    <p:extLst>
      <p:ext uri="{BB962C8B-B14F-4D97-AF65-F5344CB8AC3E}">
        <p14:creationId xmlns:p14="http://schemas.microsoft.com/office/powerpoint/2010/main" val="5969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335" y="982940"/>
            <a:ext cx="4681668" cy="473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One-to-All Broadcast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6696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Parallel algorithms often require a single process to send identical data to all other processes </a:t>
            </a:r>
            <a:r>
              <a:rPr lang="en-US" dirty="0" smtClean="0"/>
              <a:t>or to </a:t>
            </a:r>
            <a:r>
              <a:rPr lang="en-US" dirty="0"/>
              <a:t>a subset of them. </a:t>
            </a:r>
            <a:r>
              <a:rPr lang="en-US" dirty="0" smtClean="0"/>
              <a:t>This </a:t>
            </a:r>
            <a:r>
              <a:rPr lang="en-US" dirty="0"/>
              <a:t>operation is known as </a:t>
            </a:r>
            <a:r>
              <a:rPr lang="en-US" b="1" i="1" dirty="0"/>
              <a:t>one-to-all </a:t>
            </a:r>
            <a:r>
              <a:rPr lang="en-US" b="1" i="1" dirty="0" smtClean="0"/>
              <a:t>broadcast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Initially</a:t>
            </a:r>
            <a:r>
              <a:rPr lang="en-US" dirty="0"/>
              <a:t>, only </a:t>
            </a:r>
            <a:r>
              <a:rPr lang="en-US" dirty="0" smtClean="0"/>
              <a:t>the source </a:t>
            </a:r>
            <a:r>
              <a:rPr lang="en-US" dirty="0"/>
              <a:t>process has the data of size </a:t>
            </a:r>
            <a:r>
              <a:rPr lang="en-US" b="1" i="1" dirty="0"/>
              <a:t>m</a:t>
            </a:r>
            <a:r>
              <a:rPr lang="en-US" i="1" dirty="0"/>
              <a:t> </a:t>
            </a:r>
            <a:r>
              <a:rPr lang="en-US" dirty="0"/>
              <a:t>that needs to be broadcast.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the termination of </a:t>
            </a:r>
            <a:r>
              <a:rPr lang="en-US" dirty="0" smtClean="0"/>
              <a:t>the procedure</a:t>
            </a:r>
            <a:r>
              <a:rPr lang="en-US" dirty="0"/>
              <a:t>, there are </a:t>
            </a:r>
            <a:r>
              <a:rPr lang="en-US" b="1" i="1" dirty="0"/>
              <a:t>p</a:t>
            </a:r>
            <a:r>
              <a:rPr lang="en-US" i="1" dirty="0"/>
              <a:t> </a:t>
            </a:r>
            <a:r>
              <a:rPr lang="en-US" dirty="0"/>
              <a:t>copies of the initial data – one belonging to each </a:t>
            </a:r>
            <a:r>
              <a:rPr lang="en-US" dirty="0" smtClean="0"/>
              <a:t>process.</a:t>
            </a:r>
          </a:p>
          <a:p>
            <a:endParaRPr lang="en-US" dirty="0"/>
          </a:p>
          <a:p>
            <a:r>
              <a:rPr lang="en-US" dirty="0"/>
              <a:t>One of the main uses of broadcasting is to send out user input to a parallel program, or send out configuration parameters to all processes.</a:t>
            </a:r>
          </a:p>
        </p:txBody>
      </p:sp>
    </p:spTree>
    <p:extLst>
      <p:ext uri="{BB962C8B-B14F-4D97-AF65-F5344CB8AC3E}">
        <p14:creationId xmlns:p14="http://schemas.microsoft.com/office/powerpoint/2010/main" val="421847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177" y="1703539"/>
            <a:ext cx="6612101" cy="250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4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One-to-All Broadcast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one-to-all broadcast</a:t>
            </a:r>
            <a:r>
              <a:rPr lang="en-US" dirty="0"/>
              <a:t> </a:t>
            </a:r>
            <a:r>
              <a:rPr lang="en-US" dirty="0" smtClean="0"/>
              <a:t>operation is performed </a:t>
            </a:r>
            <a:r>
              <a:rPr lang="en-US" dirty="0"/>
              <a:t>in MPI using </a:t>
            </a:r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MPI_Bcast</a:t>
            </a:r>
            <a:r>
              <a:rPr lang="en-US" dirty="0" smtClean="0"/>
              <a:t> function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MPI_Bcast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count,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MPI_Datatype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source,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MPI_Comm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MPI_BCAST</a:t>
            </a:r>
            <a:r>
              <a:rPr lang="en-US" dirty="0"/>
              <a:t> operation sends data from one member of one group to all members of </a:t>
            </a:r>
            <a:r>
              <a:rPr lang="en-US" dirty="0" smtClean="0"/>
              <a:t>the other </a:t>
            </a:r>
            <a:r>
              <a:rPr lang="en-US" dirty="0"/>
              <a:t>group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MPI_Bcast</a:t>
            </a:r>
            <a:r>
              <a:rPr lang="en-US" dirty="0" smtClean="0"/>
              <a:t> </a:t>
            </a:r>
            <a:r>
              <a:rPr lang="en-US" dirty="0"/>
              <a:t>sends the data stored in the buffer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/>
              <a:t> of process source to all the </a:t>
            </a:r>
            <a:r>
              <a:rPr lang="en-US" dirty="0" smtClean="0"/>
              <a:t>other processes in </a:t>
            </a:r>
            <a:r>
              <a:rPr lang="en-US" dirty="0"/>
              <a:t>the </a:t>
            </a:r>
            <a:r>
              <a:rPr lang="en-US" dirty="0" smtClean="0"/>
              <a:t>group </a:t>
            </a:r>
          </a:p>
        </p:txBody>
      </p:sp>
    </p:spTree>
    <p:extLst>
      <p:ext uri="{BB962C8B-B14F-4D97-AF65-F5344CB8AC3E}">
        <p14:creationId xmlns:p14="http://schemas.microsoft.com/office/powerpoint/2010/main" val="241488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One-to-All Broadcast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data received by each process is stored in the buffer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 that </a:t>
            </a:r>
            <a:r>
              <a:rPr lang="en-US" dirty="0" smtClean="0"/>
              <a:t>is broadcast </a:t>
            </a:r>
            <a:r>
              <a:rPr lang="en-US" dirty="0"/>
              <a:t>consist of 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 entries of type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/>
              <a:t> 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amount of data sent by the </a:t>
            </a:r>
            <a:r>
              <a:rPr lang="en-US" dirty="0" smtClean="0"/>
              <a:t>source process </a:t>
            </a:r>
            <a:r>
              <a:rPr lang="en-US" dirty="0"/>
              <a:t>must be equal to the amount of data that is being received by each process; i.e., </a:t>
            </a:r>
            <a:r>
              <a:rPr lang="en-US" dirty="0" smtClean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fields must match on all processes. </a:t>
            </a:r>
            <a:endParaRPr lang="en-US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All-to-all </a:t>
            </a:r>
            <a:r>
              <a:rPr lang="en-US" b="1" i="1" dirty="0"/>
              <a:t>broadcast </a:t>
            </a:r>
            <a:r>
              <a:rPr lang="en-US" dirty="0"/>
              <a:t>is a generalization of one-to-all broadcast in which all </a:t>
            </a:r>
            <a:r>
              <a:rPr lang="en-US" i="1" dirty="0"/>
              <a:t>p </a:t>
            </a:r>
            <a:r>
              <a:rPr lang="en-US" dirty="0" smtClean="0"/>
              <a:t>nodes simultaneously </a:t>
            </a:r>
            <a:r>
              <a:rPr lang="en-US" dirty="0"/>
              <a:t>initiate a broadcast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process sends the same </a:t>
            </a:r>
            <a:r>
              <a:rPr lang="en-US" i="1" dirty="0"/>
              <a:t>m</a:t>
            </a:r>
            <a:r>
              <a:rPr lang="en-US" dirty="0"/>
              <a:t>-word message to every other</a:t>
            </a:r>
            <a:br>
              <a:rPr lang="en-US" dirty="0"/>
            </a:br>
            <a:r>
              <a:rPr lang="en-US" dirty="0"/>
              <a:t>process, but different processes may broadcast different messages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75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33211</TotalTime>
  <Words>1812</Words>
  <Application>Microsoft Office PowerPoint</Application>
  <PresentationFormat>Widescreen</PresentationFormat>
  <Paragraphs>172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Calibri</vt:lpstr>
      <vt:lpstr>Calibri Light</vt:lpstr>
      <vt:lpstr>Courier New</vt:lpstr>
      <vt:lpstr>Wingdings</vt:lpstr>
      <vt:lpstr>Retrospect</vt:lpstr>
      <vt:lpstr>CS326 Parallel and Distributed Computing</vt:lpstr>
      <vt:lpstr>Chapter 6. Programming Using the Message Passing Paradigm</vt:lpstr>
      <vt:lpstr>Collective Communication and Computation Operations : Barrier </vt:lpstr>
      <vt:lpstr>PowerPoint Presentation</vt:lpstr>
      <vt:lpstr>One-to-All Broadcast</vt:lpstr>
      <vt:lpstr>PowerPoint Presentation</vt:lpstr>
      <vt:lpstr>One-to-All Broadcast </vt:lpstr>
      <vt:lpstr>One-to-All Broadcast </vt:lpstr>
      <vt:lpstr>PowerPoint Presentation</vt:lpstr>
      <vt:lpstr>All-to-One Reduction</vt:lpstr>
      <vt:lpstr>All-to-One Reduction</vt:lpstr>
      <vt:lpstr>All-to-One Reduction</vt:lpstr>
      <vt:lpstr>All-to-All Reduction</vt:lpstr>
      <vt:lpstr>MPI_Op enumeration</vt:lpstr>
      <vt:lpstr>Prefix Sum</vt:lpstr>
      <vt:lpstr>PowerPoint Presentation</vt:lpstr>
      <vt:lpstr>Prefix-Sum</vt:lpstr>
      <vt:lpstr>Prefix-Sum</vt:lpstr>
      <vt:lpstr>PowerPoint Presentation</vt:lpstr>
      <vt:lpstr>Scatter and Gather </vt:lpstr>
      <vt:lpstr>Scatter and Gather </vt:lpstr>
      <vt:lpstr>Scatter</vt:lpstr>
      <vt:lpstr>Scatter</vt:lpstr>
      <vt:lpstr>Gather</vt:lpstr>
      <vt:lpstr>Gather</vt:lpstr>
      <vt:lpstr>PowerPoint Presentation</vt:lpstr>
      <vt:lpstr>All-to-All Personalized Communication </vt:lpstr>
      <vt:lpstr>PowerPoint Presentation</vt:lpstr>
      <vt:lpstr>Task</vt:lpstr>
      <vt:lpstr>Overlapping Communication with Computation </vt:lpstr>
      <vt:lpstr>Non-Blocking Communication Operations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and Distributed Computing</dc:title>
  <dc:creator>Muhammad Danish</dc:creator>
  <cp:lastModifiedBy>Muhammad Danish</cp:lastModifiedBy>
  <cp:revision>1111</cp:revision>
  <dcterms:created xsi:type="dcterms:W3CDTF">2021-02-06T08:07:10Z</dcterms:created>
  <dcterms:modified xsi:type="dcterms:W3CDTF">2021-11-04T05:04:44Z</dcterms:modified>
</cp:coreProperties>
</file>