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sldIdLst>
    <p:sldId id="405" r:id="rId2"/>
    <p:sldId id="406" r:id="rId3"/>
    <p:sldId id="408" r:id="rId4"/>
    <p:sldId id="409" r:id="rId5"/>
    <p:sldId id="407" r:id="rId6"/>
    <p:sldId id="410"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92" r:id="rId39"/>
    <p:sldId id="287" r:id="rId40"/>
    <p:sldId id="288" r:id="rId41"/>
    <p:sldId id="289" r:id="rId42"/>
    <p:sldId id="291" r:id="rId43"/>
    <p:sldId id="293" r:id="rId44"/>
    <p:sldId id="294" r:id="rId45"/>
    <p:sldId id="295" r:id="rId46"/>
  </p:sldIdLst>
  <p:sldSz cx="9144000" cy="6858000" type="screen4x3"/>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D07D8F1-BBD3-4F57-8F8C-82DD21E2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693"/>
          <a:stretch>
            <a:fillRect/>
          </a:stretch>
        </p:blipFill>
        <p:spPr bwMode="auto">
          <a:xfrm>
            <a:off x="1600200" y="3441700"/>
            <a:ext cx="3462338"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D2739C90-E6BA-4F6C-B9F8-945FBC77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19813"/>
            <a:ext cx="9144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ctrTitle"/>
          </p:nvPr>
        </p:nvSpPr>
        <p:spPr>
          <a:xfrm>
            <a:off x="1785938" y="3390900"/>
            <a:ext cx="6934200" cy="723900"/>
          </a:xfrm>
        </p:spPr>
        <p:txBody>
          <a:bodyPr/>
          <a:lstStyle>
            <a:lvl1pPr>
              <a:defRPr/>
            </a:lvl1pPr>
          </a:lstStyle>
          <a:p>
            <a:pPr lvl="0"/>
            <a:r>
              <a:rPr lang="fr-FR" altLang="en-US" noProof="0"/>
              <a:t>Click to modify title</a:t>
            </a:r>
          </a:p>
        </p:txBody>
      </p:sp>
      <p:sp>
        <p:nvSpPr>
          <p:cNvPr id="25604" name="Rectangle 4"/>
          <p:cNvSpPr>
            <a:spLocks noGrp="1" noChangeArrowheads="1"/>
          </p:cNvSpPr>
          <p:nvPr>
            <p:ph type="subTitle" idx="1"/>
          </p:nvPr>
        </p:nvSpPr>
        <p:spPr>
          <a:xfrm>
            <a:off x="1828800" y="4114800"/>
            <a:ext cx="6934200" cy="457200"/>
          </a:xfrm>
        </p:spPr>
        <p:txBody>
          <a:bodyPr/>
          <a:lstStyle>
            <a:lvl1pPr marL="0" indent="0">
              <a:buFont typeface="Webdings" panose="05030102010509060703" pitchFamily="18" charset="2"/>
              <a:buNone/>
              <a:defRPr sz="2000"/>
            </a:lvl1pPr>
          </a:lstStyle>
          <a:p>
            <a:pPr lvl="0"/>
            <a:r>
              <a:rPr lang="fr-FR" altLang="en-US" noProof="0"/>
              <a:t>Click to modify sub-title</a:t>
            </a:r>
          </a:p>
        </p:txBody>
      </p:sp>
      <p:sp>
        <p:nvSpPr>
          <p:cNvPr id="6" name="Date Placeholder 5">
            <a:extLst>
              <a:ext uri="{FF2B5EF4-FFF2-40B4-BE49-F238E27FC236}">
                <a16:creationId xmlns:a16="http://schemas.microsoft.com/office/drawing/2014/main" id="{27C23885-7B4C-4302-93E8-45E7A7D7D88D}"/>
              </a:ext>
            </a:extLst>
          </p:cNvPr>
          <p:cNvSpPr>
            <a:spLocks noGrp="1" noChangeArrowheads="1"/>
          </p:cNvSpPr>
          <p:nvPr>
            <p:ph type="dt" sz="half" idx="10"/>
          </p:nvPr>
        </p:nvSpPr>
        <p:spPr bwMode="auto">
          <a:xfrm>
            <a:off x="685800" y="6248400"/>
            <a:ext cx="1905000" cy="457200"/>
          </a:xfrm>
          <a:prstGeom prst="rect">
            <a:avLst/>
          </a:prstGeom>
        </p:spPr>
        <p:txBody>
          <a:bodyPr vert="horz" wrap="square" lIns="91433" tIns="45716" rIns="91433" bIns="45716" numCol="1" anchor="t" anchorCtr="0" compatLnSpc="1">
            <a:prstTxWarp prst="textNoShape">
              <a:avLst/>
            </a:prstTxWarp>
          </a:bodyPr>
          <a:lstStyle>
            <a:lvl1pPr>
              <a:defRPr sz="1400"/>
            </a:lvl1pPr>
          </a:lstStyle>
          <a:p>
            <a:pPr>
              <a:defRPr/>
            </a:pPr>
            <a:endParaRPr lang="fr-FR" altLang="en-US"/>
          </a:p>
        </p:txBody>
      </p:sp>
      <p:sp>
        <p:nvSpPr>
          <p:cNvPr id="7" name="Footer Placeholder 6">
            <a:extLst>
              <a:ext uri="{FF2B5EF4-FFF2-40B4-BE49-F238E27FC236}">
                <a16:creationId xmlns:a16="http://schemas.microsoft.com/office/drawing/2014/main" id="{1DC1C63A-9D1D-4294-9306-272164EF82FB}"/>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33" tIns="45716" rIns="91433" bIns="45716" numCol="1" anchor="t" anchorCtr="0" compatLnSpc="1">
            <a:prstTxWarp prst="textNoShape">
              <a:avLst/>
            </a:prstTxWarp>
          </a:bodyPr>
          <a:lstStyle>
            <a:lvl1pPr algn="ctr">
              <a:defRPr sz="1400"/>
            </a:lvl1pPr>
          </a:lstStyle>
          <a:p>
            <a:pPr>
              <a:defRPr/>
            </a:pPr>
            <a:endParaRPr lang="fr-FR" altLang="en-US"/>
          </a:p>
        </p:txBody>
      </p:sp>
      <p:sp>
        <p:nvSpPr>
          <p:cNvPr id="8" name="Slide Number Placeholder 7">
            <a:extLst>
              <a:ext uri="{FF2B5EF4-FFF2-40B4-BE49-F238E27FC236}">
                <a16:creationId xmlns:a16="http://schemas.microsoft.com/office/drawing/2014/main" id="{1D6C1D72-0BF7-4265-B38C-C8CADE6A549B}"/>
              </a:ext>
            </a:extLst>
          </p:cNvPr>
          <p:cNvSpPr>
            <a:spLocks noGrp="1" noChangeArrowheads="1"/>
          </p:cNvSpPr>
          <p:nvPr>
            <p:ph type="sldNum" sz="quarter" idx="12"/>
          </p:nvPr>
        </p:nvSpPr>
        <p:spPr bwMode="auto">
          <a:xfrm>
            <a:off x="6553200" y="6248400"/>
            <a:ext cx="1905000" cy="457200"/>
          </a:xfrm>
          <a:prstGeom prst="rect">
            <a:avLst/>
          </a:prstGeom>
        </p:spPr>
        <p:txBody>
          <a:bodyPr vert="horz" wrap="square" lIns="91433" tIns="45716" rIns="91433" bIns="45716" numCol="1" anchor="t" anchorCtr="0" compatLnSpc="1">
            <a:prstTxWarp prst="textNoShape">
              <a:avLst/>
            </a:prstTxWarp>
          </a:bodyPr>
          <a:lstStyle>
            <a:lvl1pPr algn="r">
              <a:defRPr sz="1400"/>
            </a:lvl1pPr>
          </a:lstStyle>
          <a:p>
            <a:pPr>
              <a:defRPr/>
            </a:pPr>
            <a:fld id="{252FF3FA-2FDC-4835-9868-9FB03FEA6984}" type="slidenum">
              <a:rPr lang="fr-FR" altLang="en-US"/>
              <a:pPr>
                <a:defRPr/>
              </a:pPr>
              <a:t>‹#›</a:t>
            </a:fld>
            <a:endParaRPr lang="fr-FR" altLang="en-US"/>
          </a:p>
        </p:txBody>
      </p:sp>
    </p:spTree>
    <p:extLst>
      <p:ext uri="{BB962C8B-B14F-4D97-AF65-F5344CB8AC3E}">
        <p14:creationId xmlns:p14="http://schemas.microsoft.com/office/powerpoint/2010/main" val="332016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51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76200"/>
            <a:ext cx="201771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900738"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31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84250" y="76200"/>
            <a:ext cx="7772400" cy="838200"/>
          </a:xfrm>
        </p:spPr>
        <p:txBody>
          <a:bodyPr/>
          <a:lstStyle/>
          <a:p>
            <a:r>
              <a:rPr lang="en-US"/>
              <a:t>Click to edit Master title style</a:t>
            </a:r>
          </a:p>
        </p:txBody>
      </p:sp>
      <p:sp>
        <p:nvSpPr>
          <p:cNvPr id="3" name="Table Placeholder 2"/>
          <p:cNvSpPr>
            <a:spLocks noGrp="1"/>
          </p:cNvSpPr>
          <p:nvPr>
            <p:ph type="tbl" idx="1"/>
          </p:nvPr>
        </p:nvSpPr>
        <p:spPr>
          <a:xfrm>
            <a:off x="685800" y="1524000"/>
            <a:ext cx="7772400" cy="4419600"/>
          </a:xfrm>
        </p:spPr>
        <p:txBody>
          <a:bodyPr/>
          <a:lstStyle/>
          <a:p>
            <a:pPr lvl="0"/>
            <a:endParaRPr lang="en-US" noProof="0"/>
          </a:p>
        </p:txBody>
      </p:sp>
    </p:spTree>
    <p:extLst>
      <p:ext uri="{BB962C8B-B14F-4D97-AF65-F5344CB8AC3E}">
        <p14:creationId xmlns:p14="http://schemas.microsoft.com/office/powerpoint/2010/main" val="120831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526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69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26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92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35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3804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7407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526D85-12A8-4C77-ABF3-7D5E3CDC46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41537"/>
          <a:stretch>
            <a:fillRect/>
          </a:stretch>
        </p:blipFill>
        <p:spPr bwMode="auto">
          <a:xfrm>
            <a:off x="812800" y="25400"/>
            <a:ext cx="31972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1731A887-B36C-4837-B24E-5ED34A4F56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r="11667"/>
          <a:stretch>
            <a:fillRect/>
          </a:stretch>
        </p:blipFill>
        <p:spPr bwMode="auto">
          <a:xfrm>
            <a:off x="0" y="6119813"/>
            <a:ext cx="8077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141AC6D7-560A-4814-BBDA-C122B53BA531}"/>
              </a:ext>
            </a:extLst>
          </p:cNvPr>
          <p:cNvSpPr>
            <a:spLocks noGrp="1" noChangeArrowheads="1"/>
          </p:cNvSpPr>
          <p:nvPr>
            <p:ph type="title"/>
          </p:nvPr>
        </p:nvSpPr>
        <p:spPr bwMode="auto">
          <a:xfrm>
            <a:off x="984250" y="76200"/>
            <a:ext cx="7772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3" tIns="45716" rIns="91433" bIns="45716" numCol="1" anchor="ctr" anchorCtr="0" compatLnSpc="1">
            <a:prstTxWarp prst="textNoShape">
              <a:avLst/>
            </a:prstTxWarp>
          </a:bodyPr>
          <a:lstStyle/>
          <a:p>
            <a:pPr lvl="0"/>
            <a:r>
              <a:rPr lang="fr-FR" altLang="en-US"/>
              <a:t>Click to modify title</a:t>
            </a:r>
          </a:p>
        </p:txBody>
      </p:sp>
      <p:sp>
        <p:nvSpPr>
          <p:cNvPr id="1029" name="Rectangle 5">
            <a:extLst>
              <a:ext uri="{FF2B5EF4-FFF2-40B4-BE49-F238E27FC236}">
                <a16:creationId xmlns:a16="http://schemas.microsoft.com/office/drawing/2014/main" id="{2159515E-046B-4D9F-A7CF-7573C469E5F0}"/>
              </a:ext>
            </a:extLst>
          </p:cNvPr>
          <p:cNvSpPr>
            <a:spLocks noGrp="1" noChangeArrowheads="1"/>
          </p:cNvSpPr>
          <p:nvPr>
            <p:ph type="body" idx="1"/>
          </p:nvPr>
        </p:nvSpPr>
        <p:spPr bwMode="auto">
          <a:xfrm>
            <a:off x="685800" y="1524000"/>
            <a:ext cx="77724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3" tIns="45716" rIns="91433" bIns="45716" numCol="1" anchor="t" anchorCtr="0" compatLnSpc="1">
            <a:prstTxWarp prst="textNoShape">
              <a:avLst/>
            </a:prstTxWarp>
          </a:bodyPr>
          <a:lstStyle/>
          <a:p>
            <a:pPr lvl="0"/>
            <a:r>
              <a:rPr lang="fr-FR" altLang="en-US"/>
              <a:t>Click to modify mask text style</a:t>
            </a:r>
          </a:p>
          <a:p>
            <a:pPr lvl="1"/>
            <a:r>
              <a:rPr lang="fr-FR" altLang="en-US"/>
              <a:t>Second level</a:t>
            </a:r>
          </a:p>
          <a:p>
            <a:pPr lvl="2"/>
            <a:r>
              <a:rPr lang="fr-FR" altLang="en-US"/>
              <a:t>Third level</a:t>
            </a:r>
          </a:p>
          <a:p>
            <a:pPr lvl="3"/>
            <a:r>
              <a:rPr lang="fr-FR" altLang="en-US"/>
              <a:t>Forth level</a:t>
            </a:r>
          </a:p>
          <a:p>
            <a:pPr lvl="4"/>
            <a:r>
              <a:rPr lang="fr-FR" altLang="en-US"/>
              <a:t>Fifth level</a:t>
            </a:r>
          </a:p>
        </p:txBody>
      </p:sp>
      <p:sp>
        <p:nvSpPr>
          <p:cNvPr id="1030" name="Text Box 10">
            <a:extLst>
              <a:ext uri="{FF2B5EF4-FFF2-40B4-BE49-F238E27FC236}">
                <a16:creationId xmlns:a16="http://schemas.microsoft.com/office/drawing/2014/main" id="{1AE5FA62-3B5F-444C-B9CF-EE8C79D7708B}"/>
              </a:ext>
            </a:extLst>
          </p:cNvPr>
          <p:cNvSpPr txBox="1">
            <a:spLocks noChangeArrowheads="1"/>
          </p:cNvSpPr>
          <p:nvPr userDrawn="1"/>
        </p:nvSpPr>
        <p:spPr bwMode="auto">
          <a:xfrm>
            <a:off x="5292725" y="6597650"/>
            <a:ext cx="2682875" cy="244475"/>
          </a:xfrm>
          <a:prstGeom prst="rect">
            <a:avLst/>
          </a:prstGeom>
          <a:noFill/>
          <a:ln>
            <a:noFill/>
          </a:ln>
          <a:effectLst/>
        </p:spPr>
        <p:txBody>
          <a:bodyPr wrap="non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fr-FR" altLang="en-US" sz="1000"/>
              <a:t>Introduction to High Performance Computing</a:t>
            </a:r>
          </a:p>
        </p:txBody>
      </p:sp>
      <p:sp>
        <p:nvSpPr>
          <p:cNvPr id="1031" name="Text Box 11">
            <a:extLst>
              <a:ext uri="{FF2B5EF4-FFF2-40B4-BE49-F238E27FC236}">
                <a16:creationId xmlns:a16="http://schemas.microsoft.com/office/drawing/2014/main" id="{9AD79EF1-94A0-461D-A56E-416F054DCCA3}"/>
              </a:ext>
            </a:extLst>
          </p:cNvPr>
          <p:cNvSpPr txBox="1">
            <a:spLocks noChangeArrowheads="1"/>
          </p:cNvSpPr>
          <p:nvPr userDrawn="1"/>
        </p:nvSpPr>
        <p:spPr bwMode="auto">
          <a:xfrm>
            <a:off x="0" y="6613525"/>
            <a:ext cx="741363" cy="244475"/>
          </a:xfrm>
          <a:prstGeom prst="rect">
            <a:avLst/>
          </a:prstGeom>
          <a:noFill/>
          <a:ln>
            <a:noFill/>
          </a:ln>
          <a:effectLst/>
        </p:spPr>
        <p:txBody>
          <a:bodyPr wrap="non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fr-FR" altLang="en-US" sz="1000"/>
              <a:t>Page </a:t>
            </a:r>
            <a:fld id="{B527641B-F96E-4C6B-AF41-7133F0C9AF9F}" type="slidenum">
              <a:rPr lang="fr-FR" altLang="en-US" sz="1000" smtClean="0"/>
              <a:pPr>
                <a:defRPr/>
              </a:pPr>
              <a:t>‹#›</a:t>
            </a:fld>
            <a:endParaRPr lang="fr-FR" altLang="en-US" sz="1000"/>
          </a:p>
        </p:txBody>
      </p:sp>
    </p:spTree>
  </p:cSld>
  <p:clrMap bg1="lt1" tx1="dk1" bg2="lt2" tx2="dk2" accent1="accent1" accent2="accent2" accent3="accent3" accent4="accent4" accent5="accent5" accent6="accent6" hlink="hlink" folHlink="folHlink"/>
  <p:sldLayoutIdLst>
    <p:sldLayoutId id="2147483731"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ea typeface="ヒラギノ角ゴ Pro W3" charset="-128"/>
        </a:defRPr>
      </a:lvl2pPr>
      <a:lvl3pPr algn="l" rtl="0" eaLnBrk="0" fontAlgn="base" hangingPunct="0">
        <a:spcBef>
          <a:spcPct val="0"/>
        </a:spcBef>
        <a:spcAft>
          <a:spcPct val="0"/>
        </a:spcAft>
        <a:defRPr sz="2800">
          <a:solidFill>
            <a:schemeClr val="tx2"/>
          </a:solidFill>
          <a:latin typeface="Arial" panose="020B0604020202020204" pitchFamily="34" charset="0"/>
          <a:ea typeface="ヒラギノ角ゴ Pro W3" charset="-128"/>
        </a:defRPr>
      </a:lvl3pPr>
      <a:lvl4pPr algn="l" rtl="0" eaLnBrk="0" fontAlgn="base" hangingPunct="0">
        <a:spcBef>
          <a:spcPct val="0"/>
        </a:spcBef>
        <a:spcAft>
          <a:spcPct val="0"/>
        </a:spcAft>
        <a:defRPr sz="2800">
          <a:solidFill>
            <a:schemeClr val="tx2"/>
          </a:solidFill>
          <a:latin typeface="Arial" panose="020B0604020202020204" pitchFamily="34" charset="0"/>
          <a:ea typeface="ヒラギノ角ゴ Pro W3" charset="-128"/>
        </a:defRPr>
      </a:lvl4pPr>
      <a:lvl5pPr algn="l" rtl="0" eaLnBrk="0" fontAlgn="base" hangingPunct="0">
        <a:spcBef>
          <a:spcPct val="0"/>
        </a:spcBef>
        <a:spcAft>
          <a:spcPct val="0"/>
        </a:spcAft>
        <a:defRPr sz="2800">
          <a:solidFill>
            <a:schemeClr val="tx2"/>
          </a:solidFill>
          <a:latin typeface="Arial" panose="020B0604020202020204" pitchFamily="34" charset="0"/>
          <a:ea typeface="ヒラギノ角ゴ Pro W3" charset="-128"/>
        </a:defRPr>
      </a:lvl5pPr>
      <a:lvl6pPr marL="457200" algn="l" rtl="0" fontAlgn="base">
        <a:spcBef>
          <a:spcPct val="0"/>
        </a:spcBef>
        <a:spcAft>
          <a:spcPct val="0"/>
        </a:spcAft>
        <a:defRPr sz="2800">
          <a:solidFill>
            <a:schemeClr val="tx2"/>
          </a:solidFill>
          <a:latin typeface="Arial" panose="020B0604020202020204" pitchFamily="34" charset="0"/>
          <a:ea typeface="ヒラギノ角ゴ Pro W3" charset="-128"/>
        </a:defRPr>
      </a:lvl6pPr>
      <a:lvl7pPr marL="914400" algn="l" rtl="0" fontAlgn="base">
        <a:spcBef>
          <a:spcPct val="0"/>
        </a:spcBef>
        <a:spcAft>
          <a:spcPct val="0"/>
        </a:spcAft>
        <a:defRPr sz="2800">
          <a:solidFill>
            <a:schemeClr val="tx2"/>
          </a:solidFill>
          <a:latin typeface="Arial" panose="020B0604020202020204" pitchFamily="34" charset="0"/>
          <a:ea typeface="ヒラギノ角ゴ Pro W3" charset="-128"/>
        </a:defRPr>
      </a:lvl7pPr>
      <a:lvl8pPr marL="1371600" algn="l" rtl="0" fontAlgn="base">
        <a:spcBef>
          <a:spcPct val="0"/>
        </a:spcBef>
        <a:spcAft>
          <a:spcPct val="0"/>
        </a:spcAft>
        <a:defRPr sz="2800">
          <a:solidFill>
            <a:schemeClr val="tx2"/>
          </a:solidFill>
          <a:latin typeface="Arial" panose="020B0604020202020204" pitchFamily="34" charset="0"/>
          <a:ea typeface="ヒラギノ角ゴ Pro W3" charset="-128"/>
        </a:defRPr>
      </a:lvl8pPr>
      <a:lvl9pPr marL="1828800" algn="l" rtl="0" fontAlgn="base">
        <a:spcBef>
          <a:spcPct val="0"/>
        </a:spcBef>
        <a:spcAft>
          <a:spcPct val="0"/>
        </a:spcAft>
        <a:defRPr sz="2800">
          <a:solidFill>
            <a:schemeClr val="tx2"/>
          </a:solidFill>
          <a:latin typeface="Arial" panose="020B0604020202020204" pitchFamily="34" charset="0"/>
          <a:ea typeface="ヒラギノ角ゴ Pro W3" charset="-128"/>
        </a:defRPr>
      </a:lvl9pPr>
    </p:titleStyle>
    <p:bodyStyle>
      <a:lvl1pPr marL="342900" indent="-342900" algn="l" rtl="0" eaLnBrk="0" fontAlgn="base" hangingPunct="0">
        <a:spcBef>
          <a:spcPct val="20000"/>
        </a:spcBef>
        <a:spcAft>
          <a:spcPct val="0"/>
        </a:spcAft>
        <a:buClr>
          <a:srgbClr val="E47C23"/>
        </a:buClr>
        <a:buSzPct val="80000"/>
        <a:buFont typeface="Webdings" panose="05030102010509060703" pitchFamily="18" charset="2"/>
        <a:buChar char="&lt;"/>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47C23"/>
        </a:buClr>
        <a:buSzPct val="8000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E47C23"/>
        </a:buClr>
        <a:buSzPct val="80000"/>
        <a:buFont typeface="Symbol" panose="05050102010706020507" pitchFamily="18" charset="2"/>
        <a:buChar char=""/>
        <a:defRPr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E47C23"/>
        </a:buClr>
        <a:buSzPct val="80000"/>
        <a:buChar char="–"/>
        <a:defRPr sz="1600" kern="1200">
          <a:solidFill>
            <a:schemeClr val="tx1"/>
          </a:solidFill>
          <a:latin typeface="+mn-lt"/>
          <a:ea typeface="+mn-ea"/>
          <a:cs typeface="+mn-cs"/>
        </a:defRPr>
      </a:lvl4pPr>
      <a:lvl5pPr marL="1982788" indent="-230188" algn="l" rtl="0" eaLnBrk="0" fontAlgn="base" hangingPunct="0">
        <a:spcBef>
          <a:spcPct val="20000"/>
        </a:spcBef>
        <a:spcAft>
          <a:spcPct val="0"/>
        </a:spcAft>
        <a:buClr>
          <a:srgbClr val="E47C23"/>
        </a:buClr>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ssan.jamil@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top500.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2FEF0C3-366F-4068-8523-880D6839DAD4}"/>
              </a:ext>
            </a:extLst>
          </p:cNvPr>
          <p:cNvSpPr>
            <a:spLocks noGrp="1" noChangeArrowheads="1"/>
          </p:cNvSpPr>
          <p:nvPr>
            <p:ph type="ctrTitle"/>
          </p:nvPr>
        </p:nvSpPr>
        <p:spPr>
          <a:xfrm>
            <a:off x="1785938" y="1125538"/>
            <a:ext cx="6934200" cy="2989262"/>
          </a:xfrm>
        </p:spPr>
        <p:txBody>
          <a:bodyPr/>
          <a:lstStyle/>
          <a:p>
            <a:r>
              <a:rPr lang="en-US" altLang="en-US"/>
              <a:t>CS 3006 Parallel and Distributed Computing </a:t>
            </a:r>
            <a:br>
              <a:rPr lang="en-US" altLang="en-US"/>
            </a:br>
            <a:endParaRPr lang="en-US" altLang="en-US"/>
          </a:p>
        </p:txBody>
      </p:sp>
      <p:sp>
        <p:nvSpPr>
          <p:cNvPr id="3075" name="Subtitle 2">
            <a:extLst>
              <a:ext uri="{FF2B5EF4-FFF2-40B4-BE49-F238E27FC236}">
                <a16:creationId xmlns:a16="http://schemas.microsoft.com/office/drawing/2014/main" id="{E8C56262-6FD2-47AA-86E9-6BF3F36F623D}"/>
              </a:ext>
            </a:extLst>
          </p:cNvPr>
          <p:cNvSpPr>
            <a:spLocks noGrp="1" noChangeArrowheads="1"/>
          </p:cNvSpPr>
          <p:nvPr>
            <p:ph type="subTitle" idx="1"/>
          </p:nvPr>
        </p:nvSpPr>
        <p:spPr>
          <a:xfrm>
            <a:off x="1785938" y="3644900"/>
            <a:ext cx="6934200" cy="1330325"/>
          </a:xfrm>
        </p:spPr>
        <p:txBody>
          <a:bodyPr/>
          <a:lstStyle/>
          <a:p>
            <a:r>
              <a:rPr lang="en-US" altLang="en-US" sz="2800"/>
              <a:t>Instructor: Dr. Hassan Jamil Syed</a:t>
            </a:r>
          </a:p>
          <a:p>
            <a:r>
              <a:rPr lang="en-US" altLang="en-US" sz="2800"/>
              <a:t>Email: </a:t>
            </a:r>
            <a:r>
              <a:rPr lang="en-US" altLang="en-US" sz="2800">
                <a:hlinkClick r:id="rId2"/>
              </a:rPr>
              <a:t>hassan.jamil@nu.edu.pk</a:t>
            </a:r>
            <a:endParaRPr lang="en-US" altLang="en-US" sz="2800"/>
          </a:p>
          <a:p>
            <a:endParaRPr lang="en-US"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9A0B8E9-2DA3-413F-BDCF-6DC7B670FC46}"/>
              </a:ext>
            </a:extLst>
          </p:cNvPr>
          <p:cNvSpPr>
            <a:spLocks noGrp="1" noChangeArrowheads="1"/>
          </p:cNvSpPr>
          <p:nvPr>
            <p:ph type="title"/>
          </p:nvPr>
        </p:nvSpPr>
        <p:spPr/>
        <p:txBody>
          <a:bodyPr/>
          <a:lstStyle/>
          <a:p>
            <a:pPr eaLnBrk="1" hangingPunct="1"/>
            <a:r>
              <a:rPr lang="fr-FR" altLang="en-US"/>
              <a:t>What is Parallel Computing? (2)</a:t>
            </a:r>
          </a:p>
        </p:txBody>
      </p:sp>
      <p:sp>
        <p:nvSpPr>
          <p:cNvPr id="12291" name="Rectangle 3">
            <a:extLst>
              <a:ext uri="{FF2B5EF4-FFF2-40B4-BE49-F238E27FC236}">
                <a16:creationId xmlns:a16="http://schemas.microsoft.com/office/drawing/2014/main" id="{52CB75D4-5D3B-4645-8412-83EE8DBEE2A5}"/>
              </a:ext>
            </a:extLst>
          </p:cNvPr>
          <p:cNvSpPr>
            <a:spLocks noGrp="1" noChangeArrowheads="1"/>
          </p:cNvSpPr>
          <p:nvPr>
            <p:ph type="body" idx="1"/>
          </p:nvPr>
        </p:nvSpPr>
        <p:spPr>
          <a:xfrm>
            <a:off x="685800" y="1524000"/>
            <a:ext cx="7772400" cy="1833563"/>
          </a:xfrm>
        </p:spPr>
        <p:txBody>
          <a:bodyPr/>
          <a:lstStyle/>
          <a:p>
            <a:pPr eaLnBrk="1" hangingPunct="1">
              <a:lnSpc>
                <a:spcPct val="90000"/>
              </a:lnSpc>
            </a:pPr>
            <a:r>
              <a:rPr lang="en-GB" altLang="en-US" sz="1800"/>
              <a:t>In the simplest sense, </a:t>
            </a:r>
            <a:r>
              <a:rPr lang="en-GB" altLang="en-US" sz="1800" b="1" i="1"/>
              <a:t>parallel computing</a:t>
            </a:r>
            <a:r>
              <a:rPr lang="en-GB" altLang="en-US" sz="1800"/>
              <a:t> is the simultaneous use of multiple compute resources to solve a computational problem. </a:t>
            </a:r>
            <a:endParaRPr lang="fr-FR" altLang="en-US" sz="1800"/>
          </a:p>
          <a:p>
            <a:pPr lvl="1" eaLnBrk="1" hangingPunct="1">
              <a:lnSpc>
                <a:spcPct val="90000"/>
              </a:lnSpc>
            </a:pPr>
            <a:r>
              <a:rPr lang="en-GB" altLang="en-US" sz="1600"/>
              <a:t>To be run using multiple CPUs </a:t>
            </a:r>
            <a:endParaRPr lang="fr-FR" altLang="en-US" sz="1600"/>
          </a:p>
          <a:p>
            <a:pPr lvl="1" eaLnBrk="1" hangingPunct="1">
              <a:lnSpc>
                <a:spcPct val="90000"/>
              </a:lnSpc>
            </a:pPr>
            <a:r>
              <a:rPr lang="en-GB" altLang="en-US" sz="1600"/>
              <a:t>A problem is broken into discrete parts that can be solved concurrently </a:t>
            </a:r>
            <a:endParaRPr lang="fr-FR" altLang="en-US" sz="1600"/>
          </a:p>
          <a:p>
            <a:pPr lvl="1" eaLnBrk="1" hangingPunct="1">
              <a:lnSpc>
                <a:spcPct val="90000"/>
              </a:lnSpc>
            </a:pPr>
            <a:r>
              <a:rPr lang="en-GB" altLang="en-US" sz="1600"/>
              <a:t>Each part is further broken down to a series of instructions </a:t>
            </a:r>
            <a:endParaRPr lang="fr-FR" altLang="en-US" sz="1600"/>
          </a:p>
          <a:p>
            <a:pPr eaLnBrk="1" hangingPunct="1">
              <a:lnSpc>
                <a:spcPct val="90000"/>
              </a:lnSpc>
            </a:pPr>
            <a:r>
              <a:rPr lang="en-GB" altLang="ja-JP" sz="1800"/>
              <a:t>Instructions from each part execute simultaneously on different CPUs </a:t>
            </a:r>
            <a:endParaRPr lang="fr-FR" altLang="en-US" sz="1800"/>
          </a:p>
        </p:txBody>
      </p:sp>
      <p:pic>
        <p:nvPicPr>
          <p:cNvPr id="12292" name="Picture 4" descr="Parallel computing">
            <a:extLst>
              <a:ext uri="{FF2B5EF4-FFF2-40B4-BE49-F238E27FC236}">
                <a16:creationId xmlns:a16="http://schemas.microsoft.com/office/drawing/2014/main" id="{8934D695-1917-49DD-8305-103677D739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813" y="3284538"/>
            <a:ext cx="578167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6153EB-C2CB-4E65-9C61-86D11D984035}"/>
              </a:ext>
            </a:extLst>
          </p:cNvPr>
          <p:cNvSpPr>
            <a:spLocks noGrp="1" noChangeArrowheads="1"/>
          </p:cNvSpPr>
          <p:nvPr>
            <p:ph type="title"/>
          </p:nvPr>
        </p:nvSpPr>
        <p:spPr/>
        <p:txBody>
          <a:bodyPr/>
          <a:lstStyle/>
          <a:p>
            <a:pPr eaLnBrk="1" hangingPunct="1"/>
            <a:r>
              <a:rPr lang="fr-FR" altLang="en-US"/>
              <a:t>Parallel Computing: Resources</a:t>
            </a:r>
          </a:p>
        </p:txBody>
      </p:sp>
      <p:sp>
        <p:nvSpPr>
          <p:cNvPr id="13315" name="Rectangle 3">
            <a:extLst>
              <a:ext uri="{FF2B5EF4-FFF2-40B4-BE49-F238E27FC236}">
                <a16:creationId xmlns:a16="http://schemas.microsoft.com/office/drawing/2014/main" id="{A9CB8FC6-85BB-4BBE-9898-994AB33A2DE2}"/>
              </a:ext>
            </a:extLst>
          </p:cNvPr>
          <p:cNvSpPr>
            <a:spLocks noGrp="1" noChangeArrowheads="1"/>
          </p:cNvSpPr>
          <p:nvPr>
            <p:ph type="body" idx="1"/>
          </p:nvPr>
        </p:nvSpPr>
        <p:spPr/>
        <p:txBody>
          <a:bodyPr/>
          <a:lstStyle/>
          <a:p>
            <a:pPr eaLnBrk="1" hangingPunct="1"/>
            <a:r>
              <a:rPr lang="en-GB" altLang="en-US"/>
              <a:t>The compute resources can include: </a:t>
            </a:r>
            <a:endParaRPr lang="fr-FR" altLang="en-US"/>
          </a:p>
          <a:p>
            <a:pPr lvl="1" eaLnBrk="1" hangingPunct="1"/>
            <a:r>
              <a:rPr lang="en-GB" altLang="en-US"/>
              <a:t>A single computer with multiple processors; </a:t>
            </a:r>
          </a:p>
          <a:p>
            <a:pPr lvl="1" eaLnBrk="1" hangingPunct="1"/>
            <a:r>
              <a:rPr lang="en-GB" altLang="en-US"/>
              <a:t>A single computer with (multiple) processor(s) and some specialized computer resources (GPU, FPGA …)</a:t>
            </a:r>
            <a:endParaRPr lang="fr-FR" altLang="en-US"/>
          </a:p>
          <a:p>
            <a:pPr lvl="1" eaLnBrk="1" hangingPunct="1"/>
            <a:r>
              <a:rPr lang="en-GB" altLang="en-US"/>
              <a:t>An arbitrary number of computers connected by a network; </a:t>
            </a:r>
            <a:endParaRPr lang="fr-FR" altLang="en-US"/>
          </a:p>
          <a:p>
            <a:pPr lvl="1" eaLnBrk="1" hangingPunct="1"/>
            <a:r>
              <a:rPr lang="fr-FR" altLang="en-US"/>
              <a:t>A combination of both. </a:t>
            </a:r>
          </a:p>
          <a:p>
            <a:pPr eaLnBrk="1" hangingPunct="1"/>
            <a:endParaRPr lang="fr-F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4061DF9-DB04-4A63-A823-DFACF1A3AAAC}"/>
              </a:ext>
            </a:extLst>
          </p:cNvPr>
          <p:cNvSpPr>
            <a:spLocks noGrp="1" noChangeArrowheads="1"/>
          </p:cNvSpPr>
          <p:nvPr>
            <p:ph type="title"/>
          </p:nvPr>
        </p:nvSpPr>
        <p:spPr/>
        <p:txBody>
          <a:bodyPr/>
          <a:lstStyle/>
          <a:p>
            <a:pPr eaLnBrk="1" hangingPunct="1"/>
            <a:r>
              <a:rPr lang="fr-FR" altLang="en-US"/>
              <a:t>Parallel Computing: </a:t>
            </a:r>
            <a:r>
              <a:rPr lang="en-GB" altLang="ja-JP"/>
              <a:t>The computational problem </a:t>
            </a:r>
            <a:endParaRPr lang="fr-FR" altLang="en-US"/>
          </a:p>
        </p:txBody>
      </p:sp>
      <p:sp>
        <p:nvSpPr>
          <p:cNvPr id="14339" name="Rectangle 3">
            <a:extLst>
              <a:ext uri="{FF2B5EF4-FFF2-40B4-BE49-F238E27FC236}">
                <a16:creationId xmlns:a16="http://schemas.microsoft.com/office/drawing/2014/main" id="{6F0ABB43-3908-4AB9-94F1-8A91B830AB3B}"/>
              </a:ext>
            </a:extLst>
          </p:cNvPr>
          <p:cNvSpPr>
            <a:spLocks noGrp="1" noChangeArrowheads="1"/>
          </p:cNvSpPr>
          <p:nvPr>
            <p:ph type="body" idx="1"/>
          </p:nvPr>
        </p:nvSpPr>
        <p:spPr/>
        <p:txBody>
          <a:bodyPr/>
          <a:lstStyle/>
          <a:p>
            <a:pPr eaLnBrk="1" hangingPunct="1"/>
            <a:r>
              <a:rPr lang="en-GB" altLang="en-US"/>
              <a:t>The computational problem usually demonstrates characteristics such as the ability to be: </a:t>
            </a:r>
            <a:endParaRPr lang="fr-FR" altLang="en-US"/>
          </a:p>
          <a:p>
            <a:pPr lvl="1" eaLnBrk="1" hangingPunct="1"/>
            <a:r>
              <a:rPr lang="en-GB" altLang="en-US"/>
              <a:t>Broken apart into discrete pieces of work that can be solved simultaneously; </a:t>
            </a:r>
            <a:endParaRPr lang="fr-FR" altLang="en-US"/>
          </a:p>
          <a:p>
            <a:pPr lvl="1" eaLnBrk="1" hangingPunct="1"/>
            <a:r>
              <a:rPr lang="en-GB" altLang="en-US"/>
              <a:t>Execute multiple program instructions at any moment in time; </a:t>
            </a:r>
            <a:endParaRPr lang="fr-FR" altLang="en-US"/>
          </a:p>
          <a:p>
            <a:pPr lvl="1" eaLnBrk="1" hangingPunct="1"/>
            <a:r>
              <a:rPr lang="en-GB" altLang="en-US"/>
              <a:t>Solved in less time with multiple compute resources than with a single compute resource. </a:t>
            </a:r>
            <a:endParaRPr lang="fr-FR" altLang="en-US"/>
          </a:p>
          <a:p>
            <a:pPr eaLnBrk="1" hangingPunct="1"/>
            <a:endParaRPr lang="fr-F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09B528-3629-45FF-B06A-973A3F99F2C9}"/>
              </a:ext>
            </a:extLst>
          </p:cNvPr>
          <p:cNvSpPr>
            <a:spLocks noGrp="1" noChangeArrowheads="1"/>
          </p:cNvSpPr>
          <p:nvPr>
            <p:ph type="title"/>
          </p:nvPr>
        </p:nvSpPr>
        <p:spPr/>
        <p:txBody>
          <a:bodyPr/>
          <a:lstStyle/>
          <a:p>
            <a:pPr eaLnBrk="1" hangingPunct="1"/>
            <a:r>
              <a:rPr lang="fr-FR" altLang="en-US"/>
              <a:t>Parallel Computing: what for? (1)</a:t>
            </a:r>
          </a:p>
        </p:txBody>
      </p:sp>
      <p:sp>
        <p:nvSpPr>
          <p:cNvPr id="15363" name="Rectangle 3">
            <a:extLst>
              <a:ext uri="{FF2B5EF4-FFF2-40B4-BE49-F238E27FC236}">
                <a16:creationId xmlns:a16="http://schemas.microsoft.com/office/drawing/2014/main" id="{225BD561-F083-4164-968C-EC2318019E1C}"/>
              </a:ext>
            </a:extLst>
          </p:cNvPr>
          <p:cNvSpPr>
            <a:spLocks noGrp="1" noChangeArrowheads="1"/>
          </p:cNvSpPr>
          <p:nvPr>
            <p:ph type="body" idx="1"/>
          </p:nvPr>
        </p:nvSpPr>
        <p:spPr/>
        <p:txBody>
          <a:bodyPr/>
          <a:lstStyle/>
          <a:p>
            <a:pPr eaLnBrk="1" hangingPunct="1"/>
            <a:r>
              <a:rPr lang="en-GB" altLang="en-US" sz="2000"/>
              <a:t>Parallel computing is an evolution of serial computing that attempts to emulate what has always been the state of affairs in the natural world: many complex, interrelated events happening at the same time, yet within a sequence.</a:t>
            </a:r>
          </a:p>
          <a:p>
            <a:pPr eaLnBrk="1" hangingPunct="1"/>
            <a:r>
              <a:rPr lang="fr-FR" altLang="en-US" sz="2000"/>
              <a:t>Some examples: </a:t>
            </a:r>
          </a:p>
          <a:p>
            <a:pPr lvl="1" eaLnBrk="1" hangingPunct="1"/>
            <a:r>
              <a:rPr lang="fr-FR" altLang="en-US" sz="1800"/>
              <a:t>Planetary and galactic orbits </a:t>
            </a:r>
          </a:p>
          <a:p>
            <a:pPr lvl="1" eaLnBrk="1" hangingPunct="1"/>
            <a:r>
              <a:rPr lang="fr-FR" altLang="en-US" sz="1800"/>
              <a:t>Weather and ocean patterns </a:t>
            </a:r>
          </a:p>
          <a:p>
            <a:pPr lvl="1" eaLnBrk="1" hangingPunct="1"/>
            <a:r>
              <a:rPr lang="fr-FR" altLang="en-US" sz="1800"/>
              <a:t>Tectonic plate drift </a:t>
            </a:r>
          </a:p>
          <a:p>
            <a:pPr lvl="1" eaLnBrk="1" hangingPunct="1"/>
            <a:r>
              <a:rPr lang="fr-FR" altLang="en-US" sz="1800"/>
              <a:t>Rush hour traffic in Paris </a:t>
            </a:r>
          </a:p>
          <a:p>
            <a:pPr lvl="1" eaLnBrk="1" hangingPunct="1"/>
            <a:r>
              <a:rPr lang="fr-FR" altLang="en-US" sz="1800"/>
              <a:t>Automobile assembly line </a:t>
            </a:r>
          </a:p>
          <a:p>
            <a:pPr lvl="1" eaLnBrk="1" hangingPunct="1"/>
            <a:r>
              <a:rPr lang="fr-FR" altLang="en-US" sz="1800"/>
              <a:t>Daily operations within a business </a:t>
            </a:r>
          </a:p>
          <a:p>
            <a:pPr lvl="1" eaLnBrk="1" hangingPunct="1"/>
            <a:r>
              <a:rPr lang="fr-FR" altLang="en-US" sz="1800"/>
              <a:t>Building a shopping mall </a:t>
            </a:r>
          </a:p>
          <a:p>
            <a:pPr lvl="1" eaLnBrk="1" hangingPunct="1"/>
            <a:r>
              <a:rPr lang="en-GB" altLang="en-US" sz="1800"/>
              <a:t>Ordering a hamburger at the drive through. </a:t>
            </a:r>
            <a:endParaRPr lang="fr-FR" altLang="en-US" sz="1800"/>
          </a:p>
          <a:p>
            <a:pPr eaLnBrk="1" hangingPunct="1"/>
            <a:endParaRPr lang="fr-FR"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28A89EB-4D2F-46F3-8670-DF5E0940615D}"/>
              </a:ext>
            </a:extLst>
          </p:cNvPr>
          <p:cNvSpPr>
            <a:spLocks noGrp="1" noChangeArrowheads="1"/>
          </p:cNvSpPr>
          <p:nvPr>
            <p:ph type="title"/>
          </p:nvPr>
        </p:nvSpPr>
        <p:spPr/>
        <p:txBody>
          <a:bodyPr/>
          <a:lstStyle/>
          <a:p>
            <a:pPr eaLnBrk="1" hangingPunct="1"/>
            <a:r>
              <a:rPr lang="fr-FR" altLang="en-US"/>
              <a:t>Parallel Computing: what for? (2)</a:t>
            </a:r>
          </a:p>
        </p:txBody>
      </p:sp>
      <p:sp>
        <p:nvSpPr>
          <p:cNvPr id="16387" name="Rectangle 3">
            <a:extLst>
              <a:ext uri="{FF2B5EF4-FFF2-40B4-BE49-F238E27FC236}">
                <a16:creationId xmlns:a16="http://schemas.microsoft.com/office/drawing/2014/main" id="{181A01DD-2F38-486E-9AB4-2CF0978F329D}"/>
              </a:ext>
            </a:extLst>
          </p:cNvPr>
          <p:cNvSpPr>
            <a:spLocks noGrp="1" noChangeArrowheads="1"/>
          </p:cNvSpPr>
          <p:nvPr>
            <p:ph type="body" idx="1"/>
          </p:nvPr>
        </p:nvSpPr>
        <p:spPr/>
        <p:txBody>
          <a:bodyPr/>
          <a:lstStyle/>
          <a:p>
            <a:pPr eaLnBrk="1" hangingPunct="1"/>
            <a:r>
              <a:rPr lang="en-GB" altLang="en-US"/>
              <a:t>Traditionally, parallel computing has been considered to be "the high end of computing" and has been motivated by numerical simulations of complex systems and "Grand Challenge Problems" such as: </a:t>
            </a:r>
            <a:endParaRPr lang="fr-FR" altLang="en-US"/>
          </a:p>
          <a:p>
            <a:pPr lvl="1" eaLnBrk="1" hangingPunct="1"/>
            <a:r>
              <a:rPr lang="fr-FR" altLang="en-US"/>
              <a:t>weather and climate </a:t>
            </a:r>
          </a:p>
          <a:p>
            <a:pPr lvl="1" eaLnBrk="1" hangingPunct="1"/>
            <a:r>
              <a:rPr lang="fr-FR" altLang="en-US"/>
              <a:t>chemical and nuclear reactions </a:t>
            </a:r>
          </a:p>
          <a:p>
            <a:pPr lvl="1" eaLnBrk="1" hangingPunct="1"/>
            <a:r>
              <a:rPr lang="fr-FR" altLang="en-US"/>
              <a:t>biological, human genome </a:t>
            </a:r>
          </a:p>
          <a:p>
            <a:pPr lvl="1" eaLnBrk="1" hangingPunct="1"/>
            <a:r>
              <a:rPr lang="fr-FR" altLang="en-US"/>
              <a:t>geological, seismic activity </a:t>
            </a:r>
          </a:p>
          <a:p>
            <a:pPr lvl="1" eaLnBrk="1" hangingPunct="1"/>
            <a:r>
              <a:rPr lang="en-GB" altLang="en-US"/>
              <a:t>mechanical devices - from prosthetics to spacecraft </a:t>
            </a:r>
            <a:endParaRPr lang="fr-FR" altLang="en-US"/>
          </a:p>
          <a:p>
            <a:pPr lvl="1" eaLnBrk="1" hangingPunct="1"/>
            <a:r>
              <a:rPr lang="fr-FR" altLang="en-US"/>
              <a:t>electronic circuits </a:t>
            </a:r>
          </a:p>
          <a:p>
            <a:pPr lvl="1" eaLnBrk="1" hangingPunct="1"/>
            <a:r>
              <a:rPr lang="fr-FR" altLang="en-US"/>
              <a:t>manufacturing processes </a:t>
            </a:r>
          </a:p>
          <a:p>
            <a:pPr eaLnBrk="1" hangingPunct="1"/>
            <a:endParaRPr lang="fr-F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E894BC2-070F-4B0B-BE97-C6B12923D8D8}"/>
              </a:ext>
            </a:extLst>
          </p:cNvPr>
          <p:cNvSpPr>
            <a:spLocks noGrp="1" noChangeArrowheads="1"/>
          </p:cNvSpPr>
          <p:nvPr>
            <p:ph type="title"/>
          </p:nvPr>
        </p:nvSpPr>
        <p:spPr/>
        <p:txBody>
          <a:bodyPr/>
          <a:lstStyle/>
          <a:p>
            <a:pPr eaLnBrk="1" hangingPunct="1"/>
            <a:r>
              <a:rPr lang="fr-FR" altLang="en-US"/>
              <a:t>Parallel Computing: what for? (3)</a:t>
            </a:r>
          </a:p>
        </p:txBody>
      </p:sp>
      <p:sp>
        <p:nvSpPr>
          <p:cNvPr id="17411" name="Rectangle 4">
            <a:extLst>
              <a:ext uri="{FF2B5EF4-FFF2-40B4-BE49-F238E27FC236}">
                <a16:creationId xmlns:a16="http://schemas.microsoft.com/office/drawing/2014/main" id="{7F3D5918-C420-4CF0-B228-371F6A280490}"/>
              </a:ext>
            </a:extLst>
          </p:cNvPr>
          <p:cNvSpPr>
            <a:spLocks noGrp="1" noChangeArrowheads="1"/>
          </p:cNvSpPr>
          <p:nvPr>
            <p:ph type="body" idx="1"/>
          </p:nvPr>
        </p:nvSpPr>
        <p:spPr/>
        <p:txBody>
          <a:bodyPr/>
          <a:lstStyle/>
          <a:p>
            <a:pPr eaLnBrk="1" hangingPunct="1">
              <a:lnSpc>
                <a:spcPct val="80000"/>
              </a:lnSpc>
            </a:pPr>
            <a:r>
              <a:rPr lang="en-GB" altLang="en-US" sz="2000"/>
              <a:t>Today, commercial applications are providing an equal or greater driving force in the development of faster computers. These applications require the processing of large amounts of data in sophisticated ways. </a:t>
            </a:r>
            <a:r>
              <a:rPr lang="fr-FR" altLang="en-US" sz="2000"/>
              <a:t>Example applications include: </a:t>
            </a:r>
          </a:p>
          <a:p>
            <a:pPr lvl="1" eaLnBrk="1" hangingPunct="1">
              <a:lnSpc>
                <a:spcPct val="80000"/>
              </a:lnSpc>
            </a:pPr>
            <a:r>
              <a:rPr lang="fr-FR" altLang="en-US" sz="1800"/>
              <a:t>parallel databases, data mining </a:t>
            </a:r>
          </a:p>
          <a:p>
            <a:pPr lvl="1" eaLnBrk="1" hangingPunct="1">
              <a:lnSpc>
                <a:spcPct val="80000"/>
              </a:lnSpc>
            </a:pPr>
            <a:r>
              <a:rPr lang="fr-FR" altLang="en-US" sz="1800"/>
              <a:t>oil exploration </a:t>
            </a:r>
          </a:p>
          <a:p>
            <a:pPr lvl="1" eaLnBrk="1" hangingPunct="1">
              <a:lnSpc>
                <a:spcPct val="80000"/>
              </a:lnSpc>
            </a:pPr>
            <a:r>
              <a:rPr lang="en-GB" altLang="en-US" sz="1800"/>
              <a:t>web search engines, web based business services </a:t>
            </a:r>
            <a:endParaRPr lang="fr-FR" altLang="en-US" sz="1800"/>
          </a:p>
          <a:p>
            <a:pPr lvl="1" eaLnBrk="1" hangingPunct="1">
              <a:lnSpc>
                <a:spcPct val="80000"/>
              </a:lnSpc>
            </a:pPr>
            <a:r>
              <a:rPr lang="fr-FR" altLang="en-US" sz="1800"/>
              <a:t>computer-aided diagnosis in medicine </a:t>
            </a:r>
          </a:p>
          <a:p>
            <a:pPr lvl="1" eaLnBrk="1" hangingPunct="1">
              <a:lnSpc>
                <a:spcPct val="80000"/>
              </a:lnSpc>
            </a:pPr>
            <a:r>
              <a:rPr lang="en-GB" altLang="en-US" sz="1800"/>
              <a:t>management of national and multi-national corporations </a:t>
            </a:r>
            <a:endParaRPr lang="fr-FR" altLang="en-US" sz="1800"/>
          </a:p>
          <a:p>
            <a:pPr lvl="1" eaLnBrk="1" hangingPunct="1">
              <a:lnSpc>
                <a:spcPct val="80000"/>
              </a:lnSpc>
            </a:pPr>
            <a:r>
              <a:rPr lang="en-GB" altLang="en-US" sz="1800"/>
              <a:t>advanced graphics and virtual reality, particularly in the entertainment industry </a:t>
            </a:r>
            <a:endParaRPr lang="fr-FR" altLang="en-US" sz="1800"/>
          </a:p>
          <a:p>
            <a:pPr lvl="1" eaLnBrk="1" hangingPunct="1">
              <a:lnSpc>
                <a:spcPct val="80000"/>
              </a:lnSpc>
            </a:pPr>
            <a:r>
              <a:rPr lang="en-GB" altLang="en-US" sz="1800"/>
              <a:t>networked video and multi-media technologies </a:t>
            </a:r>
            <a:endParaRPr lang="fr-FR" altLang="en-US" sz="1800"/>
          </a:p>
          <a:p>
            <a:pPr lvl="1" eaLnBrk="1" hangingPunct="1">
              <a:lnSpc>
                <a:spcPct val="80000"/>
              </a:lnSpc>
            </a:pPr>
            <a:r>
              <a:rPr lang="fr-FR" altLang="en-US" sz="1800"/>
              <a:t>collaborative work environments </a:t>
            </a:r>
          </a:p>
          <a:p>
            <a:pPr eaLnBrk="1" hangingPunct="1">
              <a:lnSpc>
                <a:spcPct val="80000"/>
              </a:lnSpc>
            </a:pPr>
            <a:r>
              <a:rPr lang="en-GB" altLang="en-US" sz="2000"/>
              <a:t>Ultimately, parallel computing is an attempt to maximize the infinite but seemingly scarce commodity called time. </a:t>
            </a:r>
            <a:endParaRPr lang="fr-FR"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7C9E286-A56F-4EBB-8591-19425AF465C5}"/>
              </a:ext>
            </a:extLst>
          </p:cNvPr>
          <p:cNvSpPr>
            <a:spLocks noGrp="1" noChangeArrowheads="1"/>
          </p:cNvSpPr>
          <p:nvPr>
            <p:ph type="title"/>
          </p:nvPr>
        </p:nvSpPr>
        <p:spPr/>
        <p:txBody>
          <a:bodyPr/>
          <a:lstStyle/>
          <a:p>
            <a:pPr eaLnBrk="1" hangingPunct="1"/>
            <a:r>
              <a:rPr lang="fr-FR" altLang="en-US"/>
              <a:t>Why Parallel Computing? (1)</a:t>
            </a:r>
          </a:p>
        </p:txBody>
      </p:sp>
      <p:sp>
        <p:nvSpPr>
          <p:cNvPr id="18435" name="Rectangle 3">
            <a:extLst>
              <a:ext uri="{FF2B5EF4-FFF2-40B4-BE49-F238E27FC236}">
                <a16:creationId xmlns:a16="http://schemas.microsoft.com/office/drawing/2014/main" id="{CAE2EC4D-8FB1-45AA-996D-C52AA1B56EA6}"/>
              </a:ext>
            </a:extLst>
          </p:cNvPr>
          <p:cNvSpPr>
            <a:spLocks noGrp="1" noChangeArrowheads="1"/>
          </p:cNvSpPr>
          <p:nvPr>
            <p:ph type="body" idx="1"/>
          </p:nvPr>
        </p:nvSpPr>
        <p:spPr/>
        <p:txBody>
          <a:bodyPr/>
          <a:lstStyle/>
          <a:p>
            <a:pPr eaLnBrk="1" hangingPunct="1"/>
            <a:r>
              <a:rPr lang="fr-FR" altLang="en-US"/>
              <a:t>This is a legitime question! Parallel computing is complex on any aspect!</a:t>
            </a:r>
          </a:p>
          <a:p>
            <a:pPr eaLnBrk="1" hangingPunct="1"/>
            <a:endParaRPr lang="fr-FR" altLang="en-US"/>
          </a:p>
          <a:p>
            <a:pPr eaLnBrk="1" hangingPunct="1"/>
            <a:r>
              <a:rPr lang="en-GB" altLang="en-US"/>
              <a:t>The primary reasons for using parallel computing: </a:t>
            </a:r>
            <a:endParaRPr lang="fr-FR" altLang="en-US"/>
          </a:p>
          <a:p>
            <a:pPr lvl="1" eaLnBrk="1" hangingPunct="1"/>
            <a:r>
              <a:rPr lang="fr-FR" altLang="en-US"/>
              <a:t>Save time - wall clock time </a:t>
            </a:r>
          </a:p>
          <a:p>
            <a:pPr lvl="1" eaLnBrk="1" hangingPunct="1"/>
            <a:r>
              <a:rPr lang="fr-FR" altLang="en-US"/>
              <a:t>Solve larger problems </a:t>
            </a:r>
          </a:p>
          <a:p>
            <a:pPr lvl="1" eaLnBrk="1" hangingPunct="1"/>
            <a:r>
              <a:rPr lang="en-GB" altLang="en-US"/>
              <a:t>Provide concurrency (do multiple things at the same time) </a:t>
            </a:r>
            <a:endParaRPr lang="fr-FR" altLang="en-US"/>
          </a:p>
          <a:p>
            <a:pPr eaLnBrk="1" hangingPunct="1"/>
            <a:endParaRPr lang="fr-F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7AEA838-E0F5-41AF-A023-45F622FCC326}"/>
              </a:ext>
            </a:extLst>
          </p:cNvPr>
          <p:cNvSpPr>
            <a:spLocks noGrp="1" noChangeArrowheads="1"/>
          </p:cNvSpPr>
          <p:nvPr>
            <p:ph type="title"/>
          </p:nvPr>
        </p:nvSpPr>
        <p:spPr/>
        <p:txBody>
          <a:bodyPr/>
          <a:lstStyle/>
          <a:p>
            <a:pPr eaLnBrk="1" hangingPunct="1"/>
            <a:r>
              <a:rPr lang="fr-FR" altLang="en-US"/>
              <a:t>Why Parallel Computing? (2)</a:t>
            </a:r>
          </a:p>
        </p:txBody>
      </p:sp>
      <p:sp>
        <p:nvSpPr>
          <p:cNvPr id="19459" name="Rectangle 3">
            <a:extLst>
              <a:ext uri="{FF2B5EF4-FFF2-40B4-BE49-F238E27FC236}">
                <a16:creationId xmlns:a16="http://schemas.microsoft.com/office/drawing/2014/main" id="{D47E54ED-6299-414F-B0AA-9C3A2AACCDA5}"/>
              </a:ext>
            </a:extLst>
          </p:cNvPr>
          <p:cNvSpPr>
            <a:spLocks noGrp="1" noChangeArrowheads="1"/>
          </p:cNvSpPr>
          <p:nvPr>
            <p:ph type="body" idx="1"/>
          </p:nvPr>
        </p:nvSpPr>
        <p:spPr/>
        <p:txBody>
          <a:bodyPr/>
          <a:lstStyle/>
          <a:p>
            <a:pPr eaLnBrk="1" hangingPunct="1"/>
            <a:r>
              <a:rPr lang="fr-FR" altLang="en-US"/>
              <a:t>Other reasons might include: </a:t>
            </a:r>
          </a:p>
          <a:p>
            <a:pPr lvl="1" eaLnBrk="1" hangingPunct="1"/>
            <a:r>
              <a:rPr lang="en-GB" altLang="en-US"/>
              <a:t>Taking advantage of non-local resources - using available compute resources on a wide area network, or even the Internet when local compute resources are scarce. </a:t>
            </a:r>
            <a:endParaRPr lang="fr-FR" altLang="en-US"/>
          </a:p>
          <a:p>
            <a:pPr lvl="1" eaLnBrk="1" hangingPunct="1"/>
            <a:r>
              <a:rPr lang="en-GB" altLang="en-US"/>
              <a:t>Cost savings - using multiple "cheap" computing resources instead of paying for time on a supercomputer. </a:t>
            </a:r>
            <a:endParaRPr lang="fr-FR" altLang="en-US"/>
          </a:p>
          <a:p>
            <a:pPr lvl="1" eaLnBrk="1" hangingPunct="1"/>
            <a:r>
              <a:rPr lang="en-GB" altLang="en-US"/>
              <a:t>Overcoming memory constraints - single computers have very finite memory resources. For large problems, using the memories of multiple computers may overcome this obstacle. </a:t>
            </a:r>
            <a:endParaRPr lang="fr-FR" altLang="en-US"/>
          </a:p>
          <a:p>
            <a:pPr eaLnBrk="1" hangingPunct="1"/>
            <a:endParaRPr lang="fr-F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0B42CB-89E6-4257-BFAE-239B0CF582BA}"/>
              </a:ext>
            </a:extLst>
          </p:cNvPr>
          <p:cNvSpPr>
            <a:spLocks noGrp="1" noChangeArrowheads="1"/>
          </p:cNvSpPr>
          <p:nvPr>
            <p:ph type="title"/>
          </p:nvPr>
        </p:nvSpPr>
        <p:spPr/>
        <p:txBody>
          <a:bodyPr/>
          <a:lstStyle/>
          <a:p>
            <a:pPr eaLnBrk="1" hangingPunct="1"/>
            <a:r>
              <a:rPr lang="fr-FR" altLang="en-US"/>
              <a:t>Limitations of Serial Computing</a:t>
            </a:r>
          </a:p>
        </p:txBody>
      </p:sp>
      <p:sp>
        <p:nvSpPr>
          <p:cNvPr id="20483" name="Rectangle 3">
            <a:extLst>
              <a:ext uri="{FF2B5EF4-FFF2-40B4-BE49-F238E27FC236}">
                <a16:creationId xmlns:a16="http://schemas.microsoft.com/office/drawing/2014/main" id="{B98288E8-303D-4C89-A543-281488FD05E7}"/>
              </a:ext>
            </a:extLst>
          </p:cNvPr>
          <p:cNvSpPr>
            <a:spLocks noGrp="1" noChangeArrowheads="1"/>
          </p:cNvSpPr>
          <p:nvPr>
            <p:ph type="body" idx="1"/>
          </p:nvPr>
        </p:nvSpPr>
        <p:spPr/>
        <p:txBody>
          <a:bodyPr/>
          <a:lstStyle/>
          <a:p>
            <a:pPr eaLnBrk="1" hangingPunct="1">
              <a:lnSpc>
                <a:spcPct val="90000"/>
              </a:lnSpc>
            </a:pPr>
            <a:r>
              <a:rPr lang="en-GB" altLang="en-US" sz="1800">
                <a:solidFill>
                  <a:schemeClr val="accent2"/>
                </a:solidFill>
              </a:rPr>
              <a:t>Limits to serial computing</a:t>
            </a:r>
            <a:r>
              <a:rPr lang="en-GB" altLang="en-US" sz="1800"/>
              <a:t> - both physical and practical reasons pose significant constraints to simply building ever faster serial computers.</a:t>
            </a:r>
            <a:endParaRPr lang="fr-FR" altLang="en-US" sz="1800"/>
          </a:p>
          <a:p>
            <a:pPr eaLnBrk="1" hangingPunct="1">
              <a:lnSpc>
                <a:spcPct val="90000"/>
              </a:lnSpc>
            </a:pPr>
            <a:r>
              <a:rPr lang="en-GB" altLang="en-US" sz="1800">
                <a:solidFill>
                  <a:schemeClr val="accent2"/>
                </a:solidFill>
              </a:rPr>
              <a:t>Transmission speeds</a:t>
            </a:r>
            <a:r>
              <a:rPr lang="en-GB" altLang="en-US" sz="1800"/>
              <a:t> - the speed of a serial computer is directly dependent upon how fast data can move through hardware. Absolute limits are the speed of light (30 cm/nanosecond) and the transmission limit of copper wire (9 cm/nanosecond). </a:t>
            </a:r>
            <a:r>
              <a:rPr lang="fr-FR" altLang="en-US" sz="1800"/>
              <a:t>Increasing speeds necessitate increasing proximity of processing elements. </a:t>
            </a:r>
          </a:p>
          <a:p>
            <a:pPr eaLnBrk="1" hangingPunct="1">
              <a:lnSpc>
                <a:spcPct val="90000"/>
              </a:lnSpc>
            </a:pPr>
            <a:r>
              <a:rPr lang="en-GB" altLang="en-US" sz="1800">
                <a:solidFill>
                  <a:schemeClr val="accent2"/>
                </a:solidFill>
              </a:rPr>
              <a:t>Limits to miniaturization</a:t>
            </a:r>
            <a:r>
              <a:rPr lang="en-GB" altLang="en-US" sz="1800"/>
              <a:t> - processor technology is allowing an increasing number of transistors to be placed on a chip. However, even with molecular or atomic-level components, a limit will be reached on how small components can be. </a:t>
            </a:r>
            <a:endParaRPr lang="fr-FR" altLang="en-US" sz="1800"/>
          </a:p>
          <a:p>
            <a:pPr eaLnBrk="1" hangingPunct="1">
              <a:lnSpc>
                <a:spcPct val="90000"/>
              </a:lnSpc>
            </a:pPr>
            <a:r>
              <a:rPr lang="en-GB" altLang="en-US" sz="1800">
                <a:solidFill>
                  <a:schemeClr val="accent2"/>
                </a:solidFill>
              </a:rPr>
              <a:t>Economic limitations</a:t>
            </a:r>
            <a:r>
              <a:rPr lang="en-GB" altLang="en-US" sz="1800"/>
              <a:t> - it is increasingly expensive to make a single processor faster. Using a larger number of moderately fast commodity processors to achieve the same (or better) performance is less expensive. </a:t>
            </a:r>
            <a:endParaRPr lang="fr-FR" altLang="en-US" sz="1800"/>
          </a:p>
          <a:p>
            <a:pPr eaLnBrk="1" hangingPunct="1">
              <a:lnSpc>
                <a:spcPct val="90000"/>
              </a:lnSpc>
            </a:pPr>
            <a:endParaRPr lang="fr-FR"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B7CFB5-AD5A-408E-947D-8D7CCF74EF50}"/>
              </a:ext>
            </a:extLst>
          </p:cNvPr>
          <p:cNvSpPr>
            <a:spLocks noGrp="1" noChangeArrowheads="1"/>
          </p:cNvSpPr>
          <p:nvPr>
            <p:ph type="title"/>
          </p:nvPr>
        </p:nvSpPr>
        <p:spPr/>
        <p:txBody>
          <a:bodyPr/>
          <a:lstStyle/>
          <a:p>
            <a:pPr eaLnBrk="1" hangingPunct="1"/>
            <a:r>
              <a:rPr lang="fr-FR" altLang="en-US"/>
              <a:t>The future</a:t>
            </a:r>
          </a:p>
        </p:txBody>
      </p:sp>
      <p:sp>
        <p:nvSpPr>
          <p:cNvPr id="21507" name="Rectangle 3">
            <a:extLst>
              <a:ext uri="{FF2B5EF4-FFF2-40B4-BE49-F238E27FC236}">
                <a16:creationId xmlns:a16="http://schemas.microsoft.com/office/drawing/2014/main" id="{EA074ADD-D187-4509-B635-B1B1944E4559}"/>
              </a:ext>
            </a:extLst>
          </p:cNvPr>
          <p:cNvSpPr>
            <a:spLocks noGrp="1" noChangeArrowheads="1"/>
          </p:cNvSpPr>
          <p:nvPr>
            <p:ph type="body" idx="1"/>
          </p:nvPr>
        </p:nvSpPr>
        <p:spPr/>
        <p:txBody>
          <a:bodyPr/>
          <a:lstStyle/>
          <a:p>
            <a:pPr eaLnBrk="1" hangingPunct="1"/>
            <a:r>
              <a:rPr lang="en-GB" altLang="ja-JP"/>
              <a:t>during the past 10 years, the trends indicated by ever faster networks, distributed systems, and multi-processor computer architectures (even at the desktop level) clearly show that </a:t>
            </a:r>
            <a:r>
              <a:rPr lang="en-GB" altLang="ja-JP" b="1" i="1"/>
              <a:t>parallelism is the future of computing</a:t>
            </a:r>
            <a:r>
              <a:rPr lang="en-GB" altLang="ja-JP"/>
              <a:t>.</a:t>
            </a:r>
          </a:p>
          <a:p>
            <a:pPr eaLnBrk="1" hangingPunct="1"/>
            <a:r>
              <a:rPr lang="en-GB" altLang="ja-JP"/>
              <a:t>It will be multi-forms, mixing general purpose solutions (your PC…) and very speciliazed solutions as IBM Cells, ClearSpeed, GPGPU from NVidia …</a:t>
            </a:r>
            <a:endParaRPr lang="fr-F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4C92D47-E283-4163-B9D4-370F9E9629EA}"/>
              </a:ext>
            </a:extLst>
          </p:cNvPr>
          <p:cNvSpPr>
            <a:spLocks noGrp="1" noChangeArrowheads="1"/>
          </p:cNvSpPr>
          <p:nvPr>
            <p:ph type="title"/>
          </p:nvPr>
        </p:nvSpPr>
        <p:spPr/>
        <p:txBody>
          <a:bodyPr/>
          <a:lstStyle/>
          <a:p>
            <a:r>
              <a:rPr lang="en-US" altLang="en-US"/>
              <a:t>Textbook</a:t>
            </a:r>
          </a:p>
        </p:txBody>
      </p:sp>
      <p:sp>
        <p:nvSpPr>
          <p:cNvPr id="4099" name="Content Placeholder 2">
            <a:extLst>
              <a:ext uri="{FF2B5EF4-FFF2-40B4-BE49-F238E27FC236}">
                <a16:creationId xmlns:a16="http://schemas.microsoft.com/office/drawing/2014/main" id="{FB2D7542-D4D9-4AF8-84E0-A216C36BED75}"/>
              </a:ext>
            </a:extLst>
          </p:cNvPr>
          <p:cNvSpPr>
            <a:spLocks noGrp="1" noChangeArrowheads="1"/>
          </p:cNvSpPr>
          <p:nvPr>
            <p:ph idx="1"/>
          </p:nvPr>
        </p:nvSpPr>
        <p:spPr>
          <a:xfrm>
            <a:off x="685800" y="1341438"/>
            <a:ext cx="7772400" cy="1366837"/>
          </a:xfrm>
        </p:spPr>
        <p:txBody>
          <a:bodyPr/>
          <a:lstStyle/>
          <a:p>
            <a:pPr marL="0" indent="0">
              <a:buFont typeface="Webdings" panose="05030102010509060703" pitchFamily="18" charset="2"/>
              <a:buNone/>
            </a:pPr>
            <a:r>
              <a:rPr lang="en-US" altLang="en-US"/>
              <a:t>• Introductin to Parallel Computing 2nd Ed. By Ananth Grama, Anshul Gupta, George Karypis, Vipin Kumar</a:t>
            </a:r>
          </a:p>
        </p:txBody>
      </p:sp>
      <p:sp>
        <p:nvSpPr>
          <p:cNvPr id="4100" name="TextBox 3">
            <a:extLst>
              <a:ext uri="{FF2B5EF4-FFF2-40B4-BE49-F238E27FC236}">
                <a16:creationId xmlns:a16="http://schemas.microsoft.com/office/drawing/2014/main" id="{FC73387C-F7CE-4526-ABED-FDE9FC85D39A}"/>
              </a:ext>
            </a:extLst>
          </p:cNvPr>
          <p:cNvSpPr txBox="1">
            <a:spLocks noChangeArrowheads="1"/>
          </p:cNvSpPr>
          <p:nvPr/>
        </p:nvSpPr>
        <p:spPr bwMode="auto">
          <a:xfrm>
            <a:off x="2454275" y="2416175"/>
            <a:ext cx="4235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3200">
                <a:solidFill>
                  <a:srgbClr val="FF0000"/>
                </a:solidFill>
              </a:rPr>
              <a:t>Book reading is must.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14BA320-6A7A-4320-8A85-40D9DB5F92BE}"/>
              </a:ext>
            </a:extLst>
          </p:cNvPr>
          <p:cNvSpPr>
            <a:spLocks noGrp="1" noChangeArrowheads="1"/>
          </p:cNvSpPr>
          <p:nvPr>
            <p:ph type="title"/>
          </p:nvPr>
        </p:nvSpPr>
        <p:spPr/>
        <p:txBody>
          <a:bodyPr/>
          <a:lstStyle/>
          <a:p>
            <a:pPr eaLnBrk="1" hangingPunct="1"/>
            <a:r>
              <a:rPr lang="fr-FR" altLang="en-US"/>
              <a:t>Who and What? (1)</a:t>
            </a:r>
          </a:p>
        </p:txBody>
      </p:sp>
      <p:sp>
        <p:nvSpPr>
          <p:cNvPr id="22531" name="Rectangle 3">
            <a:extLst>
              <a:ext uri="{FF2B5EF4-FFF2-40B4-BE49-F238E27FC236}">
                <a16:creationId xmlns:a16="http://schemas.microsoft.com/office/drawing/2014/main" id="{E37626DF-38CD-4388-A2D4-58BC20CD1E60}"/>
              </a:ext>
            </a:extLst>
          </p:cNvPr>
          <p:cNvSpPr>
            <a:spLocks noGrp="1" noChangeArrowheads="1"/>
          </p:cNvSpPr>
          <p:nvPr>
            <p:ph type="body" idx="1"/>
          </p:nvPr>
        </p:nvSpPr>
        <p:spPr>
          <a:xfrm>
            <a:off x="685800" y="1052513"/>
            <a:ext cx="7772400" cy="4419600"/>
          </a:xfrm>
        </p:spPr>
        <p:txBody>
          <a:bodyPr/>
          <a:lstStyle/>
          <a:p>
            <a:pPr eaLnBrk="1" hangingPunct="1"/>
            <a:r>
              <a:rPr lang="en-GB" altLang="en-US">
                <a:hlinkClick r:id="rId2"/>
              </a:rPr>
              <a:t>Top500.org</a:t>
            </a:r>
            <a:r>
              <a:rPr lang="en-GB" altLang="en-US"/>
              <a:t> provides statistics on parallel computing users - the charts below are just a sample. </a:t>
            </a:r>
            <a:r>
              <a:rPr lang="fr-FR" altLang="en-US"/>
              <a:t>Some things to note: </a:t>
            </a:r>
          </a:p>
          <a:p>
            <a:pPr lvl="1" eaLnBrk="1" hangingPunct="1"/>
            <a:r>
              <a:rPr lang="en-GB" altLang="en-US"/>
              <a:t>Sectors may overlap - for example, research may be classified research. </a:t>
            </a:r>
            <a:r>
              <a:rPr lang="fr-FR" altLang="en-US"/>
              <a:t>Respondents have to choose between the two. </a:t>
            </a:r>
          </a:p>
          <a:p>
            <a:pPr eaLnBrk="1" hangingPunct="1"/>
            <a:r>
              <a:rPr lang="en-GB" altLang="ja-JP"/>
              <a:t>"Not Specified" is by far the largest application - probably means multiple applications.</a:t>
            </a:r>
            <a:r>
              <a:rPr lang="fr-FR" altLang="ja-JP"/>
              <a:t> </a:t>
            </a:r>
            <a:endParaRPr lang="fr-F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84454E29-C2C5-4768-8A15-8BD5D1F1B785}"/>
              </a:ext>
            </a:extLst>
          </p:cNvPr>
          <p:cNvSpPr>
            <a:spLocks noGrp="1" noChangeArrowheads="1"/>
          </p:cNvSpPr>
          <p:nvPr>
            <p:ph type="title"/>
          </p:nvPr>
        </p:nvSpPr>
        <p:spPr/>
        <p:txBody>
          <a:bodyPr/>
          <a:lstStyle/>
          <a:p>
            <a:pPr eaLnBrk="1" hangingPunct="1"/>
            <a:r>
              <a:rPr lang="fr-FR" altLang="en-US"/>
              <a:t>Who and What? (2)</a:t>
            </a:r>
          </a:p>
        </p:txBody>
      </p:sp>
      <p:pic>
        <p:nvPicPr>
          <p:cNvPr id="23555" name="Picture 4" descr="chart">
            <a:extLst>
              <a:ext uri="{FF2B5EF4-FFF2-40B4-BE49-F238E27FC236}">
                <a16:creationId xmlns:a16="http://schemas.microsoft.com/office/drawing/2014/main" id="{E61CBE78-91A8-43A6-BB9E-0BC73D33C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62" r="12074" b="66913"/>
          <a:stretch>
            <a:fillRect/>
          </a:stretch>
        </p:blipFill>
        <p:spPr bwMode="auto">
          <a:xfrm>
            <a:off x="179388" y="1125538"/>
            <a:ext cx="4176712"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6" descr="chart">
            <a:extLst>
              <a:ext uri="{FF2B5EF4-FFF2-40B4-BE49-F238E27FC236}">
                <a16:creationId xmlns:a16="http://schemas.microsoft.com/office/drawing/2014/main" id="{415FDDF9-48BE-44CF-9140-735195802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255"/>
          <a:stretch>
            <a:fillRect/>
          </a:stretch>
        </p:blipFill>
        <p:spPr bwMode="auto">
          <a:xfrm>
            <a:off x="4572000" y="692150"/>
            <a:ext cx="4314825"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CB250FC-9AF5-41B5-A283-F67686520D01}"/>
              </a:ext>
            </a:extLst>
          </p:cNvPr>
          <p:cNvSpPr>
            <a:spLocks noGrp="1" noChangeArrowheads="1"/>
          </p:cNvSpPr>
          <p:nvPr>
            <p:ph type="ctrTitle"/>
          </p:nvPr>
        </p:nvSpPr>
        <p:spPr/>
        <p:txBody>
          <a:bodyPr/>
          <a:lstStyle/>
          <a:p>
            <a:pPr eaLnBrk="1" hangingPunct="1"/>
            <a:r>
              <a:rPr lang="fr-FR" altLang="ja-JP"/>
              <a:t>Concepts and Terminology</a:t>
            </a:r>
            <a:endParaRPr lang="fr-FR" altLang="en-US"/>
          </a:p>
        </p:txBody>
      </p:sp>
      <p:sp>
        <p:nvSpPr>
          <p:cNvPr id="24579" name="Rectangle 4">
            <a:extLst>
              <a:ext uri="{FF2B5EF4-FFF2-40B4-BE49-F238E27FC236}">
                <a16:creationId xmlns:a16="http://schemas.microsoft.com/office/drawing/2014/main" id="{DDBEE0F8-2D52-4007-8FA9-530B5962A39F}"/>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581167F-A4FB-49FE-9A67-9F804386C7E5}"/>
              </a:ext>
            </a:extLst>
          </p:cNvPr>
          <p:cNvSpPr>
            <a:spLocks noGrp="1" noChangeArrowheads="1"/>
          </p:cNvSpPr>
          <p:nvPr>
            <p:ph type="title"/>
          </p:nvPr>
        </p:nvSpPr>
        <p:spPr/>
        <p:txBody>
          <a:bodyPr/>
          <a:lstStyle/>
          <a:p>
            <a:pPr eaLnBrk="1" hangingPunct="1"/>
            <a:r>
              <a:rPr lang="fr-FR" altLang="en-US"/>
              <a:t>Von Neumann Architecture</a:t>
            </a:r>
          </a:p>
        </p:txBody>
      </p:sp>
      <p:sp>
        <p:nvSpPr>
          <p:cNvPr id="25603" name="Rectangle 3">
            <a:extLst>
              <a:ext uri="{FF2B5EF4-FFF2-40B4-BE49-F238E27FC236}">
                <a16:creationId xmlns:a16="http://schemas.microsoft.com/office/drawing/2014/main" id="{0F784EC7-1C83-4618-9D7E-373D5DA8DC5C}"/>
              </a:ext>
            </a:extLst>
          </p:cNvPr>
          <p:cNvSpPr>
            <a:spLocks noGrp="1" noChangeArrowheads="1"/>
          </p:cNvSpPr>
          <p:nvPr>
            <p:ph type="body" idx="1"/>
          </p:nvPr>
        </p:nvSpPr>
        <p:spPr/>
        <p:txBody>
          <a:bodyPr/>
          <a:lstStyle/>
          <a:p>
            <a:pPr eaLnBrk="1" hangingPunct="1"/>
            <a:r>
              <a:rPr lang="en-GB" altLang="en-US"/>
              <a:t>For over 40 years, virtually all computers have followed a common machine model known as the von Neumann computer. </a:t>
            </a:r>
            <a:r>
              <a:rPr lang="fr-FR" altLang="en-US"/>
              <a:t>Named after the Hungarian mathematician John von Neumann.</a:t>
            </a:r>
          </a:p>
          <a:p>
            <a:pPr eaLnBrk="1" hangingPunct="1"/>
            <a:endParaRPr lang="fr-FR" altLang="en-US"/>
          </a:p>
          <a:p>
            <a:pPr eaLnBrk="1" hangingPunct="1"/>
            <a:r>
              <a:rPr lang="en-GB" altLang="en-US"/>
              <a:t>A von Neumann computer uses the stored-program concept. The CPU executes a stored program that specifies a sequence of read and write operations on the memory. </a:t>
            </a:r>
            <a:endParaRPr lang="fr-FR" altLang="en-US"/>
          </a:p>
          <a:p>
            <a:pPr eaLnBrk="1" hangingPunct="1">
              <a:buFont typeface="Webdings" panose="05030102010509060703" pitchFamily="18" charset="2"/>
              <a:buNone/>
            </a:pPr>
            <a:endParaRPr lang="fr-F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8E3A21-4627-479C-8C10-5C3E5B1EED3E}"/>
              </a:ext>
            </a:extLst>
          </p:cNvPr>
          <p:cNvSpPr>
            <a:spLocks noGrp="1" noChangeArrowheads="1"/>
          </p:cNvSpPr>
          <p:nvPr>
            <p:ph type="title"/>
          </p:nvPr>
        </p:nvSpPr>
        <p:spPr/>
        <p:txBody>
          <a:bodyPr/>
          <a:lstStyle/>
          <a:p>
            <a:pPr eaLnBrk="1" hangingPunct="1"/>
            <a:r>
              <a:rPr lang="fr-FR" altLang="en-US"/>
              <a:t>Basic Design</a:t>
            </a:r>
          </a:p>
        </p:txBody>
      </p:sp>
      <p:sp>
        <p:nvSpPr>
          <p:cNvPr id="26627" name="Rectangle 3">
            <a:extLst>
              <a:ext uri="{FF2B5EF4-FFF2-40B4-BE49-F238E27FC236}">
                <a16:creationId xmlns:a16="http://schemas.microsoft.com/office/drawing/2014/main" id="{94E85FF8-5BC0-42AB-85EB-6370C630BE19}"/>
              </a:ext>
            </a:extLst>
          </p:cNvPr>
          <p:cNvSpPr>
            <a:spLocks noGrp="1" noChangeArrowheads="1"/>
          </p:cNvSpPr>
          <p:nvPr>
            <p:ph type="body" idx="1"/>
          </p:nvPr>
        </p:nvSpPr>
        <p:spPr>
          <a:xfrm>
            <a:off x="685800" y="1524000"/>
            <a:ext cx="5181600" cy="4419600"/>
          </a:xfrm>
        </p:spPr>
        <p:txBody>
          <a:bodyPr/>
          <a:lstStyle/>
          <a:p>
            <a:pPr eaLnBrk="1" hangingPunct="1">
              <a:lnSpc>
                <a:spcPct val="90000"/>
              </a:lnSpc>
            </a:pPr>
            <a:r>
              <a:rPr lang="fr-FR" altLang="en-US"/>
              <a:t>Basic design</a:t>
            </a:r>
          </a:p>
          <a:p>
            <a:pPr lvl="1" eaLnBrk="1" hangingPunct="1">
              <a:lnSpc>
                <a:spcPct val="90000"/>
              </a:lnSpc>
            </a:pPr>
            <a:r>
              <a:rPr lang="en-GB" altLang="en-US"/>
              <a:t>Memory is used to store both program and data instructions </a:t>
            </a:r>
            <a:endParaRPr lang="fr-FR" altLang="en-US"/>
          </a:p>
          <a:p>
            <a:pPr lvl="1" eaLnBrk="1" hangingPunct="1">
              <a:lnSpc>
                <a:spcPct val="90000"/>
              </a:lnSpc>
            </a:pPr>
            <a:r>
              <a:rPr lang="en-GB" altLang="en-US"/>
              <a:t>Program instructions are coded data which tell the computer to do something </a:t>
            </a:r>
            <a:endParaRPr lang="fr-FR" altLang="en-US"/>
          </a:p>
          <a:p>
            <a:pPr lvl="1" eaLnBrk="1" hangingPunct="1">
              <a:lnSpc>
                <a:spcPct val="90000"/>
              </a:lnSpc>
            </a:pPr>
            <a:r>
              <a:rPr lang="en-GB" altLang="en-US"/>
              <a:t>Data is simply information to be used by the program </a:t>
            </a:r>
            <a:endParaRPr lang="fr-FR" altLang="en-US"/>
          </a:p>
          <a:p>
            <a:pPr eaLnBrk="1" hangingPunct="1">
              <a:lnSpc>
                <a:spcPct val="90000"/>
              </a:lnSpc>
            </a:pPr>
            <a:r>
              <a:rPr lang="en-GB" altLang="ja-JP"/>
              <a:t>A central processing unit (CPU) gets instructions and/or data from memory, decodes the instructions and then </a:t>
            </a:r>
            <a:r>
              <a:rPr lang="en-GB" altLang="ja-JP" b="1" i="1"/>
              <a:t>sequentially</a:t>
            </a:r>
            <a:r>
              <a:rPr lang="en-GB" altLang="ja-JP"/>
              <a:t> performs them.</a:t>
            </a:r>
            <a:r>
              <a:rPr lang="fr-FR" altLang="ja-JP"/>
              <a:t> </a:t>
            </a:r>
            <a:endParaRPr lang="fr-FR" altLang="en-US"/>
          </a:p>
        </p:txBody>
      </p:sp>
      <p:pic>
        <p:nvPicPr>
          <p:cNvPr id="26628" name="Picture 4" descr="von Neumann model">
            <a:extLst>
              <a:ext uri="{FF2B5EF4-FFF2-40B4-BE49-F238E27FC236}">
                <a16:creationId xmlns:a16="http://schemas.microsoft.com/office/drawing/2014/main" id="{64224C62-9E01-45A2-8282-5351198FA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492375"/>
            <a:ext cx="2620962"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CF2116-31A7-4433-B5AC-CA282EF5EF57}"/>
              </a:ext>
            </a:extLst>
          </p:cNvPr>
          <p:cNvSpPr>
            <a:spLocks noGrp="1" noChangeArrowheads="1"/>
          </p:cNvSpPr>
          <p:nvPr>
            <p:ph type="title"/>
          </p:nvPr>
        </p:nvSpPr>
        <p:spPr/>
        <p:txBody>
          <a:bodyPr/>
          <a:lstStyle/>
          <a:p>
            <a:pPr eaLnBrk="1" hangingPunct="1"/>
            <a:r>
              <a:rPr lang="fr-FR" altLang="en-US"/>
              <a:t>Flynn's Classical Taxonomy</a:t>
            </a:r>
          </a:p>
        </p:txBody>
      </p:sp>
      <p:sp>
        <p:nvSpPr>
          <p:cNvPr id="27651" name="Rectangle 3">
            <a:extLst>
              <a:ext uri="{FF2B5EF4-FFF2-40B4-BE49-F238E27FC236}">
                <a16:creationId xmlns:a16="http://schemas.microsoft.com/office/drawing/2014/main" id="{5BA87DA4-4F68-44D7-B09F-594B8FBC50E3}"/>
              </a:ext>
            </a:extLst>
          </p:cNvPr>
          <p:cNvSpPr>
            <a:spLocks noGrp="1" noChangeArrowheads="1"/>
          </p:cNvSpPr>
          <p:nvPr>
            <p:ph type="body" idx="1"/>
          </p:nvPr>
        </p:nvSpPr>
        <p:spPr/>
        <p:txBody>
          <a:bodyPr/>
          <a:lstStyle/>
          <a:p>
            <a:pPr eaLnBrk="1" hangingPunct="1"/>
            <a:r>
              <a:rPr lang="en-GB" altLang="en-US"/>
              <a:t>There are different ways to classify parallel computers. One of the more widely used classifications, in use since 1966, is called Flynn's Taxonomy. </a:t>
            </a:r>
            <a:endParaRPr lang="fr-FR" altLang="en-US"/>
          </a:p>
          <a:p>
            <a:pPr eaLnBrk="1" hangingPunct="1"/>
            <a:r>
              <a:rPr lang="en-GB" altLang="en-US"/>
              <a:t>Flynn's taxonomy distinguishes multi-processor computer architectures according to how they can be classified along the two independent dimensions of </a:t>
            </a:r>
            <a:r>
              <a:rPr lang="en-GB" altLang="en-US" b="1" i="1"/>
              <a:t>Instruction</a:t>
            </a:r>
            <a:r>
              <a:rPr lang="en-GB" altLang="en-US"/>
              <a:t> and </a:t>
            </a:r>
            <a:r>
              <a:rPr lang="en-GB" altLang="en-US" b="1" i="1"/>
              <a:t>Data</a:t>
            </a:r>
            <a:r>
              <a:rPr lang="en-GB" altLang="en-US"/>
              <a:t>. Each of these dimensions can have only one of two possible states: </a:t>
            </a:r>
            <a:r>
              <a:rPr lang="en-GB" altLang="en-US" b="1" i="1"/>
              <a:t>Single</a:t>
            </a:r>
            <a:r>
              <a:rPr lang="en-GB" altLang="en-US"/>
              <a:t> or </a:t>
            </a:r>
            <a:r>
              <a:rPr lang="en-GB" altLang="en-US" b="1" i="1"/>
              <a:t>Multiple</a:t>
            </a:r>
            <a:r>
              <a:rPr lang="en-GB" altLang="en-US"/>
              <a:t>. </a:t>
            </a:r>
            <a:endParaRPr lang="fr-F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30D686E-1F15-435F-9DDD-39BB80E73F68}"/>
              </a:ext>
            </a:extLst>
          </p:cNvPr>
          <p:cNvSpPr>
            <a:spLocks noGrp="1" noChangeArrowheads="1"/>
          </p:cNvSpPr>
          <p:nvPr>
            <p:ph type="title"/>
          </p:nvPr>
        </p:nvSpPr>
        <p:spPr/>
        <p:txBody>
          <a:bodyPr/>
          <a:lstStyle/>
          <a:p>
            <a:pPr eaLnBrk="1" hangingPunct="1"/>
            <a:r>
              <a:rPr lang="fr-FR" altLang="en-US"/>
              <a:t>Flynn Matrix</a:t>
            </a:r>
          </a:p>
        </p:txBody>
      </p:sp>
      <p:sp>
        <p:nvSpPr>
          <p:cNvPr id="28675" name="Rectangle 3">
            <a:extLst>
              <a:ext uri="{FF2B5EF4-FFF2-40B4-BE49-F238E27FC236}">
                <a16:creationId xmlns:a16="http://schemas.microsoft.com/office/drawing/2014/main" id="{45EBB92F-ED1B-48CA-9693-81D9E18E8FF5}"/>
              </a:ext>
            </a:extLst>
          </p:cNvPr>
          <p:cNvSpPr>
            <a:spLocks noGrp="1" noChangeArrowheads="1"/>
          </p:cNvSpPr>
          <p:nvPr>
            <p:ph type="body" idx="1"/>
          </p:nvPr>
        </p:nvSpPr>
        <p:spPr/>
        <p:txBody>
          <a:bodyPr/>
          <a:lstStyle/>
          <a:p>
            <a:pPr eaLnBrk="1" hangingPunct="1"/>
            <a:r>
              <a:rPr lang="en-GB" altLang="ja-JP"/>
              <a:t>The matrix below defines the 4 possible classifications according to Flynn</a:t>
            </a:r>
            <a:r>
              <a:rPr lang="fr-FR" altLang="ja-JP"/>
              <a:t> </a:t>
            </a:r>
          </a:p>
          <a:p>
            <a:pPr eaLnBrk="1" hangingPunct="1"/>
            <a:endParaRPr lang="fr-FR" altLang="en-US"/>
          </a:p>
        </p:txBody>
      </p:sp>
      <p:pic>
        <p:nvPicPr>
          <p:cNvPr id="28676" name="Picture 4">
            <a:extLst>
              <a:ext uri="{FF2B5EF4-FFF2-40B4-BE49-F238E27FC236}">
                <a16:creationId xmlns:a16="http://schemas.microsoft.com/office/drawing/2014/main" id="{FF0E04A2-D170-4317-8907-592947755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882" t="46230" r="22240" b="27312"/>
          <a:stretch>
            <a:fillRect/>
          </a:stretch>
        </p:blipFill>
        <p:spPr bwMode="auto">
          <a:xfrm>
            <a:off x="900113" y="3141663"/>
            <a:ext cx="70564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DC643E6-F320-4E56-AF3C-5F46EBAA2CFE}"/>
              </a:ext>
            </a:extLst>
          </p:cNvPr>
          <p:cNvSpPr>
            <a:spLocks noGrp="1" noChangeArrowheads="1"/>
          </p:cNvSpPr>
          <p:nvPr>
            <p:ph type="title"/>
          </p:nvPr>
        </p:nvSpPr>
        <p:spPr/>
        <p:txBody>
          <a:bodyPr/>
          <a:lstStyle/>
          <a:p>
            <a:pPr eaLnBrk="1" hangingPunct="1"/>
            <a:r>
              <a:rPr lang="en-GB" altLang="ja-JP"/>
              <a:t>Single Instruction, Single Data (SISD)</a:t>
            </a:r>
            <a:endParaRPr lang="fr-FR" altLang="en-US"/>
          </a:p>
        </p:txBody>
      </p:sp>
      <p:sp>
        <p:nvSpPr>
          <p:cNvPr id="29699" name="Rectangle 3">
            <a:extLst>
              <a:ext uri="{FF2B5EF4-FFF2-40B4-BE49-F238E27FC236}">
                <a16:creationId xmlns:a16="http://schemas.microsoft.com/office/drawing/2014/main" id="{AA3501D5-323F-4173-A743-47BA94518581}"/>
              </a:ext>
            </a:extLst>
          </p:cNvPr>
          <p:cNvSpPr>
            <a:spLocks noGrp="1" noChangeArrowheads="1"/>
          </p:cNvSpPr>
          <p:nvPr>
            <p:ph type="body" idx="1"/>
          </p:nvPr>
        </p:nvSpPr>
        <p:spPr>
          <a:xfrm>
            <a:off x="685800" y="1524000"/>
            <a:ext cx="6191250" cy="4419600"/>
          </a:xfrm>
        </p:spPr>
        <p:txBody>
          <a:bodyPr/>
          <a:lstStyle/>
          <a:p>
            <a:pPr eaLnBrk="1" hangingPunct="1">
              <a:lnSpc>
                <a:spcPct val="90000"/>
              </a:lnSpc>
            </a:pPr>
            <a:r>
              <a:rPr lang="fr-FR" altLang="en-US"/>
              <a:t>A serial (non-parallel) computer </a:t>
            </a:r>
          </a:p>
          <a:p>
            <a:pPr eaLnBrk="1" hangingPunct="1">
              <a:lnSpc>
                <a:spcPct val="90000"/>
              </a:lnSpc>
            </a:pPr>
            <a:r>
              <a:rPr lang="en-GB" altLang="en-US"/>
              <a:t>Single instruction: only one instruction stream is being acted on by the CPU during any one clock cycle </a:t>
            </a:r>
            <a:endParaRPr lang="fr-FR" altLang="en-US"/>
          </a:p>
          <a:p>
            <a:pPr eaLnBrk="1" hangingPunct="1">
              <a:lnSpc>
                <a:spcPct val="90000"/>
              </a:lnSpc>
            </a:pPr>
            <a:r>
              <a:rPr lang="en-GB" altLang="en-US"/>
              <a:t>Single data: only one data stream is being used as input during any one clock cycle </a:t>
            </a:r>
            <a:endParaRPr lang="fr-FR" altLang="en-US"/>
          </a:p>
          <a:p>
            <a:pPr eaLnBrk="1" hangingPunct="1">
              <a:lnSpc>
                <a:spcPct val="90000"/>
              </a:lnSpc>
            </a:pPr>
            <a:r>
              <a:rPr lang="fr-FR" altLang="en-US"/>
              <a:t>Deterministic execution </a:t>
            </a:r>
          </a:p>
          <a:p>
            <a:pPr eaLnBrk="1" hangingPunct="1">
              <a:lnSpc>
                <a:spcPct val="90000"/>
              </a:lnSpc>
            </a:pPr>
            <a:r>
              <a:rPr lang="en-GB" altLang="en-US"/>
              <a:t>This is the oldest and until recently, the most prevalent form of computer </a:t>
            </a:r>
            <a:endParaRPr lang="fr-FR" altLang="en-US"/>
          </a:p>
          <a:p>
            <a:pPr eaLnBrk="1" hangingPunct="1">
              <a:lnSpc>
                <a:spcPct val="90000"/>
              </a:lnSpc>
            </a:pPr>
            <a:r>
              <a:rPr lang="en-GB" altLang="ja-JP"/>
              <a:t>Examples: most PCs, single CPU workstations and mainframes </a:t>
            </a:r>
            <a:endParaRPr lang="fr-FR" altLang="en-US"/>
          </a:p>
        </p:txBody>
      </p:sp>
      <p:pic>
        <p:nvPicPr>
          <p:cNvPr id="29700" name="Picture 4" descr="SISD">
            <a:extLst>
              <a:ext uri="{FF2B5EF4-FFF2-40B4-BE49-F238E27FC236}">
                <a16:creationId xmlns:a16="http://schemas.microsoft.com/office/drawing/2014/main" id="{13E9C36D-764F-44FB-9A0E-5C20490F9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708275"/>
            <a:ext cx="1790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D373778-362A-4C22-9C0D-792AC673644B}"/>
              </a:ext>
            </a:extLst>
          </p:cNvPr>
          <p:cNvSpPr>
            <a:spLocks noGrp="1" noChangeArrowheads="1"/>
          </p:cNvSpPr>
          <p:nvPr>
            <p:ph type="title"/>
          </p:nvPr>
        </p:nvSpPr>
        <p:spPr/>
        <p:txBody>
          <a:bodyPr/>
          <a:lstStyle/>
          <a:p>
            <a:pPr eaLnBrk="1" hangingPunct="1"/>
            <a:r>
              <a:rPr lang="en-GB" altLang="ja-JP"/>
              <a:t>Single Instruction, Multiple Data (SIMD)</a:t>
            </a:r>
            <a:endParaRPr lang="fr-FR" altLang="en-US"/>
          </a:p>
        </p:txBody>
      </p:sp>
      <p:sp>
        <p:nvSpPr>
          <p:cNvPr id="30723" name="Rectangle 3">
            <a:extLst>
              <a:ext uri="{FF2B5EF4-FFF2-40B4-BE49-F238E27FC236}">
                <a16:creationId xmlns:a16="http://schemas.microsoft.com/office/drawing/2014/main" id="{26764C34-9027-4C9A-AB59-4D29EA7B5AFA}"/>
              </a:ext>
            </a:extLst>
          </p:cNvPr>
          <p:cNvSpPr>
            <a:spLocks noGrp="1" noChangeArrowheads="1"/>
          </p:cNvSpPr>
          <p:nvPr>
            <p:ph type="body" idx="1"/>
          </p:nvPr>
        </p:nvSpPr>
        <p:spPr>
          <a:xfrm>
            <a:off x="685800" y="981075"/>
            <a:ext cx="7772400" cy="4419600"/>
          </a:xfrm>
        </p:spPr>
        <p:txBody>
          <a:bodyPr/>
          <a:lstStyle/>
          <a:p>
            <a:pPr eaLnBrk="1" hangingPunct="1">
              <a:lnSpc>
                <a:spcPct val="90000"/>
              </a:lnSpc>
            </a:pPr>
            <a:r>
              <a:rPr lang="fr-FR" altLang="en-US" sz="1600"/>
              <a:t>A type of parallel computer </a:t>
            </a:r>
          </a:p>
          <a:p>
            <a:pPr eaLnBrk="1" hangingPunct="1">
              <a:lnSpc>
                <a:spcPct val="90000"/>
              </a:lnSpc>
            </a:pPr>
            <a:r>
              <a:rPr lang="en-GB" altLang="en-US" sz="1600"/>
              <a:t>Single instruction: All processing units execute the same instruction at any given clock cycle </a:t>
            </a:r>
            <a:endParaRPr lang="fr-FR" altLang="en-US" sz="1600"/>
          </a:p>
          <a:p>
            <a:pPr eaLnBrk="1" hangingPunct="1">
              <a:lnSpc>
                <a:spcPct val="90000"/>
              </a:lnSpc>
            </a:pPr>
            <a:r>
              <a:rPr lang="en-GB" altLang="en-US" sz="1600"/>
              <a:t>Multiple data: Each processing unit can operate on a different data element </a:t>
            </a:r>
            <a:endParaRPr lang="fr-FR" altLang="en-US" sz="1600"/>
          </a:p>
          <a:p>
            <a:pPr eaLnBrk="1" hangingPunct="1">
              <a:lnSpc>
                <a:spcPct val="90000"/>
              </a:lnSpc>
            </a:pPr>
            <a:r>
              <a:rPr lang="en-GB" altLang="en-US" sz="1600"/>
              <a:t>This type of machine typically has an instruction dispatcher, a very high-bandwidth internal network, and a very large array of very small-capacity instruction units. </a:t>
            </a:r>
            <a:endParaRPr lang="fr-FR" altLang="en-US" sz="1600"/>
          </a:p>
          <a:p>
            <a:pPr eaLnBrk="1" hangingPunct="1">
              <a:lnSpc>
                <a:spcPct val="90000"/>
              </a:lnSpc>
            </a:pPr>
            <a:r>
              <a:rPr lang="en-GB" altLang="en-US" sz="1600"/>
              <a:t>Best suited for specialized problems characterized by a high degree of regularity,such as image processing. </a:t>
            </a:r>
            <a:endParaRPr lang="fr-FR" altLang="en-US" sz="1600"/>
          </a:p>
          <a:p>
            <a:pPr eaLnBrk="1" hangingPunct="1">
              <a:lnSpc>
                <a:spcPct val="90000"/>
              </a:lnSpc>
            </a:pPr>
            <a:r>
              <a:rPr lang="fr-FR" altLang="en-US" sz="1600"/>
              <a:t>Synchronous (lockstep) and deterministic execution </a:t>
            </a:r>
          </a:p>
          <a:p>
            <a:pPr eaLnBrk="1" hangingPunct="1">
              <a:lnSpc>
                <a:spcPct val="90000"/>
              </a:lnSpc>
            </a:pPr>
            <a:r>
              <a:rPr lang="en-GB" altLang="en-US" sz="1600"/>
              <a:t>Two varieties: Processor Arrays and Vector Pipelines </a:t>
            </a:r>
            <a:endParaRPr lang="fr-FR" altLang="en-US" sz="1600"/>
          </a:p>
          <a:p>
            <a:pPr eaLnBrk="1" hangingPunct="1">
              <a:lnSpc>
                <a:spcPct val="90000"/>
              </a:lnSpc>
            </a:pPr>
            <a:r>
              <a:rPr lang="fr-FR" altLang="en-US" sz="1600"/>
              <a:t>Examples: </a:t>
            </a:r>
          </a:p>
          <a:p>
            <a:pPr lvl="1" eaLnBrk="1" hangingPunct="1">
              <a:lnSpc>
                <a:spcPct val="90000"/>
              </a:lnSpc>
            </a:pPr>
            <a:r>
              <a:rPr lang="fr-FR" altLang="en-US" sz="1400"/>
              <a:t>Processor Arrays: Connection Machine CM-2, Maspar MP-1, MP-2 </a:t>
            </a:r>
          </a:p>
          <a:p>
            <a:pPr lvl="1" eaLnBrk="1" hangingPunct="1">
              <a:lnSpc>
                <a:spcPct val="90000"/>
              </a:lnSpc>
            </a:pPr>
            <a:r>
              <a:rPr lang="fr-FR" altLang="ja-JP" sz="1400"/>
              <a:t>Vector Pipelines: IBM 9000, Cray C90, Fujitsu VP, NEC SX-2, Hitachi S820</a:t>
            </a:r>
            <a:endParaRPr lang="fr-FR" altLang="en-US" sz="1400"/>
          </a:p>
        </p:txBody>
      </p:sp>
      <p:pic>
        <p:nvPicPr>
          <p:cNvPr id="30724" name="Picture 4" descr="SIMD">
            <a:extLst>
              <a:ext uri="{FF2B5EF4-FFF2-40B4-BE49-F238E27FC236}">
                <a16:creationId xmlns:a16="http://schemas.microsoft.com/office/drawing/2014/main" id="{F2F886E0-BBDA-44DC-8968-A004322A9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7E74490-ADD9-4FDA-85A5-A32ED38098A6}"/>
              </a:ext>
            </a:extLst>
          </p:cNvPr>
          <p:cNvSpPr>
            <a:spLocks noGrp="1" noChangeArrowheads="1"/>
          </p:cNvSpPr>
          <p:nvPr>
            <p:ph type="title"/>
          </p:nvPr>
        </p:nvSpPr>
        <p:spPr/>
        <p:txBody>
          <a:bodyPr/>
          <a:lstStyle/>
          <a:p>
            <a:pPr eaLnBrk="1" hangingPunct="1"/>
            <a:r>
              <a:rPr lang="en-GB" altLang="ja-JP"/>
              <a:t>Multiple Instruction, Single Data (MISD)</a:t>
            </a:r>
            <a:endParaRPr lang="fr-FR" altLang="en-US"/>
          </a:p>
        </p:txBody>
      </p:sp>
      <p:sp>
        <p:nvSpPr>
          <p:cNvPr id="31747" name="Rectangle 3">
            <a:extLst>
              <a:ext uri="{FF2B5EF4-FFF2-40B4-BE49-F238E27FC236}">
                <a16:creationId xmlns:a16="http://schemas.microsoft.com/office/drawing/2014/main" id="{DBD148FE-FA6A-401E-AAA6-3CDF29246E5E}"/>
              </a:ext>
            </a:extLst>
          </p:cNvPr>
          <p:cNvSpPr>
            <a:spLocks noGrp="1" noChangeArrowheads="1"/>
          </p:cNvSpPr>
          <p:nvPr>
            <p:ph type="body" idx="1"/>
          </p:nvPr>
        </p:nvSpPr>
        <p:spPr>
          <a:xfrm>
            <a:off x="685800" y="981075"/>
            <a:ext cx="7772400" cy="4419600"/>
          </a:xfrm>
        </p:spPr>
        <p:txBody>
          <a:bodyPr/>
          <a:lstStyle/>
          <a:p>
            <a:pPr eaLnBrk="1" hangingPunct="1"/>
            <a:r>
              <a:rPr lang="en-GB" altLang="en-US" sz="2000"/>
              <a:t>A single data stream is fed into multiple processing units. </a:t>
            </a:r>
            <a:endParaRPr lang="fr-FR" altLang="en-US" sz="2000"/>
          </a:p>
          <a:p>
            <a:pPr eaLnBrk="1" hangingPunct="1"/>
            <a:r>
              <a:rPr lang="en-GB" altLang="en-US" sz="2000"/>
              <a:t>Each processing unit operates on the data independently via independent instruction streams. </a:t>
            </a:r>
            <a:endParaRPr lang="fr-FR" altLang="en-US" sz="2000"/>
          </a:p>
          <a:p>
            <a:pPr eaLnBrk="1" hangingPunct="1"/>
            <a:r>
              <a:rPr lang="en-GB" altLang="en-US" sz="2000"/>
              <a:t>Few actual examples of this class of parallel computer have ever existed. </a:t>
            </a:r>
            <a:r>
              <a:rPr lang="fr-FR" altLang="en-US" sz="2000"/>
              <a:t>One is the experimental Carnegie-Mellon C.mmp computer (1971). </a:t>
            </a:r>
          </a:p>
          <a:p>
            <a:pPr eaLnBrk="1" hangingPunct="1"/>
            <a:r>
              <a:rPr lang="en-GB" altLang="en-US" sz="2000"/>
              <a:t>Some conceivable uses might be: </a:t>
            </a:r>
            <a:endParaRPr lang="fr-FR" altLang="en-US" sz="2000"/>
          </a:p>
          <a:p>
            <a:pPr lvl="1" eaLnBrk="1" hangingPunct="1"/>
            <a:r>
              <a:rPr lang="en-GB" altLang="en-US" sz="1800"/>
              <a:t>multiple frequency filters operating on a single signal stream </a:t>
            </a:r>
            <a:endParaRPr lang="fr-FR" altLang="en-US" sz="1800"/>
          </a:p>
          <a:p>
            <a:pPr eaLnBrk="1" hangingPunct="1"/>
            <a:r>
              <a:rPr lang="en-GB" altLang="ja-JP" sz="2000"/>
              <a:t>multiple cryptography algorithms attempting to crack a single coded message.</a:t>
            </a:r>
            <a:endParaRPr lang="fr-FR" altLang="en-US" sz="2000"/>
          </a:p>
        </p:txBody>
      </p:sp>
      <p:pic>
        <p:nvPicPr>
          <p:cNvPr id="31748" name="Picture 4" descr="MISD">
            <a:extLst>
              <a:ext uri="{FF2B5EF4-FFF2-40B4-BE49-F238E27FC236}">
                <a16:creationId xmlns:a16="http://schemas.microsoft.com/office/drawing/2014/main" id="{527D9733-2A7D-41C4-A77F-B3116D488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724400"/>
            <a:ext cx="41719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5FDDE30-2D60-47CC-B8C6-936FE13ADB8D}"/>
              </a:ext>
            </a:extLst>
          </p:cNvPr>
          <p:cNvSpPr>
            <a:spLocks noGrp="1" noChangeArrowheads="1"/>
          </p:cNvSpPr>
          <p:nvPr>
            <p:ph type="title"/>
          </p:nvPr>
        </p:nvSpPr>
        <p:spPr/>
        <p:txBody>
          <a:bodyPr/>
          <a:lstStyle/>
          <a:p>
            <a:r>
              <a:rPr lang="en-US" altLang="en-US"/>
              <a:t>Reference Book</a:t>
            </a:r>
          </a:p>
        </p:txBody>
      </p:sp>
      <p:sp>
        <p:nvSpPr>
          <p:cNvPr id="5123" name="Content Placeholder 2">
            <a:extLst>
              <a:ext uri="{FF2B5EF4-FFF2-40B4-BE49-F238E27FC236}">
                <a16:creationId xmlns:a16="http://schemas.microsoft.com/office/drawing/2014/main" id="{5FA3EA8D-688E-49A4-9860-48324D0A1DA9}"/>
              </a:ext>
            </a:extLst>
          </p:cNvPr>
          <p:cNvSpPr>
            <a:spLocks noGrp="1" noChangeArrowheads="1"/>
          </p:cNvSpPr>
          <p:nvPr>
            <p:ph idx="1"/>
          </p:nvPr>
        </p:nvSpPr>
        <p:spPr/>
        <p:txBody>
          <a:bodyPr/>
          <a:lstStyle/>
          <a:p>
            <a:r>
              <a:rPr lang="en-US" altLang="en-US"/>
              <a:t>Parallel and High Performance Computing by ROBERT ROBEY AND YULIANA ZAMORA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56F742D-B5DB-48DD-9BCF-E07DEE1B447B}"/>
              </a:ext>
            </a:extLst>
          </p:cNvPr>
          <p:cNvSpPr>
            <a:spLocks noGrp="1" noChangeArrowheads="1"/>
          </p:cNvSpPr>
          <p:nvPr>
            <p:ph type="title"/>
          </p:nvPr>
        </p:nvSpPr>
        <p:spPr/>
        <p:txBody>
          <a:bodyPr/>
          <a:lstStyle/>
          <a:p>
            <a:pPr eaLnBrk="1" hangingPunct="1"/>
            <a:r>
              <a:rPr lang="fr-FR" altLang="ja-JP"/>
              <a:t>Multiple Instruction, Multiple Data (MIMD)</a:t>
            </a:r>
            <a:endParaRPr lang="fr-FR" altLang="en-US"/>
          </a:p>
        </p:txBody>
      </p:sp>
      <p:sp>
        <p:nvSpPr>
          <p:cNvPr id="32771" name="Rectangle 3">
            <a:extLst>
              <a:ext uri="{FF2B5EF4-FFF2-40B4-BE49-F238E27FC236}">
                <a16:creationId xmlns:a16="http://schemas.microsoft.com/office/drawing/2014/main" id="{FAE4B48D-520D-49C9-88BC-43AACC110F61}"/>
              </a:ext>
            </a:extLst>
          </p:cNvPr>
          <p:cNvSpPr>
            <a:spLocks noGrp="1" noChangeArrowheads="1"/>
          </p:cNvSpPr>
          <p:nvPr>
            <p:ph type="body" idx="1"/>
          </p:nvPr>
        </p:nvSpPr>
        <p:spPr>
          <a:xfrm>
            <a:off x="685800" y="981075"/>
            <a:ext cx="7772400" cy="4419600"/>
          </a:xfrm>
        </p:spPr>
        <p:txBody>
          <a:bodyPr/>
          <a:lstStyle/>
          <a:p>
            <a:pPr eaLnBrk="1" hangingPunct="1">
              <a:lnSpc>
                <a:spcPct val="90000"/>
              </a:lnSpc>
            </a:pPr>
            <a:r>
              <a:rPr lang="en-GB" altLang="en-US" sz="2000"/>
              <a:t>Currently, the most common type of parallel computer. Most modern computers fall into this category. </a:t>
            </a:r>
            <a:endParaRPr lang="fr-FR" altLang="en-US" sz="2000"/>
          </a:p>
          <a:p>
            <a:pPr eaLnBrk="1" hangingPunct="1">
              <a:lnSpc>
                <a:spcPct val="90000"/>
              </a:lnSpc>
            </a:pPr>
            <a:r>
              <a:rPr lang="en-GB" altLang="en-US" sz="2000"/>
              <a:t>Multiple Instruction: every processor may be executing a different instruction stream </a:t>
            </a:r>
            <a:endParaRPr lang="fr-FR" altLang="en-US" sz="2000"/>
          </a:p>
          <a:p>
            <a:pPr eaLnBrk="1" hangingPunct="1">
              <a:lnSpc>
                <a:spcPct val="90000"/>
              </a:lnSpc>
            </a:pPr>
            <a:r>
              <a:rPr lang="en-GB" altLang="en-US" sz="2000"/>
              <a:t>Multiple Data: every processor may be working with a different data stream </a:t>
            </a:r>
            <a:endParaRPr lang="fr-FR" altLang="en-US" sz="2000"/>
          </a:p>
          <a:p>
            <a:pPr eaLnBrk="1" hangingPunct="1">
              <a:lnSpc>
                <a:spcPct val="90000"/>
              </a:lnSpc>
            </a:pPr>
            <a:r>
              <a:rPr lang="en-GB" altLang="en-US" sz="2000"/>
              <a:t>Execution can be synchronous or asynchronous, deterministic or non-deterministic </a:t>
            </a:r>
            <a:endParaRPr lang="fr-FR" altLang="en-US" sz="2000"/>
          </a:p>
          <a:p>
            <a:pPr eaLnBrk="1" hangingPunct="1">
              <a:lnSpc>
                <a:spcPct val="90000"/>
              </a:lnSpc>
            </a:pPr>
            <a:r>
              <a:rPr lang="en-GB" altLang="ja-JP" sz="2000"/>
              <a:t>Examples: most current supercomputers, networked parallel computer "grids" and multi-processor SMP computers - including some types of PCs.</a:t>
            </a:r>
            <a:r>
              <a:rPr lang="fr-FR" altLang="ja-JP" sz="2000"/>
              <a:t> </a:t>
            </a:r>
            <a:endParaRPr lang="fr-FR" altLang="en-US" sz="2000"/>
          </a:p>
        </p:txBody>
      </p:sp>
      <p:pic>
        <p:nvPicPr>
          <p:cNvPr id="32772" name="Picture 4" descr="MIMD">
            <a:extLst>
              <a:ext uri="{FF2B5EF4-FFF2-40B4-BE49-F238E27FC236}">
                <a16:creationId xmlns:a16="http://schemas.microsoft.com/office/drawing/2014/main" id="{C6114723-1F9D-49F5-B763-AD9006143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A1BD8E4-5944-4CF4-BE9C-89C8610FD3D8}"/>
              </a:ext>
            </a:extLst>
          </p:cNvPr>
          <p:cNvSpPr>
            <a:spLocks noGrp="1" noChangeArrowheads="1"/>
          </p:cNvSpPr>
          <p:nvPr>
            <p:ph type="title"/>
          </p:nvPr>
        </p:nvSpPr>
        <p:spPr/>
        <p:txBody>
          <a:bodyPr/>
          <a:lstStyle/>
          <a:p>
            <a:pPr eaLnBrk="1" hangingPunct="1"/>
            <a:r>
              <a:rPr lang="fr-FR" altLang="en-US"/>
              <a:t>Some General Parallel Terminology</a:t>
            </a:r>
          </a:p>
        </p:txBody>
      </p:sp>
      <p:sp>
        <p:nvSpPr>
          <p:cNvPr id="33795" name="Rectangle 3">
            <a:extLst>
              <a:ext uri="{FF2B5EF4-FFF2-40B4-BE49-F238E27FC236}">
                <a16:creationId xmlns:a16="http://schemas.microsoft.com/office/drawing/2014/main" id="{C09A9970-D9A7-4341-9617-10E2087B14EF}"/>
              </a:ext>
            </a:extLst>
          </p:cNvPr>
          <p:cNvSpPr>
            <a:spLocks noGrp="1" noChangeArrowheads="1"/>
          </p:cNvSpPr>
          <p:nvPr>
            <p:ph type="body" idx="1"/>
          </p:nvPr>
        </p:nvSpPr>
        <p:spPr>
          <a:xfrm>
            <a:off x="685800" y="2105025"/>
            <a:ext cx="7772400" cy="4419600"/>
          </a:xfrm>
        </p:spPr>
        <p:txBody>
          <a:bodyPr/>
          <a:lstStyle/>
          <a:p>
            <a:pPr eaLnBrk="1" hangingPunct="1">
              <a:lnSpc>
                <a:spcPct val="90000"/>
              </a:lnSpc>
            </a:pPr>
            <a:r>
              <a:rPr lang="en-GB" altLang="en-US" b="1"/>
              <a:t>Task </a:t>
            </a:r>
            <a:endParaRPr lang="en-GB" altLang="en-US"/>
          </a:p>
          <a:p>
            <a:pPr lvl="1" eaLnBrk="1" hangingPunct="1">
              <a:lnSpc>
                <a:spcPct val="90000"/>
              </a:lnSpc>
            </a:pPr>
            <a:r>
              <a:rPr lang="en-GB" altLang="en-US"/>
              <a:t>A logically discrete section of computational work. A task is typically a program or program-like set of instructions that is executed by a processor. </a:t>
            </a:r>
            <a:endParaRPr lang="en-GB" altLang="en-US" b="1"/>
          </a:p>
          <a:p>
            <a:pPr eaLnBrk="1" hangingPunct="1">
              <a:lnSpc>
                <a:spcPct val="90000"/>
              </a:lnSpc>
            </a:pPr>
            <a:r>
              <a:rPr lang="en-GB" altLang="en-US" b="1"/>
              <a:t>Parallel Task </a:t>
            </a:r>
            <a:endParaRPr lang="en-GB" altLang="en-US"/>
          </a:p>
          <a:p>
            <a:pPr lvl="1" eaLnBrk="1" hangingPunct="1">
              <a:lnSpc>
                <a:spcPct val="90000"/>
              </a:lnSpc>
            </a:pPr>
            <a:r>
              <a:rPr lang="en-GB" altLang="en-US"/>
              <a:t>A task that can be executed by multiple processors safely (yields correct results) </a:t>
            </a:r>
            <a:endParaRPr lang="en-GB" altLang="en-US" b="1"/>
          </a:p>
          <a:p>
            <a:pPr eaLnBrk="1" hangingPunct="1">
              <a:lnSpc>
                <a:spcPct val="90000"/>
              </a:lnSpc>
            </a:pPr>
            <a:r>
              <a:rPr lang="en-GB" altLang="en-US" b="1"/>
              <a:t>Serial Execution </a:t>
            </a:r>
            <a:endParaRPr lang="en-GB" altLang="en-US"/>
          </a:p>
          <a:p>
            <a:pPr lvl="1" eaLnBrk="1" hangingPunct="1">
              <a:lnSpc>
                <a:spcPct val="90000"/>
              </a:lnSpc>
            </a:pPr>
            <a:r>
              <a:rPr lang="en-GB" altLang="en-US"/>
              <a:t>Execution of a program sequentially, one statement at a time. In the simplest sense, this is what happens on a one processor machine. However, virtually all parallel tasks will have sections of a parallel program that must be executed serially. </a:t>
            </a:r>
            <a:endParaRPr lang="fr-FR" altLang="en-US"/>
          </a:p>
        </p:txBody>
      </p:sp>
      <p:sp>
        <p:nvSpPr>
          <p:cNvPr id="33796" name="Text Box 5">
            <a:extLst>
              <a:ext uri="{FF2B5EF4-FFF2-40B4-BE49-F238E27FC236}">
                <a16:creationId xmlns:a16="http://schemas.microsoft.com/office/drawing/2014/main" id="{146ACBA2-CDB8-4639-B93F-9C2E80CAF13C}"/>
              </a:ext>
            </a:extLst>
          </p:cNvPr>
          <p:cNvSpPr txBox="1">
            <a:spLocks noChangeArrowheads="1"/>
          </p:cNvSpPr>
          <p:nvPr/>
        </p:nvSpPr>
        <p:spPr bwMode="auto">
          <a:xfrm>
            <a:off x="755650" y="1211263"/>
            <a:ext cx="76327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E47C23"/>
              </a:buClr>
              <a:buSzPct val="80000"/>
              <a:buFont typeface="Webdings" panose="05030102010509060703" pitchFamily="18" charset="2"/>
              <a:buChar char="&lt;"/>
              <a:defRPr sz="2400">
                <a:solidFill>
                  <a:schemeClr val="tx1"/>
                </a:solidFill>
                <a:latin typeface="Arial" panose="020B0604020202020204" pitchFamily="34" charset="0"/>
                <a:ea typeface="ヒラギノ角ゴ Pro W3" charset="-128"/>
              </a:defRPr>
            </a:lvl1pPr>
            <a:lvl2pPr marL="742950" indent="-285750">
              <a:spcBef>
                <a:spcPct val="20000"/>
              </a:spcBef>
              <a:buClr>
                <a:srgbClr val="E47C23"/>
              </a:buClr>
              <a:buSzPct val="80000"/>
              <a:buChar char="–"/>
              <a:defRPr sz="2000">
                <a:solidFill>
                  <a:schemeClr val="tx1"/>
                </a:solidFill>
                <a:latin typeface="Arial" panose="020B0604020202020204" pitchFamily="34" charset="0"/>
                <a:ea typeface="ヒラギノ角ゴ Pro W3" charset="-128"/>
              </a:defRPr>
            </a:lvl2pPr>
            <a:lvl3pPr marL="1143000" indent="-228600">
              <a:spcBef>
                <a:spcPct val="20000"/>
              </a:spcBef>
              <a:buClr>
                <a:srgbClr val="E47C23"/>
              </a:buClr>
              <a:buSzPct val="80000"/>
              <a:buFont typeface="Symbol" panose="05050102010706020507" pitchFamily="18" charset="2"/>
              <a:buChar char=""/>
              <a:defRPr>
                <a:solidFill>
                  <a:schemeClr val="tx1"/>
                </a:solidFill>
                <a:latin typeface="Arial" panose="020B0604020202020204" pitchFamily="34" charset="0"/>
                <a:ea typeface="ヒラギノ角ゴ Pro W3" charset="-128"/>
              </a:defRPr>
            </a:lvl3pPr>
            <a:lvl4pPr marL="1600200" indent="-228600">
              <a:spcBef>
                <a:spcPct val="20000"/>
              </a:spcBef>
              <a:buClr>
                <a:srgbClr val="E47C23"/>
              </a:buClr>
              <a:buSzPct val="80000"/>
              <a:buChar char="–"/>
              <a:defRPr sz="1600">
                <a:solidFill>
                  <a:schemeClr val="tx1"/>
                </a:solidFill>
                <a:latin typeface="Arial" panose="020B0604020202020204" pitchFamily="34" charset="0"/>
                <a:ea typeface="ヒラギノ角ゴ Pro W3" charset="-128"/>
              </a:defRPr>
            </a:lvl4pPr>
            <a:lvl5pPr marL="2057400" indent="-228600">
              <a:spcBef>
                <a:spcPct val="20000"/>
              </a:spcBef>
              <a:buClr>
                <a:srgbClr val="E47C23"/>
              </a:buClr>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9pPr>
          </a:lstStyle>
          <a:p>
            <a:pPr eaLnBrk="1" hangingPunct="1">
              <a:lnSpc>
                <a:spcPct val="80000"/>
              </a:lnSpc>
              <a:buFont typeface="Webdings" panose="05030102010509060703" pitchFamily="18" charset="2"/>
              <a:buNone/>
            </a:pPr>
            <a:r>
              <a:rPr lang="en-GB" altLang="ja-JP" sz="1600" b="1">
                <a:solidFill>
                  <a:schemeClr val="accent2"/>
                </a:solidFill>
              </a:rPr>
              <a:t>Like everything else, parallel computing has its own "jargon". Some of the more commonly used terms associated with parallel computing are listed below. Most of these will be discussed in more detail later.</a:t>
            </a:r>
            <a:endParaRPr lang="fr-FR" altLang="ja-JP" sz="1600" b="1">
              <a:solidFill>
                <a:schemeClr val="accent2"/>
              </a:solidFill>
            </a:endParaRPr>
          </a:p>
          <a:p>
            <a:pPr>
              <a:spcBef>
                <a:spcPct val="0"/>
              </a:spcBef>
              <a:buClrTx/>
              <a:buSzTx/>
              <a:buFontTx/>
              <a:buNone/>
            </a:pPr>
            <a:endParaRPr lang="fr-FR" altLang="en-US" sz="1600" b="1">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DA32705-6F87-4E5B-8F82-400E0AAF940D}"/>
              </a:ext>
            </a:extLst>
          </p:cNvPr>
          <p:cNvSpPr>
            <a:spLocks noGrp="1" noChangeArrowheads="1"/>
          </p:cNvSpPr>
          <p:nvPr>
            <p:ph type="title"/>
          </p:nvPr>
        </p:nvSpPr>
        <p:spPr/>
        <p:txBody>
          <a:bodyPr/>
          <a:lstStyle/>
          <a:p>
            <a:pPr eaLnBrk="1" hangingPunct="1"/>
            <a:endParaRPr lang="en-US" altLang="en-US"/>
          </a:p>
        </p:txBody>
      </p:sp>
      <p:sp>
        <p:nvSpPr>
          <p:cNvPr id="34819" name="Rectangle 3">
            <a:extLst>
              <a:ext uri="{FF2B5EF4-FFF2-40B4-BE49-F238E27FC236}">
                <a16:creationId xmlns:a16="http://schemas.microsoft.com/office/drawing/2014/main" id="{C87BB915-8370-4381-BE6E-30E8290C64C1}"/>
              </a:ext>
            </a:extLst>
          </p:cNvPr>
          <p:cNvSpPr>
            <a:spLocks noGrp="1" noChangeArrowheads="1"/>
          </p:cNvSpPr>
          <p:nvPr>
            <p:ph type="body" idx="1"/>
          </p:nvPr>
        </p:nvSpPr>
        <p:spPr/>
        <p:txBody>
          <a:bodyPr/>
          <a:lstStyle/>
          <a:p>
            <a:pPr eaLnBrk="1" hangingPunct="1">
              <a:lnSpc>
                <a:spcPct val="80000"/>
              </a:lnSpc>
            </a:pPr>
            <a:r>
              <a:rPr lang="en-GB" altLang="en-US" sz="2000" b="1"/>
              <a:t>Parallel Execution </a:t>
            </a:r>
            <a:endParaRPr lang="en-GB" altLang="en-US" sz="2000"/>
          </a:p>
          <a:p>
            <a:pPr lvl="1" eaLnBrk="1" hangingPunct="1">
              <a:lnSpc>
                <a:spcPct val="80000"/>
              </a:lnSpc>
            </a:pPr>
            <a:r>
              <a:rPr lang="en-GB" altLang="en-US" sz="1800"/>
              <a:t>Execution of a program by more than one task, with each task being able to execute the same or different statement at the same moment in time. </a:t>
            </a:r>
            <a:endParaRPr lang="en-GB" altLang="en-US" sz="1800" b="1"/>
          </a:p>
          <a:p>
            <a:pPr eaLnBrk="1" hangingPunct="1">
              <a:lnSpc>
                <a:spcPct val="80000"/>
              </a:lnSpc>
            </a:pPr>
            <a:r>
              <a:rPr lang="en-GB" altLang="en-US" sz="2000" b="1"/>
              <a:t>Shared Memory </a:t>
            </a:r>
            <a:endParaRPr lang="en-GB" altLang="en-US" sz="2000"/>
          </a:p>
          <a:p>
            <a:pPr lvl="1" eaLnBrk="1" hangingPunct="1">
              <a:lnSpc>
                <a:spcPct val="80000"/>
              </a:lnSpc>
            </a:pPr>
            <a:r>
              <a:rPr lang="en-GB" altLang="en-US"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altLang="en-US" sz="1800" b="1"/>
          </a:p>
          <a:p>
            <a:pPr eaLnBrk="1" hangingPunct="1">
              <a:lnSpc>
                <a:spcPct val="80000"/>
              </a:lnSpc>
            </a:pPr>
            <a:r>
              <a:rPr lang="en-GB" altLang="en-US" sz="2000" b="1"/>
              <a:t>Distributed Memory </a:t>
            </a:r>
            <a:endParaRPr lang="en-GB" altLang="en-US" sz="2000"/>
          </a:p>
          <a:p>
            <a:pPr lvl="1" eaLnBrk="1" hangingPunct="1">
              <a:lnSpc>
                <a:spcPct val="80000"/>
              </a:lnSpc>
            </a:pPr>
            <a:r>
              <a:rPr lang="en-GB" altLang="en-US"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CB49D63-8794-47B5-8F72-EC637C1B9A6C}"/>
              </a:ext>
            </a:extLst>
          </p:cNvPr>
          <p:cNvSpPr>
            <a:spLocks noGrp="1" noChangeArrowheads="1"/>
          </p:cNvSpPr>
          <p:nvPr>
            <p:ph type="title"/>
          </p:nvPr>
        </p:nvSpPr>
        <p:spPr/>
        <p:txBody>
          <a:bodyPr/>
          <a:lstStyle/>
          <a:p>
            <a:pPr eaLnBrk="1" hangingPunct="1"/>
            <a:endParaRPr lang="en-US" altLang="en-US"/>
          </a:p>
        </p:txBody>
      </p:sp>
      <p:sp>
        <p:nvSpPr>
          <p:cNvPr id="35843" name="Rectangle 3">
            <a:extLst>
              <a:ext uri="{FF2B5EF4-FFF2-40B4-BE49-F238E27FC236}">
                <a16:creationId xmlns:a16="http://schemas.microsoft.com/office/drawing/2014/main" id="{B0A24BCE-63CF-4F7F-8A1D-755813712321}"/>
              </a:ext>
            </a:extLst>
          </p:cNvPr>
          <p:cNvSpPr>
            <a:spLocks noGrp="1" noChangeArrowheads="1"/>
          </p:cNvSpPr>
          <p:nvPr>
            <p:ph type="body" idx="1"/>
          </p:nvPr>
        </p:nvSpPr>
        <p:spPr/>
        <p:txBody>
          <a:bodyPr/>
          <a:lstStyle/>
          <a:p>
            <a:pPr eaLnBrk="1" hangingPunct="1">
              <a:lnSpc>
                <a:spcPct val="90000"/>
              </a:lnSpc>
            </a:pPr>
            <a:r>
              <a:rPr lang="en-GB" altLang="en-US" sz="2000" b="1"/>
              <a:t>Communications </a:t>
            </a:r>
            <a:endParaRPr lang="en-GB" altLang="en-US" sz="2000"/>
          </a:p>
          <a:p>
            <a:pPr lvl="1" eaLnBrk="1" hangingPunct="1">
              <a:lnSpc>
                <a:spcPct val="90000"/>
              </a:lnSpc>
            </a:pPr>
            <a:r>
              <a:rPr lang="en-GB" altLang="en-US"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altLang="en-US" sz="1800" b="1"/>
          </a:p>
          <a:p>
            <a:pPr eaLnBrk="1" hangingPunct="1">
              <a:lnSpc>
                <a:spcPct val="90000"/>
              </a:lnSpc>
            </a:pPr>
            <a:r>
              <a:rPr lang="en-GB" altLang="en-US" sz="2000" b="1"/>
              <a:t>Synchronization </a:t>
            </a:r>
            <a:endParaRPr lang="en-GB" altLang="en-US" sz="2000"/>
          </a:p>
          <a:p>
            <a:pPr lvl="1" eaLnBrk="1" hangingPunct="1">
              <a:lnSpc>
                <a:spcPct val="90000"/>
              </a:lnSpc>
            </a:pPr>
            <a:r>
              <a:rPr lang="en-GB" altLang="en-US"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p>
          <a:p>
            <a:pPr lvl="1" eaLnBrk="1" hangingPunct="1">
              <a:lnSpc>
                <a:spcPct val="90000"/>
              </a:lnSpc>
            </a:pPr>
            <a:r>
              <a:rPr lang="en-GB" altLang="ja-JP" sz="1800"/>
              <a:t>Synchronization usually involves waiting by at least one task, and can therefore cause a parallel application's wall clock execution time to increase.</a:t>
            </a:r>
            <a:r>
              <a:rPr lang="fr-FR" altLang="ja-JP" sz="1800"/>
              <a:t> </a:t>
            </a:r>
            <a:endParaRPr lang="fr-FR" alt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36841C3-934D-4AB2-93CC-8BC8F470260A}"/>
              </a:ext>
            </a:extLst>
          </p:cNvPr>
          <p:cNvSpPr>
            <a:spLocks noGrp="1" noChangeArrowheads="1"/>
          </p:cNvSpPr>
          <p:nvPr>
            <p:ph type="title"/>
          </p:nvPr>
        </p:nvSpPr>
        <p:spPr/>
        <p:txBody>
          <a:bodyPr/>
          <a:lstStyle/>
          <a:p>
            <a:pPr eaLnBrk="1" hangingPunct="1"/>
            <a:endParaRPr lang="en-US" altLang="en-US"/>
          </a:p>
        </p:txBody>
      </p:sp>
      <p:sp>
        <p:nvSpPr>
          <p:cNvPr id="36867" name="Rectangle 3">
            <a:extLst>
              <a:ext uri="{FF2B5EF4-FFF2-40B4-BE49-F238E27FC236}">
                <a16:creationId xmlns:a16="http://schemas.microsoft.com/office/drawing/2014/main" id="{D2172E62-8F3F-4858-90BB-69C5ABD7D7CF}"/>
              </a:ext>
            </a:extLst>
          </p:cNvPr>
          <p:cNvSpPr>
            <a:spLocks noGrp="1" noChangeArrowheads="1"/>
          </p:cNvSpPr>
          <p:nvPr>
            <p:ph type="body" idx="1"/>
          </p:nvPr>
        </p:nvSpPr>
        <p:spPr/>
        <p:txBody>
          <a:bodyPr/>
          <a:lstStyle/>
          <a:p>
            <a:pPr eaLnBrk="1" hangingPunct="1">
              <a:lnSpc>
                <a:spcPct val="90000"/>
              </a:lnSpc>
            </a:pPr>
            <a:r>
              <a:rPr lang="en-GB" altLang="en-US" sz="2000" b="1"/>
              <a:t>Granularity </a:t>
            </a:r>
            <a:endParaRPr lang="en-GB" altLang="en-US" sz="2000"/>
          </a:p>
          <a:p>
            <a:pPr lvl="1" eaLnBrk="1" hangingPunct="1">
              <a:lnSpc>
                <a:spcPct val="90000"/>
              </a:lnSpc>
            </a:pPr>
            <a:r>
              <a:rPr lang="en-GB" altLang="en-US" sz="1800"/>
              <a:t>In parallel computing, granularity is a qualitative measure of the ratio of computation to communication. </a:t>
            </a:r>
            <a:endParaRPr lang="en-GB" altLang="en-US" sz="1800" b="1" i="1"/>
          </a:p>
          <a:p>
            <a:pPr lvl="1" eaLnBrk="1" hangingPunct="1">
              <a:lnSpc>
                <a:spcPct val="90000"/>
              </a:lnSpc>
            </a:pPr>
            <a:r>
              <a:rPr lang="en-GB" altLang="en-US" sz="1800" b="1" i="1"/>
              <a:t>Coarse: </a:t>
            </a:r>
            <a:r>
              <a:rPr lang="en-GB" altLang="en-US" sz="1800"/>
              <a:t>relatively large amounts of computational work are done between communication events </a:t>
            </a:r>
            <a:endParaRPr lang="en-GB" altLang="en-US" sz="1800" b="1" i="1"/>
          </a:p>
          <a:p>
            <a:pPr lvl="1" eaLnBrk="1" hangingPunct="1">
              <a:lnSpc>
                <a:spcPct val="90000"/>
              </a:lnSpc>
            </a:pPr>
            <a:r>
              <a:rPr lang="en-GB" altLang="en-US" sz="1800" b="1" i="1"/>
              <a:t>Fine:</a:t>
            </a:r>
            <a:r>
              <a:rPr lang="en-GB" altLang="en-US" sz="1800"/>
              <a:t> relatively small amounts of computational work are done between communication events </a:t>
            </a:r>
            <a:endParaRPr lang="en-GB" altLang="en-US" sz="1800" b="1"/>
          </a:p>
          <a:p>
            <a:pPr eaLnBrk="1" hangingPunct="1">
              <a:lnSpc>
                <a:spcPct val="90000"/>
              </a:lnSpc>
            </a:pPr>
            <a:r>
              <a:rPr lang="en-GB" altLang="en-US" sz="2000" b="1"/>
              <a:t>Observed Speedup </a:t>
            </a:r>
            <a:endParaRPr lang="en-GB" altLang="en-US" sz="2000"/>
          </a:p>
          <a:p>
            <a:pPr lvl="1" eaLnBrk="1" hangingPunct="1">
              <a:lnSpc>
                <a:spcPct val="90000"/>
              </a:lnSpc>
            </a:pPr>
            <a:r>
              <a:rPr lang="en-GB" altLang="en-US" sz="1800"/>
              <a:t>Observed speedup of a code which has been parallelized, defined as: </a:t>
            </a:r>
          </a:p>
          <a:p>
            <a:pPr lvl="1" algn="ctr" eaLnBrk="1" hangingPunct="1">
              <a:lnSpc>
                <a:spcPct val="90000"/>
              </a:lnSpc>
              <a:buFontTx/>
              <a:buNone/>
            </a:pPr>
            <a:r>
              <a:rPr lang="en-GB" altLang="en-US" sz="1800"/>
              <a:t>wall-clock time of serial execution</a:t>
            </a:r>
          </a:p>
          <a:p>
            <a:pPr lvl="1" algn="ctr" eaLnBrk="1" hangingPunct="1">
              <a:lnSpc>
                <a:spcPct val="90000"/>
              </a:lnSpc>
              <a:buFontTx/>
              <a:buNone/>
            </a:pPr>
            <a:r>
              <a:rPr lang="en-GB" altLang="en-US" sz="1800"/>
              <a:t>wall-clock time of parallel execution</a:t>
            </a:r>
          </a:p>
          <a:p>
            <a:pPr lvl="1" eaLnBrk="1" hangingPunct="1">
              <a:lnSpc>
                <a:spcPct val="90000"/>
              </a:lnSpc>
            </a:pPr>
            <a:r>
              <a:rPr lang="en-GB" altLang="en-US" sz="1800"/>
              <a:t>One of the simplest and most widely used indicators for a parallel program's performance. </a:t>
            </a:r>
            <a:endParaRPr lang="fr-FR" altLang="en-US" sz="1800"/>
          </a:p>
        </p:txBody>
      </p:sp>
      <p:sp>
        <p:nvSpPr>
          <p:cNvPr id="36868" name="Line 4">
            <a:extLst>
              <a:ext uri="{FF2B5EF4-FFF2-40B4-BE49-F238E27FC236}">
                <a16:creationId xmlns:a16="http://schemas.microsoft.com/office/drawing/2014/main" id="{4D198A51-EF2A-42E7-B705-6ED65D7C74BE}"/>
              </a:ext>
            </a:extLst>
          </p:cNvPr>
          <p:cNvSpPr>
            <a:spLocks noChangeShapeType="1"/>
          </p:cNvSpPr>
          <p:nvPr/>
        </p:nvSpPr>
        <p:spPr bwMode="auto">
          <a:xfrm>
            <a:off x="2843213" y="4724400"/>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FAE1114-37BE-48D6-9330-17A989D94822}"/>
              </a:ext>
            </a:extLst>
          </p:cNvPr>
          <p:cNvSpPr>
            <a:spLocks noGrp="1" noChangeArrowheads="1"/>
          </p:cNvSpPr>
          <p:nvPr>
            <p:ph type="title"/>
          </p:nvPr>
        </p:nvSpPr>
        <p:spPr/>
        <p:txBody>
          <a:bodyPr/>
          <a:lstStyle/>
          <a:p>
            <a:pPr eaLnBrk="1" hangingPunct="1"/>
            <a:endParaRPr lang="en-US" altLang="en-US"/>
          </a:p>
        </p:txBody>
      </p:sp>
      <p:sp>
        <p:nvSpPr>
          <p:cNvPr id="37891" name="Rectangle 3">
            <a:extLst>
              <a:ext uri="{FF2B5EF4-FFF2-40B4-BE49-F238E27FC236}">
                <a16:creationId xmlns:a16="http://schemas.microsoft.com/office/drawing/2014/main" id="{2B41584D-4CEF-493D-A912-88829F0EF80E}"/>
              </a:ext>
            </a:extLst>
          </p:cNvPr>
          <p:cNvSpPr>
            <a:spLocks noGrp="1" noChangeArrowheads="1"/>
          </p:cNvSpPr>
          <p:nvPr>
            <p:ph type="body" idx="1"/>
          </p:nvPr>
        </p:nvSpPr>
        <p:spPr/>
        <p:txBody>
          <a:bodyPr/>
          <a:lstStyle/>
          <a:p>
            <a:pPr eaLnBrk="1" hangingPunct="1"/>
            <a:r>
              <a:rPr lang="en-GB" altLang="en-US" sz="2000" b="1"/>
              <a:t>Parallel Overhead </a:t>
            </a:r>
            <a:endParaRPr lang="en-GB" altLang="en-US" sz="2000"/>
          </a:p>
          <a:p>
            <a:pPr lvl="1" eaLnBrk="1" hangingPunct="1"/>
            <a:r>
              <a:rPr lang="en-GB" altLang="en-US" sz="1800"/>
              <a:t>The amount of time required to coordinate parallel tasks, as opposed to doing useful work. </a:t>
            </a:r>
            <a:r>
              <a:rPr lang="fr-FR" altLang="en-US" sz="1800"/>
              <a:t>Parallel overhead can include factors such as: </a:t>
            </a:r>
          </a:p>
          <a:p>
            <a:pPr lvl="2" eaLnBrk="1" hangingPunct="1"/>
            <a:r>
              <a:rPr lang="fr-FR" altLang="en-US" sz="1600"/>
              <a:t>Task start-up time </a:t>
            </a:r>
          </a:p>
          <a:p>
            <a:pPr lvl="2" eaLnBrk="1" hangingPunct="1"/>
            <a:r>
              <a:rPr lang="fr-FR" altLang="en-US" sz="1600"/>
              <a:t>Synchronizations </a:t>
            </a:r>
          </a:p>
          <a:p>
            <a:pPr lvl="2" eaLnBrk="1" hangingPunct="1"/>
            <a:r>
              <a:rPr lang="fr-FR" altLang="en-US" sz="1600"/>
              <a:t>Data communications </a:t>
            </a:r>
            <a:endParaRPr lang="en-GB" altLang="en-US" sz="1600"/>
          </a:p>
          <a:p>
            <a:pPr lvl="2" eaLnBrk="1" hangingPunct="1"/>
            <a:r>
              <a:rPr lang="en-GB" altLang="en-US" sz="1600"/>
              <a:t>Software overhead imposed by parallel compilers, libraries, tools, operating system, etc. </a:t>
            </a:r>
            <a:endParaRPr lang="fr-FR" altLang="en-US" sz="1600"/>
          </a:p>
          <a:p>
            <a:pPr lvl="2" eaLnBrk="1" hangingPunct="1"/>
            <a:r>
              <a:rPr lang="fr-FR" altLang="en-US" sz="1600"/>
              <a:t>Task termination time </a:t>
            </a:r>
            <a:endParaRPr lang="fr-FR" altLang="en-US" sz="1600" b="1"/>
          </a:p>
          <a:p>
            <a:pPr eaLnBrk="1" hangingPunct="1"/>
            <a:r>
              <a:rPr lang="fr-FR" altLang="en-US" sz="2000" b="1"/>
              <a:t>Massively Parallel </a:t>
            </a:r>
            <a:endParaRPr lang="en-GB" altLang="en-US" sz="2000"/>
          </a:p>
          <a:p>
            <a:pPr lvl="1" eaLnBrk="1" hangingPunct="1"/>
            <a:r>
              <a:rPr lang="en-GB" altLang="en-US" sz="1800"/>
              <a:t>Refers to the hardware that comprises a given parallel system - having many processors. The meaning of many keeps increasing, but currently BG/L* pushes this number to 6 digits. </a:t>
            </a:r>
            <a:endParaRPr lang="fr-FR" altLang="en-US" sz="1800"/>
          </a:p>
        </p:txBody>
      </p:sp>
      <p:sp>
        <p:nvSpPr>
          <p:cNvPr id="37892" name="TextBox 1">
            <a:extLst>
              <a:ext uri="{FF2B5EF4-FFF2-40B4-BE49-F238E27FC236}">
                <a16:creationId xmlns:a16="http://schemas.microsoft.com/office/drawing/2014/main" id="{ACCD5779-281C-4FE2-825C-95AC50072C50}"/>
              </a:ext>
            </a:extLst>
          </p:cNvPr>
          <p:cNvSpPr txBox="1">
            <a:spLocks noChangeArrowheads="1"/>
          </p:cNvSpPr>
          <p:nvPr/>
        </p:nvSpPr>
        <p:spPr bwMode="auto">
          <a:xfrm>
            <a:off x="709613" y="5805488"/>
            <a:ext cx="732631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E47C23"/>
              </a:buClr>
              <a:buSzPct val="80000"/>
              <a:buFont typeface="Webdings" panose="05030102010509060703" pitchFamily="18" charset="2"/>
              <a:buChar char="&lt;"/>
              <a:defRPr sz="2400">
                <a:solidFill>
                  <a:schemeClr val="tx1"/>
                </a:solidFill>
                <a:latin typeface="Arial" panose="020B0604020202020204" pitchFamily="34" charset="0"/>
                <a:ea typeface="ヒラギノ角ゴ Pro W3" charset="-128"/>
              </a:defRPr>
            </a:lvl1pPr>
            <a:lvl2pPr marL="742950" indent="-285750">
              <a:spcBef>
                <a:spcPct val="20000"/>
              </a:spcBef>
              <a:buClr>
                <a:srgbClr val="E47C23"/>
              </a:buClr>
              <a:buSzPct val="80000"/>
              <a:buChar char="–"/>
              <a:defRPr sz="2000">
                <a:solidFill>
                  <a:schemeClr val="tx1"/>
                </a:solidFill>
                <a:latin typeface="Arial" panose="020B0604020202020204" pitchFamily="34" charset="0"/>
                <a:ea typeface="ヒラギノ角ゴ Pro W3" charset="-128"/>
              </a:defRPr>
            </a:lvl2pPr>
            <a:lvl3pPr marL="1143000" indent="-228600">
              <a:spcBef>
                <a:spcPct val="20000"/>
              </a:spcBef>
              <a:buClr>
                <a:srgbClr val="E47C23"/>
              </a:buClr>
              <a:buSzPct val="80000"/>
              <a:buFont typeface="Symbol" panose="05050102010706020507" pitchFamily="18" charset="2"/>
              <a:buChar char=""/>
              <a:defRPr>
                <a:solidFill>
                  <a:schemeClr val="tx1"/>
                </a:solidFill>
                <a:latin typeface="Arial" panose="020B0604020202020204" pitchFamily="34" charset="0"/>
                <a:ea typeface="ヒラギノ角ゴ Pro W3" charset="-128"/>
              </a:defRPr>
            </a:lvl3pPr>
            <a:lvl4pPr marL="1600200" indent="-228600">
              <a:spcBef>
                <a:spcPct val="20000"/>
              </a:spcBef>
              <a:buClr>
                <a:srgbClr val="E47C23"/>
              </a:buClr>
              <a:buSzPct val="80000"/>
              <a:buChar char="–"/>
              <a:defRPr sz="1600">
                <a:solidFill>
                  <a:schemeClr val="tx1"/>
                </a:solidFill>
                <a:latin typeface="Arial" panose="020B0604020202020204" pitchFamily="34" charset="0"/>
                <a:ea typeface="ヒラギノ角ゴ Pro W3" charset="-128"/>
              </a:defRPr>
            </a:lvl4pPr>
            <a:lvl5pPr marL="2057400" indent="-228600">
              <a:spcBef>
                <a:spcPct val="20000"/>
              </a:spcBef>
              <a:buClr>
                <a:srgbClr val="E47C23"/>
              </a:buClr>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9pPr>
          </a:lstStyle>
          <a:p>
            <a:pPr>
              <a:spcBef>
                <a:spcPct val="0"/>
              </a:spcBef>
              <a:buClrTx/>
              <a:buSzTx/>
              <a:buFontTx/>
              <a:buNone/>
            </a:pPr>
            <a:r>
              <a:rPr lang="en-US" altLang="en-US" sz="1400"/>
              <a:t>*Blue Gene is an IBM project aimed at designing supercomputers that can reach operating </a:t>
            </a:r>
          </a:p>
          <a:p>
            <a:pPr>
              <a:spcBef>
                <a:spcPct val="0"/>
              </a:spcBef>
              <a:buClrTx/>
              <a:buSzTx/>
              <a:buFontTx/>
              <a:buNone/>
            </a:pPr>
            <a:r>
              <a:rPr lang="en-US" altLang="en-US" sz="1400"/>
              <a:t>speeds in the petaFLOPS (PFLOPS) range, with low power consumption.</a:t>
            </a:r>
          </a:p>
          <a:p>
            <a:pPr>
              <a:spcBef>
                <a:spcPct val="0"/>
              </a:spcBef>
              <a:buClrTx/>
              <a:buSzTx/>
              <a:buFontTx/>
              <a:buNone/>
            </a:pPr>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3AD4746-4876-45B9-A0C1-6C13EE7A76C6}"/>
              </a:ext>
            </a:extLst>
          </p:cNvPr>
          <p:cNvSpPr>
            <a:spLocks noGrp="1" noChangeArrowheads="1"/>
          </p:cNvSpPr>
          <p:nvPr>
            <p:ph type="title"/>
          </p:nvPr>
        </p:nvSpPr>
        <p:spPr/>
        <p:txBody>
          <a:bodyPr/>
          <a:lstStyle/>
          <a:p>
            <a:pPr eaLnBrk="1" hangingPunct="1"/>
            <a:endParaRPr lang="en-US" altLang="en-US"/>
          </a:p>
        </p:txBody>
      </p:sp>
      <p:sp>
        <p:nvSpPr>
          <p:cNvPr id="38915" name="Rectangle 3">
            <a:extLst>
              <a:ext uri="{FF2B5EF4-FFF2-40B4-BE49-F238E27FC236}">
                <a16:creationId xmlns:a16="http://schemas.microsoft.com/office/drawing/2014/main" id="{59F140BA-F23E-4FD4-94CB-39CEEE0C2CD5}"/>
              </a:ext>
            </a:extLst>
          </p:cNvPr>
          <p:cNvSpPr>
            <a:spLocks noGrp="1" noChangeArrowheads="1"/>
          </p:cNvSpPr>
          <p:nvPr>
            <p:ph type="body" idx="1"/>
          </p:nvPr>
        </p:nvSpPr>
        <p:spPr/>
        <p:txBody>
          <a:bodyPr/>
          <a:lstStyle/>
          <a:p>
            <a:pPr eaLnBrk="1" hangingPunct="1"/>
            <a:r>
              <a:rPr lang="en-GB" altLang="en-US" b="1"/>
              <a:t>Scalability </a:t>
            </a:r>
            <a:endParaRPr lang="en-GB" altLang="en-US"/>
          </a:p>
          <a:p>
            <a:pPr lvl="1" eaLnBrk="1" hangingPunct="1"/>
            <a:r>
              <a:rPr lang="en-GB" altLang="en-US"/>
              <a:t>Refers to a parallel system's (hardware and/or software) ability to demonstrate a proportionate increase in parallel speedup with the addition of more processors. </a:t>
            </a:r>
            <a:r>
              <a:rPr lang="fr-FR" altLang="en-US"/>
              <a:t>Factors that contribute to scalability include: </a:t>
            </a:r>
            <a:endParaRPr lang="en-GB" altLang="en-US"/>
          </a:p>
          <a:p>
            <a:pPr lvl="2" eaLnBrk="1" hangingPunct="1"/>
            <a:r>
              <a:rPr lang="en-GB" altLang="en-US"/>
              <a:t>Hardware - particularly memory-cpu bandwidths and network communications </a:t>
            </a:r>
            <a:endParaRPr lang="fr-FR" altLang="en-US"/>
          </a:p>
          <a:p>
            <a:pPr lvl="2" eaLnBrk="1" hangingPunct="1"/>
            <a:r>
              <a:rPr lang="fr-FR" altLang="en-US"/>
              <a:t>Application algorithm </a:t>
            </a:r>
          </a:p>
          <a:p>
            <a:pPr lvl="2" eaLnBrk="1" hangingPunct="1"/>
            <a:r>
              <a:rPr lang="fr-FR" altLang="en-US"/>
              <a:t>Parallel overhead related </a:t>
            </a:r>
            <a:endParaRPr lang="en-GB" altLang="en-US"/>
          </a:p>
          <a:p>
            <a:pPr lvl="2" eaLnBrk="1" hangingPunct="1"/>
            <a:r>
              <a:rPr lang="en-GB" altLang="en-US"/>
              <a:t>Characteristics of your specific application and coding </a:t>
            </a:r>
            <a:endParaRPr lang="fr-FR"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46D6AB5D-F7CD-440C-8BC0-799182E14D32}"/>
              </a:ext>
            </a:extLst>
          </p:cNvPr>
          <p:cNvSpPr>
            <a:spLocks noGrp="1" noChangeArrowheads="1"/>
          </p:cNvSpPr>
          <p:nvPr>
            <p:ph type="ctrTitle"/>
          </p:nvPr>
        </p:nvSpPr>
        <p:spPr/>
        <p:txBody>
          <a:bodyPr/>
          <a:lstStyle/>
          <a:p>
            <a:pPr eaLnBrk="1" hangingPunct="1"/>
            <a:r>
              <a:rPr lang="fr-FR" altLang="ja-JP"/>
              <a:t>Parallel Computer Memory Architectures</a:t>
            </a:r>
            <a:endParaRPr lang="fr-FR" altLang="en-US"/>
          </a:p>
        </p:txBody>
      </p:sp>
      <p:sp>
        <p:nvSpPr>
          <p:cNvPr id="39939" name="Rectangle 5">
            <a:extLst>
              <a:ext uri="{FF2B5EF4-FFF2-40B4-BE49-F238E27FC236}">
                <a16:creationId xmlns:a16="http://schemas.microsoft.com/office/drawing/2014/main" id="{DAF8359E-5CB8-4BDF-9D61-A5197395BBB7}"/>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1CAA594-4712-4C5F-86FA-ACC88676D359}"/>
              </a:ext>
            </a:extLst>
          </p:cNvPr>
          <p:cNvSpPr>
            <a:spLocks noGrp="1" noChangeArrowheads="1"/>
          </p:cNvSpPr>
          <p:nvPr>
            <p:ph type="title"/>
          </p:nvPr>
        </p:nvSpPr>
        <p:spPr/>
        <p:txBody>
          <a:bodyPr/>
          <a:lstStyle/>
          <a:p>
            <a:pPr eaLnBrk="1" hangingPunct="1"/>
            <a:r>
              <a:rPr lang="fr-FR" altLang="en-US"/>
              <a:t>Memory architectures</a:t>
            </a:r>
          </a:p>
        </p:txBody>
      </p:sp>
      <p:sp>
        <p:nvSpPr>
          <p:cNvPr id="40963" name="Rectangle 3">
            <a:extLst>
              <a:ext uri="{FF2B5EF4-FFF2-40B4-BE49-F238E27FC236}">
                <a16:creationId xmlns:a16="http://schemas.microsoft.com/office/drawing/2014/main" id="{D6F6E653-BDAF-4559-99BC-43E09879D23D}"/>
              </a:ext>
            </a:extLst>
          </p:cNvPr>
          <p:cNvSpPr>
            <a:spLocks noGrp="1" noChangeArrowheads="1"/>
          </p:cNvSpPr>
          <p:nvPr>
            <p:ph type="body" idx="1"/>
          </p:nvPr>
        </p:nvSpPr>
        <p:spPr/>
        <p:txBody>
          <a:bodyPr/>
          <a:lstStyle/>
          <a:p>
            <a:pPr eaLnBrk="1" hangingPunct="1"/>
            <a:r>
              <a:rPr lang="fr-FR" altLang="en-US"/>
              <a:t>Shared Memory</a:t>
            </a:r>
          </a:p>
          <a:p>
            <a:pPr eaLnBrk="1" hangingPunct="1"/>
            <a:r>
              <a:rPr lang="fr-FR" altLang="en-US"/>
              <a:t>Distributed Memory</a:t>
            </a:r>
          </a:p>
          <a:p>
            <a:pPr eaLnBrk="1" hangingPunct="1"/>
            <a:r>
              <a:rPr lang="fr-FR" altLang="en-US"/>
              <a:t>Hybrid Distributed-Shared Memory</a:t>
            </a:r>
          </a:p>
          <a:p>
            <a:pPr eaLnBrk="1" hangingPunct="1"/>
            <a:endParaRPr lang="fr-FR"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DEAAA69-3B09-4C2C-AD51-275B0868D723}"/>
              </a:ext>
            </a:extLst>
          </p:cNvPr>
          <p:cNvSpPr>
            <a:spLocks noGrp="1" noChangeArrowheads="1"/>
          </p:cNvSpPr>
          <p:nvPr>
            <p:ph type="title"/>
          </p:nvPr>
        </p:nvSpPr>
        <p:spPr/>
        <p:txBody>
          <a:bodyPr/>
          <a:lstStyle/>
          <a:p>
            <a:pPr eaLnBrk="1" hangingPunct="1"/>
            <a:r>
              <a:rPr lang="fr-FR" altLang="en-US"/>
              <a:t>Shared Memory</a:t>
            </a:r>
          </a:p>
        </p:txBody>
      </p:sp>
      <p:sp>
        <p:nvSpPr>
          <p:cNvPr id="41987" name="Rectangle 3">
            <a:extLst>
              <a:ext uri="{FF2B5EF4-FFF2-40B4-BE49-F238E27FC236}">
                <a16:creationId xmlns:a16="http://schemas.microsoft.com/office/drawing/2014/main" id="{49CDC328-6408-42DC-B137-FABC58CF3728}"/>
              </a:ext>
            </a:extLst>
          </p:cNvPr>
          <p:cNvSpPr>
            <a:spLocks noGrp="1" noChangeArrowheads="1"/>
          </p:cNvSpPr>
          <p:nvPr>
            <p:ph type="body" idx="1"/>
          </p:nvPr>
        </p:nvSpPr>
        <p:spPr>
          <a:xfrm>
            <a:off x="685800" y="981075"/>
            <a:ext cx="7772400" cy="5688013"/>
          </a:xfrm>
        </p:spPr>
        <p:txBody>
          <a:bodyPr/>
          <a:lstStyle/>
          <a:p>
            <a:pPr eaLnBrk="1" hangingPunct="1"/>
            <a:r>
              <a:rPr lang="en-GB" altLang="en-US" sz="2000"/>
              <a:t>Shared memory parallel computers vary widely, but generally have in common the ability for all processors to access all memory as global address space. </a:t>
            </a:r>
            <a:endParaRPr lang="fr-FR"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r>
              <a:rPr lang="en-GB" altLang="en-US" sz="2000"/>
              <a:t>Multiple processors can operate independently but share the same memory resources. </a:t>
            </a:r>
            <a:endParaRPr lang="fr-FR" altLang="en-US" sz="2000"/>
          </a:p>
          <a:p>
            <a:pPr eaLnBrk="1" hangingPunct="1"/>
            <a:r>
              <a:rPr lang="en-GB" altLang="en-US" sz="2000"/>
              <a:t>Changes in a memory location effected by one processor are visible to all other processors. </a:t>
            </a:r>
            <a:endParaRPr lang="fr-FR" altLang="en-US" sz="2000"/>
          </a:p>
          <a:p>
            <a:pPr eaLnBrk="1" hangingPunct="1"/>
            <a:r>
              <a:rPr lang="en-GB" altLang="ja-JP" sz="2000"/>
              <a:t>Shared memory machines can be divided into two main classes based upon memory access times: </a:t>
            </a:r>
            <a:r>
              <a:rPr lang="en-GB" altLang="ja-JP" sz="2000" b="1" i="1"/>
              <a:t>UMA</a:t>
            </a:r>
            <a:r>
              <a:rPr lang="en-GB" altLang="ja-JP" sz="2000"/>
              <a:t> and </a:t>
            </a:r>
            <a:r>
              <a:rPr lang="en-GB" altLang="ja-JP" sz="2000" b="1" i="1"/>
              <a:t>NUMA</a:t>
            </a:r>
            <a:r>
              <a:rPr lang="en-GB" altLang="ja-JP" sz="2000"/>
              <a:t>. </a:t>
            </a:r>
            <a:endParaRPr lang="fr-FR" altLang="en-US" sz="2000"/>
          </a:p>
        </p:txBody>
      </p:sp>
      <p:pic>
        <p:nvPicPr>
          <p:cNvPr id="41988" name="Picture 4" descr="Shared memory architecture">
            <a:extLst>
              <a:ext uri="{FF2B5EF4-FFF2-40B4-BE49-F238E27FC236}">
                <a16:creationId xmlns:a16="http://schemas.microsoft.com/office/drawing/2014/main" id="{E58E2134-34CC-4C3B-B0E6-63018059D75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875" y="1944688"/>
            <a:ext cx="36512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7DA45F0-8C2D-4CEB-9270-DF3638118985}"/>
              </a:ext>
            </a:extLst>
          </p:cNvPr>
          <p:cNvSpPr>
            <a:spLocks noGrp="1" noChangeArrowheads="1"/>
          </p:cNvSpPr>
          <p:nvPr>
            <p:ph type="title"/>
          </p:nvPr>
        </p:nvSpPr>
        <p:spPr/>
        <p:txBody>
          <a:bodyPr/>
          <a:lstStyle/>
          <a:p>
            <a:r>
              <a:rPr lang="en-US" altLang="en-US"/>
              <a:t>Google Classroom	</a:t>
            </a:r>
          </a:p>
        </p:txBody>
      </p:sp>
      <p:sp>
        <p:nvSpPr>
          <p:cNvPr id="6147" name="Content Placeholder 2">
            <a:extLst>
              <a:ext uri="{FF2B5EF4-FFF2-40B4-BE49-F238E27FC236}">
                <a16:creationId xmlns:a16="http://schemas.microsoft.com/office/drawing/2014/main" id="{8D5E5BB1-6010-456F-A82F-96C716B0FB86}"/>
              </a:ext>
            </a:extLst>
          </p:cNvPr>
          <p:cNvSpPr>
            <a:spLocks noGrp="1" noChangeArrowheads="1"/>
          </p:cNvSpPr>
          <p:nvPr>
            <p:ph idx="1"/>
          </p:nvPr>
        </p:nvSpPr>
        <p:spPr/>
        <p:txBody>
          <a:bodyPr/>
          <a:lstStyle/>
          <a:p>
            <a:r>
              <a:rPr lang="en-US" altLang="en-US"/>
              <a:t>All lectures and course material will be shared on google classroom.</a:t>
            </a:r>
          </a:p>
          <a:p>
            <a:r>
              <a:rPr lang="en-US" altLang="en-US"/>
              <a:t>Joining Google Classroom is must.</a:t>
            </a:r>
          </a:p>
          <a:p>
            <a:r>
              <a:rPr lang="en-US" altLang="en-US"/>
              <a:t>If you are not enrolled in google classroom, must email me as soon as possible. </a:t>
            </a:r>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60D492E-854F-43EA-BE8D-82CC74A447DC}"/>
              </a:ext>
            </a:extLst>
          </p:cNvPr>
          <p:cNvSpPr>
            <a:spLocks noGrp="1" noChangeArrowheads="1"/>
          </p:cNvSpPr>
          <p:nvPr>
            <p:ph type="title"/>
          </p:nvPr>
        </p:nvSpPr>
        <p:spPr/>
        <p:txBody>
          <a:bodyPr/>
          <a:lstStyle/>
          <a:p>
            <a:pPr eaLnBrk="1" hangingPunct="1"/>
            <a:r>
              <a:rPr lang="fr-FR" altLang="en-US"/>
              <a:t>Shared Memory : UMA vs. NUMA</a:t>
            </a:r>
          </a:p>
        </p:txBody>
      </p:sp>
      <p:sp>
        <p:nvSpPr>
          <p:cNvPr id="43011" name="Rectangle 3">
            <a:extLst>
              <a:ext uri="{FF2B5EF4-FFF2-40B4-BE49-F238E27FC236}">
                <a16:creationId xmlns:a16="http://schemas.microsoft.com/office/drawing/2014/main" id="{5B776BAF-5866-4380-A731-F760E15A34E3}"/>
              </a:ext>
            </a:extLst>
          </p:cNvPr>
          <p:cNvSpPr>
            <a:spLocks noGrp="1" noChangeArrowheads="1"/>
          </p:cNvSpPr>
          <p:nvPr>
            <p:ph type="body" idx="1"/>
          </p:nvPr>
        </p:nvSpPr>
        <p:spPr/>
        <p:txBody>
          <a:bodyPr/>
          <a:lstStyle/>
          <a:p>
            <a:pPr eaLnBrk="1" hangingPunct="1">
              <a:lnSpc>
                <a:spcPct val="80000"/>
              </a:lnSpc>
            </a:pPr>
            <a:r>
              <a:rPr lang="fr-FR" altLang="en-US" sz="2000"/>
              <a:t>Uniform Memory Access (UMA): </a:t>
            </a:r>
          </a:p>
          <a:p>
            <a:pPr lvl="1" eaLnBrk="1" hangingPunct="1">
              <a:lnSpc>
                <a:spcPct val="80000"/>
              </a:lnSpc>
            </a:pPr>
            <a:r>
              <a:rPr lang="en-GB" altLang="en-US" sz="1800"/>
              <a:t>Most commonly represented today by Symmetric Multiprocessor (SMP) machines </a:t>
            </a:r>
            <a:endParaRPr lang="fr-FR" altLang="en-US" sz="1800"/>
          </a:p>
          <a:p>
            <a:pPr lvl="1" eaLnBrk="1" hangingPunct="1">
              <a:lnSpc>
                <a:spcPct val="80000"/>
              </a:lnSpc>
            </a:pPr>
            <a:r>
              <a:rPr lang="fr-FR" altLang="en-US" sz="1800"/>
              <a:t>Identical processors </a:t>
            </a:r>
          </a:p>
          <a:p>
            <a:pPr lvl="1" eaLnBrk="1" hangingPunct="1">
              <a:lnSpc>
                <a:spcPct val="80000"/>
              </a:lnSpc>
            </a:pPr>
            <a:r>
              <a:rPr lang="en-GB" altLang="en-US" sz="1800"/>
              <a:t>Equal access and access times to memory </a:t>
            </a:r>
            <a:endParaRPr lang="fr-FR" altLang="en-US" sz="1800"/>
          </a:p>
          <a:p>
            <a:pPr lvl="1" eaLnBrk="1" hangingPunct="1">
              <a:lnSpc>
                <a:spcPct val="80000"/>
              </a:lnSpc>
            </a:pPr>
            <a:r>
              <a:rPr lang="en-GB" altLang="en-US" sz="1800"/>
              <a:t>Sometimes called CC-UMA - Cache Coherent UMA. Cache coherent means if one processor updates a location in shared memory, all the other processors know about the update. </a:t>
            </a:r>
            <a:r>
              <a:rPr lang="fr-FR" altLang="en-US" sz="1800"/>
              <a:t>Cache coherency is accomplished at the hardware level. </a:t>
            </a:r>
          </a:p>
          <a:p>
            <a:pPr eaLnBrk="1" hangingPunct="1">
              <a:lnSpc>
                <a:spcPct val="80000"/>
              </a:lnSpc>
            </a:pPr>
            <a:r>
              <a:rPr lang="en-GB" altLang="en-US" sz="2000"/>
              <a:t>Non-Uniform Memory Access (NUMA): </a:t>
            </a:r>
            <a:endParaRPr lang="fr-FR" altLang="en-US" sz="2000"/>
          </a:p>
          <a:p>
            <a:pPr lvl="1" eaLnBrk="1" hangingPunct="1">
              <a:lnSpc>
                <a:spcPct val="80000"/>
              </a:lnSpc>
            </a:pPr>
            <a:r>
              <a:rPr lang="en-GB" altLang="en-US" sz="1800"/>
              <a:t>Often made by physically linking two or more SMPs </a:t>
            </a:r>
            <a:endParaRPr lang="fr-FR" altLang="en-US" sz="1800"/>
          </a:p>
          <a:p>
            <a:pPr lvl="1" eaLnBrk="1" hangingPunct="1">
              <a:lnSpc>
                <a:spcPct val="80000"/>
              </a:lnSpc>
            </a:pPr>
            <a:r>
              <a:rPr lang="en-GB" altLang="en-US" sz="1800"/>
              <a:t>One SMP can directly access memory of another SMP </a:t>
            </a:r>
            <a:endParaRPr lang="fr-FR" altLang="en-US" sz="1800"/>
          </a:p>
          <a:p>
            <a:pPr lvl="1" eaLnBrk="1" hangingPunct="1">
              <a:lnSpc>
                <a:spcPct val="80000"/>
              </a:lnSpc>
            </a:pPr>
            <a:r>
              <a:rPr lang="en-GB" altLang="en-US" sz="1800"/>
              <a:t>Not all processors have equal access time to all memories </a:t>
            </a:r>
            <a:endParaRPr lang="fr-FR" altLang="en-US" sz="1800"/>
          </a:p>
          <a:p>
            <a:pPr lvl="1" eaLnBrk="1" hangingPunct="1">
              <a:lnSpc>
                <a:spcPct val="80000"/>
              </a:lnSpc>
            </a:pPr>
            <a:r>
              <a:rPr lang="en-GB" altLang="en-US" sz="1800"/>
              <a:t>Memory access across link is slower </a:t>
            </a:r>
            <a:endParaRPr lang="fr-FR" altLang="en-US" sz="1800"/>
          </a:p>
          <a:p>
            <a:pPr lvl="1" eaLnBrk="1" hangingPunct="1">
              <a:lnSpc>
                <a:spcPct val="80000"/>
              </a:lnSpc>
            </a:pPr>
            <a:r>
              <a:rPr lang="en-GB" altLang="en-US" sz="1800"/>
              <a:t>If cache coherency is maintained, then may also be called CC-NUMA - Cache Coherent NUMA </a:t>
            </a:r>
            <a:endParaRPr lang="fr-FR" altLang="en-US" sz="1800"/>
          </a:p>
          <a:p>
            <a:pPr eaLnBrk="1" hangingPunct="1">
              <a:lnSpc>
                <a:spcPct val="80000"/>
              </a:lnSpc>
            </a:pPr>
            <a:endParaRPr lang="fr-FR"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D9E44C5-956D-49C7-8B22-78D4EF35AF15}"/>
              </a:ext>
            </a:extLst>
          </p:cNvPr>
          <p:cNvSpPr>
            <a:spLocks noGrp="1" noChangeArrowheads="1"/>
          </p:cNvSpPr>
          <p:nvPr>
            <p:ph type="title"/>
          </p:nvPr>
        </p:nvSpPr>
        <p:spPr/>
        <p:txBody>
          <a:bodyPr/>
          <a:lstStyle/>
          <a:p>
            <a:pPr eaLnBrk="1" hangingPunct="1"/>
            <a:r>
              <a:rPr lang="fr-FR" altLang="en-US"/>
              <a:t>Shared Memory: Pro and Con</a:t>
            </a:r>
          </a:p>
        </p:txBody>
      </p:sp>
      <p:sp>
        <p:nvSpPr>
          <p:cNvPr id="44035" name="Rectangle 3">
            <a:extLst>
              <a:ext uri="{FF2B5EF4-FFF2-40B4-BE49-F238E27FC236}">
                <a16:creationId xmlns:a16="http://schemas.microsoft.com/office/drawing/2014/main" id="{9D7070AB-A00F-46BA-AF49-88FEF0FB7C9A}"/>
              </a:ext>
            </a:extLst>
          </p:cNvPr>
          <p:cNvSpPr>
            <a:spLocks noGrp="1" noChangeArrowheads="1"/>
          </p:cNvSpPr>
          <p:nvPr>
            <p:ph type="body" idx="1"/>
          </p:nvPr>
        </p:nvSpPr>
        <p:spPr/>
        <p:txBody>
          <a:bodyPr/>
          <a:lstStyle/>
          <a:p>
            <a:pPr eaLnBrk="1" hangingPunct="1">
              <a:lnSpc>
                <a:spcPct val="80000"/>
              </a:lnSpc>
            </a:pPr>
            <a:r>
              <a:rPr lang="fr-FR" altLang="en-US" sz="2000"/>
              <a:t>Advantages</a:t>
            </a:r>
          </a:p>
          <a:p>
            <a:pPr lvl="1" eaLnBrk="1" hangingPunct="1">
              <a:lnSpc>
                <a:spcPct val="80000"/>
              </a:lnSpc>
            </a:pPr>
            <a:r>
              <a:rPr lang="en-GB" altLang="en-US" sz="1800"/>
              <a:t>Global address space provides a user-friendly programming perspective to memory </a:t>
            </a:r>
            <a:endParaRPr lang="fr-FR" altLang="en-US" sz="1800"/>
          </a:p>
          <a:p>
            <a:pPr lvl="1" eaLnBrk="1" hangingPunct="1">
              <a:lnSpc>
                <a:spcPct val="80000"/>
              </a:lnSpc>
            </a:pPr>
            <a:r>
              <a:rPr lang="en-GB" altLang="en-US" sz="1800"/>
              <a:t>Data sharing between tasks is both fast and uniform due to the proximity of memory to CPUs </a:t>
            </a:r>
            <a:endParaRPr lang="fr-FR" altLang="en-US" sz="1800"/>
          </a:p>
          <a:p>
            <a:pPr eaLnBrk="1" hangingPunct="1">
              <a:lnSpc>
                <a:spcPct val="80000"/>
              </a:lnSpc>
            </a:pPr>
            <a:r>
              <a:rPr lang="fr-FR" altLang="en-US" sz="2000"/>
              <a:t>Disadvantages: </a:t>
            </a:r>
          </a:p>
          <a:p>
            <a:pPr lvl="1" eaLnBrk="1" hangingPunct="1">
              <a:lnSpc>
                <a:spcPct val="80000"/>
              </a:lnSpc>
            </a:pPr>
            <a:r>
              <a:rPr lang="en-GB" altLang="en-US" sz="1800"/>
              <a:t>Primary disadvantage is the lack of scalability between memory and CPUs. Adding more CPUs can geometrically increases traffic on the shared memory-CPU path, and for cache coherent systems, geometrically increase traffic associated with cache/memory management. </a:t>
            </a:r>
            <a:endParaRPr lang="fr-FR" altLang="en-US" sz="1800"/>
          </a:p>
          <a:p>
            <a:pPr lvl="1" eaLnBrk="1" hangingPunct="1">
              <a:lnSpc>
                <a:spcPct val="80000"/>
              </a:lnSpc>
            </a:pPr>
            <a:r>
              <a:rPr lang="en-GB" altLang="en-US" sz="1800"/>
              <a:t>Programmer responsibility for synchronization constructs that insure "correct" access of global memory. </a:t>
            </a:r>
            <a:endParaRPr lang="fr-FR" altLang="en-US" sz="1800"/>
          </a:p>
          <a:p>
            <a:pPr lvl="1" eaLnBrk="1" hangingPunct="1">
              <a:lnSpc>
                <a:spcPct val="80000"/>
              </a:lnSpc>
            </a:pPr>
            <a:r>
              <a:rPr lang="en-GB" altLang="en-US" sz="1800"/>
              <a:t>Expense: it becomes increasingly difficult and expensive to design and produce shared memory machines with ever increasing numbers of processors. </a:t>
            </a:r>
            <a:endParaRPr lang="fr-FR" altLang="en-US" sz="1800"/>
          </a:p>
          <a:p>
            <a:pPr eaLnBrk="1" hangingPunct="1">
              <a:lnSpc>
                <a:spcPct val="80000"/>
              </a:lnSpc>
            </a:pPr>
            <a:endParaRPr lang="fr-FR"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7F8E1E-65EE-4BFA-915C-3B0E648E395F}"/>
              </a:ext>
            </a:extLst>
          </p:cNvPr>
          <p:cNvSpPr>
            <a:spLocks noGrp="1" noChangeArrowheads="1"/>
          </p:cNvSpPr>
          <p:nvPr>
            <p:ph type="title"/>
          </p:nvPr>
        </p:nvSpPr>
        <p:spPr/>
        <p:txBody>
          <a:bodyPr/>
          <a:lstStyle/>
          <a:p>
            <a:pPr eaLnBrk="1" hangingPunct="1"/>
            <a:r>
              <a:rPr lang="fr-FR" altLang="en-US"/>
              <a:t>Distributed Memory</a:t>
            </a:r>
          </a:p>
        </p:txBody>
      </p:sp>
      <p:sp>
        <p:nvSpPr>
          <p:cNvPr id="45059" name="Rectangle 3">
            <a:extLst>
              <a:ext uri="{FF2B5EF4-FFF2-40B4-BE49-F238E27FC236}">
                <a16:creationId xmlns:a16="http://schemas.microsoft.com/office/drawing/2014/main" id="{EBF8FB9A-BA33-4B57-A8F3-80E793CDE38F}"/>
              </a:ext>
            </a:extLst>
          </p:cNvPr>
          <p:cNvSpPr>
            <a:spLocks noGrp="1" noChangeArrowheads="1"/>
          </p:cNvSpPr>
          <p:nvPr>
            <p:ph type="body" idx="1"/>
          </p:nvPr>
        </p:nvSpPr>
        <p:spPr>
          <a:xfrm>
            <a:off x="685800" y="1025525"/>
            <a:ext cx="7772400" cy="4419600"/>
          </a:xfrm>
        </p:spPr>
        <p:txBody>
          <a:bodyPr/>
          <a:lstStyle/>
          <a:p>
            <a:pPr eaLnBrk="1" hangingPunct="1">
              <a:lnSpc>
                <a:spcPct val="90000"/>
              </a:lnSpc>
            </a:pPr>
            <a:r>
              <a:rPr lang="en-GB" altLang="en-US" sz="1600"/>
              <a:t>Like shared memory systems, distributed memory systems vary widely but share a common characteristic. Distributed memory systems require a communication network to connect inter-processor memory. </a:t>
            </a:r>
            <a:endParaRPr lang="fr-FR" altLang="en-US" sz="1600"/>
          </a:p>
          <a:p>
            <a:pPr eaLnBrk="1" hangingPunct="1">
              <a:lnSpc>
                <a:spcPct val="90000"/>
              </a:lnSpc>
            </a:pPr>
            <a:r>
              <a:rPr lang="en-GB" altLang="en-US" sz="1600"/>
              <a:t>Processors have their own local memory. Memory addresses in one processor do not map to another processor, so there is no concept of global address space across all processors. </a:t>
            </a:r>
            <a:endParaRPr lang="fr-FR" altLang="en-US" sz="1600"/>
          </a:p>
          <a:p>
            <a:pPr eaLnBrk="1" hangingPunct="1">
              <a:lnSpc>
                <a:spcPct val="90000"/>
              </a:lnSpc>
            </a:pPr>
            <a:r>
              <a:rPr lang="en-GB" altLang="en-US" sz="1600"/>
              <a:t>Because each processor has its own local memory, it operates independently. Changes it makes to its local memory have no effect on the memory of other processors. </a:t>
            </a:r>
            <a:r>
              <a:rPr lang="fr-FR" altLang="en-US" sz="1600"/>
              <a:t>Hence, the concept of cache coherency does not apply. </a:t>
            </a:r>
          </a:p>
          <a:p>
            <a:pPr eaLnBrk="1" hangingPunct="1">
              <a:lnSpc>
                <a:spcPct val="90000"/>
              </a:lnSpc>
            </a:pPr>
            <a:r>
              <a:rPr lang="en-GB" altLang="en-US" sz="1600"/>
              <a:t>When a processor needs access to data in another processor, it is usually the task of the programmer to explicitly define how and when data is communicated. </a:t>
            </a:r>
            <a:r>
              <a:rPr lang="fr-FR" altLang="en-US" sz="1600"/>
              <a:t>Synchronization between tasks is likewise the programmer's responsibility. </a:t>
            </a:r>
          </a:p>
          <a:p>
            <a:pPr eaLnBrk="1" hangingPunct="1">
              <a:lnSpc>
                <a:spcPct val="90000"/>
              </a:lnSpc>
            </a:pPr>
            <a:r>
              <a:rPr lang="en-GB" altLang="en-US" sz="1600"/>
              <a:t>The network "fabric" used for data transfer varies widely, though it can can be as simple as Ethernet.</a:t>
            </a:r>
            <a:endParaRPr lang="fr-FR" altLang="en-US" sz="1600"/>
          </a:p>
        </p:txBody>
      </p:sp>
      <p:pic>
        <p:nvPicPr>
          <p:cNvPr id="45060" name="Picture 4" descr="Distributed memory architecture">
            <a:extLst>
              <a:ext uri="{FF2B5EF4-FFF2-40B4-BE49-F238E27FC236}">
                <a16:creationId xmlns:a16="http://schemas.microsoft.com/office/drawing/2014/main" id="{2D81E0B6-09FE-455F-A6BD-0F6C39A38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508500"/>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F5F0666-780D-42EC-92B2-CF2671F17F4F}"/>
              </a:ext>
            </a:extLst>
          </p:cNvPr>
          <p:cNvSpPr>
            <a:spLocks noGrp="1" noChangeArrowheads="1"/>
          </p:cNvSpPr>
          <p:nvPr>
            <p:ph type="title"/>
          </p:nvPr>
        </p:nvSpPr>
        <p:spPr/>
        <p:txBody>
          <a:bodyPr/>
          <a:lstStyle/>
          <a:p>
            <a:pPr eaLnBrk="1" hangingPunct="1"/>
            <a:r>
              <a:rPr lang="fr-FR" altLang="en-US"/>
              <a:t>Distributed Memory: Pro and Con</a:t>
            </a:r>
          </a:p>
        </p:txBody>
      </p:sp>
      <p:sp>
        <p:nvSpPr>
          <p:cNvPr id="46083" name="Rectangle 3">
            <a:extLst>
              <a:ext uri="{FF2B5EF4-FFF2-40B4-BE49-F238E27FC236}">
                <a16:creationId xmlns:a16="http://schemas.microsoft.com/office/drawing/2014/main" id="{8CC42062-517B-44EF-8435-E68551D88F63}"/>
              </a:ext>
            </a:extLst>
          </p:cNvPr>
          <p:cNvSpPr>
            <a:spLocks noGrp="1" noChangeArrowheads="1"/>
          </p:cNvSpPr>
          <p:nvPr>
            <p:ph type="body" idx="1"/>
          </p:nvPr>
        </p:nvSpPr>
        <p:spPr/>
        <p:txBody>
          <a:bodyPr/>
          <a:lstStyle/>
          <a:p>
            <a:pPr eaLnBrk="1" hangingPunct="1">
              <a:lnSpc>
                <a:spcPct val="90000"/>
              </a:lnSpc>
            </a:pPr>
            <a:r>
              <a:rPr lang="fr-FR" altLang="en-US" sz="2000"/>
              <a:t>Advantages</a:t>
            </a:r>
          </a:p>
          <a:p>
            <a:pPr lvl="1" eaLnBrk="1" hangingPunct="1">
              <a:lnSpc>
                <a:spcPct val="90000"/>
              </a:lnSpc>
            </a:pPr>
            <a:r>
              <a:rPr lang="en-GB" altLang="en-US" sz="1800"/>
              <a:t>Memory is scalable with number of processors. Increase the number of processors and the size of memory increases proportionately. </a:t>
            </a:r>
            <a:endParaRPr lang="fr-FR" altLang="en-US" sz="1800"/>
          </a:p>
          <a:p>
            <a:pPr lvl="1" eaLnBrk="1" hangingPunct="1">
              <a:lnSpc>
                <a:spcPct val="90000"/>
              </a:lnSpc>
            </a:pPr>
            <a:r>
              <a:rPr lang="en-GB" altLang="en-US" sz="1800"/>
              <a:t>Each processor can rapidly access its own memory without interference and without the overhead incurred with trying to maintain cache coherency. </a:t>
            </a:r>
            <a:endParaRPr lang="fr-FR" altLang="en-US" sz="1800"/>
          </a:p>
          <a:p>
            <a:pPr lvl="1" eaLnBrk="1" hangingPunct="1">
              <a:lnSpc>
                <a:spcPct val="90000"/>
              </a:lnSpc>
            </a:pPr>
            <a:r>
              <a:rPr lang="en-GB" altLang="en-US" sz="1800"/>
              <a:t>Cost effectiveness: can use commodity, off-the-shelf processors and networking. </a:t>
            </a:r>
            <a:endParaRPr lang="fr-FR" altLang="en-US" sz="1800"/>
          </a:p>
          <a:p>
            <a:pPr eaLnBrk="1" hangingPunct="1">
              <a:lnSpc>
                <a:spcPct val="90000"/>
              </a:lnSpc>
            </a:pPr>
            <a:r>
              <a:rPr lang="fr-FR" altLang="en-US" sz="2000"/>
              <a:t>Disadvantages</a:t>
            </a:r>
          </a:p>
          <a:p>
            <a:pPr lvl="1" eaLnBrk="1" hangingPunct="1">
              <a:lnSpc>
                <a:spcPct val="90000"/>
              </a:lnSpc>
            </a:pPr>
            <a:r>
              <a:rPr lang="en-GB" altLang="en-US" sz="1800"/>
              <a:t>The programmer is responsible for many of the details associated with data communication between processors. </a:t>
            </a:r>
            <a:endParaRPr lang="fr-FR" altLang="en-US" sz="1800"/>
          </a:p>
          <a:p>
            <a:pPr lvl="1" eaLnBrk="1" hangingPunct="1">
              <a:lnSpc>
                <a:spcPct val="90000"/>
              </a:lnSpc>
            </a:pPr>
            <a:r>
              <a:rPr lang="en-GB" altLang="en-US" sz="1800"/>
              <a:t>It may be difficult to map existing data structures, based on global memory, to this memory organization. </a:t>
            </a:r>
            <a:endParaRPr lang="fr-FR" altLang="en-US" sz="1800"/>
          </a:p>
          <a:p>
            <a:pPr lvl="1" eaLnBrk="1" hangingPunct="1">
              <a:lnSpc>
                <a:spcPct val="90000"/>
              </a:lnSpc>
            </a:pPr>
            <a:r>
              <a:rPr lang="en-GB" altLang="ja-JP" sz="1800"/>
              <a:t>Non-uniform memory access (NUMA) times</a:t>
            </a:r>
            <a:r>
              <a:rPr lang="fr-FR" altLang="ja-JP" sz="1800"/>
              <a:t> </a:t>
            </a:r>
            <a:endParaRPr lang="fr-FR"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8D04CC3-8E34-4EAE-8F69-5F84B5B169EB}"/>
              </a:ext>
            </a:extLst>
          </p:cNvPr>
          <p:cNvSpPr>
            <a:spLocks noGrp="1" noChangeArrowheads="1"/>
          </p:cNvSpPr>
          <p:nvPr>
            <p:ph type="title"/>
          </p:nvPr>
        </p:nvSpPr>
        <p:spPr/>
        <p:txBody>
          <a:bodyPr/>
          <a:lstStyle/>
          <a:p>
            <a:pPr eaLnBrk="1" hangingPunct="1"/>
            <a:r>
              <a:rPr lang="fr-FR" altLang="en-US"/>
              <a:t>Hybrid Distributed-Shared Memory</a:t>
            </a:r>
          </a:p>
        </p:txBody>
      </p:sp>
      <p:graphicFrame>
        <p:nvGraphicFramePr>
          <p:cNvPr id="67656" name="Group 72">
            <a:extLst>
              <a:ext uri="{FF2B5EF4-FFF2-40B4-BE49-F238E27FC236}">
                <a16:creationId xmlns:a16="http://schemas.microsoft.com/office/drawing/2014/main" id="{834DDDCC-2FBD-4EEC-B734-2330DD84DE36}"/>
              </a:ext>
            </a:extLst>
          </p:cNvPr>
          <p:cNvGraphicFramePr>
            <a:graphicFrameLocks noGrp="1"/>
          </p:cNvGraphicFramePr>
          <p:nvPr>
            <p:ph type="tbl" idx="1"/>
          </p:nvPr>
        </p:nvGraphicFramePr>
        <p:xfrm>
          <a:off x="685800" y="1673225"/>
          <a:ext cx="7772400" cy="4794291"/>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26905">
                <a:tc gridSpan="4">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ctr"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1" i="0" u="none" strike="noStrike" cap="none" normalizeH="0" baseline="0">
                          <a:ln>
                            <a:noFill/>
                          </a:ln>
                          <a:solidFill>
                            <a:schemeClr val="tx1"/>
                          </a:solidFill>
                          <a:effectLst/>
                          <a:latin typeface="Arial" panose="020B0604020202020204" pitchFamily="34" charset="0"/>
                          <a:ea typeface="ヒラギノ角ゴ Pro W3" charset="-128"/>
                        </a:rPr>
                        <a:t>Comparison of Shared and Distributed Memory Architectures</a:t>
                      </a: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5318">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rPr>
                        <a:t>Architecture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rPr>
                        <a:t>CC-UMA</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rPr>
                        <a:t>CC-NUMA</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rPr>
                        <a:t>Distributed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5250">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rPr>
                        <a:t>Examples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SMPs </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Sun Vexx </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DEC/Compaq </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SGI Challenge </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IBM POWER3</a:t>
                      </a: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Bull NovaScale</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SGI Origin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Sequent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HP Exemplar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DEC/Compaq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IBM POWER4 (MCM)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Cray T3E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Maspar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IBM SP2</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IBM BlueGene</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921">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rPr>
                        <a:t>Communications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shmem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shmem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MPI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690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a:ln>
                            <a:noFill/>
                          </a:ln>
                          <a:solidFill>
                            <a:schemeClr val="tx1"/>
                          </a:solidFill>
                          <a:effectLst/>
                          <a:latin typeface="Arial" panose="020B0604020202020204" pitchFamily="34" charset="0"/>
                          <a:ea typeface="ヒラギノ角ゴ Pro W3" charset="-128"/>
                        </a:rPr>
                        <a:t>Scalability </a:t>
                      </a:r>
                      <a:endPar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rPr>
                        <a:t>to 10s of processors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to 100s of processors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rPr>
                        <a:t>to 1000s of processors </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44">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rPr>
                        <a:t>Draw Backs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Memory-CPU bandwidth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Memory-CPU bandwidth</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Non-uniform access times</a:t>
                      </a: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System administration </a:t>
                      </a:r>
                      <a:b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a:ln>
                            <a:noFill/>
                          </a:ln>
                          <a:solidFill>
                            <a:schemeClr val="tx1"/>
                          </a:solidFill>
                          <a:effectLst/>
                          <a:latin typeface="Arial" panose="020B0604020202020204" pitchFamily="34" charset="0"/>
                          <a:ea typeface="ヒラギノ角ゴ Pro W3" charset="-128"/>
                        </a:rPr>
                        <a:t>Programming is hard to develop and maintain</a:t>
                      </a: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690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a:ln>
                            <a:noFill/>
                          </a:ln>
                          <a:solidFill>
                            <a:schemeClr val="tx1"/>
                          </a:solidFill>
                          <a:effectLst/>
                          <a:latin typeface="Arial" panose="020B0604020202020204" pitchFamily="34" charset="0"/>
                          <a:ea typeface="ヒラギノ角ゴ Pro W3" charset="-128"/>
                        </a:rPr>
                        <a:t>Software Availability</a:t>
                      </a:r>
                      <a:endParaRPr kumimoji="0" lang="fr-FR" altLang="en-US" sz="1200" b="1"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many 1000s ISVs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many 1000s ISVs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a:ln>
                            <a:noFill/>
                          </a:ln>
                          <a:solidFill>
                            <a:schemeClr val="tx1"/>
                          </a:solidFill>
                          <a:effectLst/>
                          <a:latin typeface="Arial" panose="020B0604020202020204" pitchFamily="34" charset="0"/>
                          <a:ea typeface="ヒラギノ角ゴ Pro W3" charset="-128"/>
                        </a:rPr>
                        <a:t>100s ISVs </a:t>
                      </a:r>
                      <a:endParaRPr kumimoji="0" lang="fr-FR" altLang="en-US" sz="1200" b="0" i="0" u="none" strike="noStrike" cap="none" normalizeH="0" baseline="0">
                        <a:ln>
                          <a:noFill/>
                        </a:ln>
                        <a:solidFill>
                          <a:schemeClr val="tx1"/>
                        </a:solidFill>
                        <a:effectLst/>
                        <a:latin typeface="Arial" panose="020B0604020202020204" pitchFamily="34" charset="0"/>
                        <a:ea typeface="ヒラギノ角ゴ Pro W3" charset="-128"/>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46" name="Text Box 47">
            <a:extLst>
              <a:ext uri="{FF2B5EF4-FFF2-40B4-BE49-F238E27FC236}">
                <a16:creationId xmlns:a16="http://schemas.microsoft.com/office/drawing/2014/main" id="{D5EDFE77-FEF0-4811-8D0A-3A6A060E38EB}"/>
              </a:ext>
            </a:extLst>
          </p:cNvPr>
          <p:cNvSpPr txBox="1">
            <a:spLocks noChangeArrowheads="1"/>
          </p:cNvSpPr>
          <p:nvPr/>
        </p:nvSpPr>
        <p:spPr bwMode="auto">
          <a:xfrm>
            <a:off x="808038" y="979488"/>
            <a:ext cx="729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E47C23"/>
              </a:buClr>
              <a:buSzPct val="80000"/>
              <a:buFont typeface="Webdings" panose="05030102010509060703" pitchFamily="18" charset="2"/>
              <a:buChar char="&lt;"/>
              <a:defRPr sz="2400">
                <a:solidFill>
                  <a:schemeClr val="tx1"/>
                </a:solidFill>
                <a:latin typeface="Arial" panose="020B0604020202020204" pitchFamily="34" charset="0"/>
                <a:ea typeface="ヒラギノ角ゴ Pro W3" charset="-128"/>
              </a:defRPr>
            </a:lvl1pPr>
            <a:lvl2pPr marL="742950" indent="-285750">
              <a:spcBef>
                <a:spcPct val="20000"/>
              </a:spcBef>
              <a:buClr>
                <a:srgbClr val="E47C23"/>
              </a:buClr>
              <a:buSzPct val="80000"/>
              <a:buChar char="–"/>
              <a:defRPr sz="2000">
                <a:solidFill>
                  <a:schemeClr val="tx1"/>
                </a:solidFill>
                <a:latin typeface="Arial" panose="020B0604020202020204" pitchFamily="34" charset="0"/>
                <a:ea typeface="ヒラギノ角ゴ Pro W3" charset="-128"/>
              </a:defRPr>
            </a:lvl2pPr>
            <a:lvl3pPr marL="1143000" indent="-228600">
              <a:spcBef>
                <a:spcPct val="20000"/>
              </a:spcBef>
              <a:buClr>
                <a:srgbClr val="E47C23"/>
              </a:buClr>
              <a:buSzPct val="80000"/>
              <a:buFont typeface="Symbol" panose="05050102010706020507" pitchFamily="18" charset="2"/>
              <a:buChar char=""/>
              <a:defRPr>
                <a:solidFill>
                  <a:schemeClr val="tx1"/>
                </a:solidFill>
                <a:latin typeface="Arial" panose="020B0604020202020204" pitchFamily="34" charset="0"/>
                <a:ea typeface="ヒラギノ角ゴ Pro W3" charset="-128"/>
              </a:defRPr>
            </a:lvl3pPr>
            <a:lvl4pPr marL="1600200" indent="-228600">
              <a:spcBef>
                <a:spcPct val="20000"/>
              </a:spcBef>
              <a:buClr>
                <a:srgbClr val="E47C23"/>
              </a:buClr>
              <a:buSzPct val="80000"/>
              <a:buChar char="–"/>
              <a:defRPr sz="1600">
                <a:solidFill>
                  <a:schemeClr val="tx1"/>
                </a:solidFill>
                <a:latin typeface="Arial" panose="020B0604020202020204" pitchFamily="34" charset="0"/>
                <a:ea typeface="ヒラギノ角ゴ Pro W3" charset="-128"/>
              </a:defRPr>
            </a:lvl4pPr>
            <a:lvl5pPr marL="2057400" indent="-228600">
              <a:spcBef>
                <a:spcPct val="20000"/>
              </a:spcBef>
              <a:buClr>
                <a:srgbClr val="E47C23"/>
              </a:buClr>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9pPr>
          </a:lstStyle>
          <a:p>
            <a:pPr>
              <a:spcBef>
                <a:spcPct val="0"/>
              </a:spcBef>
              <a:buClrTx/>
              <a:buSzTx/>
              <a:buFontTx/>
              <a:buNone/>
            </a:pPr>
            <a:r>
              <a:rPr lang="en-GB" altLang="ja-JP" sz="2000"/>
              <a:t>Summarizing a few of the key characteristics of shared and distributed memory machines</a:t>
            </a:r>
            <a:r>
              <a:rPr lang="fr-FR" altLang="ja-JP" sz="2000"/>
              <a:t> </a:t>
            </a:r>
            <a:endParaRPr lang="fr-FR"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643AD03-86B1-4F26-B6B9-14419CC9DBBB}"/>
              </a:ext>
            </a:extLst>
          </p:cNvPr>
          <p:cNvSpPr>
            <a:spLocks noGrp="1" noChangeArrowheads="1"/>
          </p:cNvSpPr>
          <p:nvPr>
            <p:ph type="title"/>
          </p:nvPr>
        </p:nvSpPr>
        <p:spPr/>
        <p:txBody>
          <a:bodyPr/>
          <a:lstStyle/>
          <a:p>
            <a:pPr eaLnBrk="1" hangingPunct="1"/>
            <a:r>
              <a:rPr lang="fr-FR" altLang="en-US"/>
              <a:t>Hybrid Distributed-Shared Memory</a:t>
            </a:r>
          </a:p>
        </p:txBody>
      </p:sp>
      <p:sp>
        <p:nvSpPr>
          <p:cNvPr id="48131" name="Rectangle 3">
            <a:extLst>
              <a:ext uri="{FF2B5EF4-FFF2-40B4-BE49-F238E27FC236}">
                <a16:creationId xmlns:a16="http://schemas.microsoft.com/office/drawing/2014/main" id="{0469E74E-7FBB-481F-92AB-A78A488120ED}"/>
              </a:ext>
            </a:extLst>
          </p:cNvPr>
          <p:cNvSpPr>
            <a:spLocks noGrp="1" noChangeArrowheads="1"/>
          </p:cNvSpPr>
          <p:nvPr>
            <p:ph type="body" idx="1"/>
          </p:nvPr>
        </p:nvSpPr>
        <p:spPr>
          <a:xfrm>
            <a:off x="685800" y="981075"/>
            <a:ext cx="7772400" cy="5543550"/>
          </a:xfrm>
        </p:spPr>
        <p:txBody>
          <a:bodyPr/>
          <a:lstStyle/>
          <a:p>
            <a:pPr eaLnBrk="1" hangingPunct="1">
              <a:lnSpc>
                <a:spcPct val="80000"/>
              </a:lnSpc>
            </a:pPr>
            <a:r>
              <a:rPr lang="en-GB" altLang="en-US" sz="1800"/>
              <a:t>The largest and fastest computers in the world today employ both shared and distributed memory architectures.</a:t>
            </a:r>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endParaRPr lang="fr-FR" altLang="en-US" sz="1800"/>
          </a:p>
          <a:p>
            <a:pPr eaLnBrk="1" hangingPunct="1">
              <a:lnSpc>
                <a:spcPct val="80000"/>
              </a:lnSpc>
            </a:pPr>
            <a:r>
              <a:rPr lang="en-GB" altLang="en-US" sz="1800"/>
              <a:t>The shared memory component is usually a cache coherent SMP machine. Processors on a given SMP can address that machine's memory as global. </a:t>
            </a:r>
            <a:endParaRPr lang="fr-FR" altLang="en-US" sz="1800"/>
          </a:p>
          <a:p>
            <a:pPr eaLnBrk="1" hangingPunct="1">
              <a:lnSpc>
                <a:spcPct val="80000"/>
              </a:lnSpc>
            </a:pPr>
            <a:r>
              <a:rPr lang="en-GB" altLang="en-US" sz="1800"/>
              <a:t>The distributed memory component is the networking of multiple SMPs. SMPs know only about their own memory - not the memory on another SMP. Therefore, network communications are required to move data from one SMP to another. </a:t>
            </a:r>
            <a:endParaRPr lang="fr-FR" altLang="en-US" sz="1800"/>
          </a:p>
          <a:p>
            <a:pPr eaLnBrk="1" hangingPunct="1">
              <a:lnSpc>
                <a:spcPct val="80000"/>
              </a:lnSpc>
            </a:pPr>
            <a:r>
              <a:rPr lang="en-GB" altLang="en-US" sz="1800"/>
              <a:t>Current trends seem to indicate that this type of memory architecture will continue to prevail and increase at the high end of computing for the foreseeable future. </a:t>
            </a:r>
            <a:endParaRPr lang="fr-FR" altLang="en-US" sz="1800"/>
          </a:p>
          <a:p>
            <a:pPr eaLnBrk="1" hangingPunct="1">
              <a:lnSpc>
                <a:spcPct val="80000"/>
              </a:lnSpc>
            </a:pPr>
            <a:r>
              <a:rPr lang="en-GB" altLang="en-US" sz="1800"/>
              <a:t>Advantages and Disadvantages: whatever is common to both shared and distributed memory architectures. </a:t>
            </a:r>
            <a:endParaRPr lang="fr-FR" altLang="en-US" sz="1800"/>
          </a:p>
        </p:txBody>
      </p:sp>
      <p:pic>
        <p:nvPicPr>
          <p:cNvPr id="48132" name="Picture 4" descr="Hybrid memory architecture">
            <a:extLst>
              <a:ext uri="{FF2B5EF4-FFF2-40B4-BE49-F238E27FC236}">
                <a16:creationId xmlns:a16="http://schemas.microsoft.com/office/drawing/2014/main" id="{9A89713F-8517-4DD8-98D4-75C26E33E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CA74DB5-466B-4904-B7C4-3DFA4D22B80F}"/>
              </a:ext>
            </a:extLst>
          </p:cNvPr>
          <p:cNvSpPr>
            <a:spLocks noGrp="1" noChangeArrowheads="1"/>
          </p:cNvSpPr>
          <p:nvPr>
            <p:ph type="title"/>
          </p:nvPr>
        </p:nvSpPr>
        <p:spPr/>
        <p:txBody>
          <a:bodyPr/>
          <a:lstStyle/>
          <a:p>
            <a:r>
              <a:rPr lang="en-US" altLang="en-US"/>
              <a:t>Evaluation Criteria</a:t>
            </a:r>
          </a:p>
        </p:txBody>
      </p:sp>
      <p:sp>
        <p:nvSpPr>
          <p:cNvPr id="7171" name="Content Placeholder 2">
            <a:extLst>
              <a:ext uri="{FF2B5EF4-FFF2-40B4-BE49-F238E27FC236}">
                <a16:creationId xmlns:a16="http://schemas.microsoft.com/office/drawing/2014/main" id="{A8A0FEFA-715B-42F1-B430-97B7FD8D4C23}"/>
              </a:ext>
            </a:extLst>
          </p:cNvPr>
          <p:cNvSpPr>
            <a:spLocks noGrp="1" noChangeArrowheads="1"/>
          </p:cNvSpPr>
          <p:nvPr>
            <p:ph idx="1"/>
          </p:nvPr>
        </p:nvSpPr>
        <p:spPr>
          <a:xfrm>
            <a:off x="685800" y="1524000"/>
            <a:ext cx="7772400" cy="2265363"/>
          </a:xfrm>
        </p:spPr>
        <p:txBody>
          <a:bodyPr/>
          <a:lstStyle/>
          <a:p>
            <a:pPr>
              <a:buFont typeface="Arial" panose="020B0604020202020204" pitchFamily="34" charset="0"/>
              <a:buChar char="•"/>
            </a:pPr>
            <a:r>
              <a:rPr lang="en-US" altLang="en-US"/>
              <a:t>Class Activities  (5%)</a:t>
            </a:r>
          </a:p>
          <a:p>
            <a:pPr>
              <a:buFont typeface="Arial" panose="020B0604020202020204" pitchFamily="34" charset="0"/>
              <a:buChar char="•"/>
            </a:pPr>
            <a:r>
              <a:rPr lang="en-US" altLang="en-US"/>
              <a:t> Assignments (5%) </a:t>
            </a:r>
          </a:p>
          <a:p>
            <a:pPr>
              <a:buFont typeface="Arial" panose="020B0604020202020204" pitchFamily="34" charset="0"/>
              <a:buChar char="•"/>
            </a:pPr>
            <a:r>
              <a:rPr lang="en-US" altLang="en-US"/>
              <a:t> Projects (10%)</a:t>
            </a:r>
          </a:p>
          <a:p>
            <a:pPr>
              <a:buFont typeface="Arial" panose="020B0604020202020204" pitchFamily="34" charset="0"/>
              <a:buChar char="•"/>
            </a:pPr>
            <a:r>
              <a:rPr lang="en-US" altLang="en-US"/>
              <a:t> Mid Term (15+15=30%)</a:t>
            </a:r>
          </a:p>
          <a:p>
            <a:pPr>
              <a:buFont typeface="Arial" panose="020B0604020202020204" pitchFamily="34" charset="0"/>
              <a:buChar char="•"/>
            </a:pPr>
            <a:r>
              <a:rPr lang="en-US" altLang="en-US"/>
              <a:t> Final (50%)</a:t>
            </a:r>
          </a:p>
        </p:txBody>
      </p:sp>
      <p:sp>
        <p:nvSpPr>
          <p:cNvPr id="7172" name="TextBox 3">
            <a:extLst>
              <a:ext uri="{FF2B5EF4-FFF2-40B4-BE49-F238E27FC236}">
                <a16:creationId xmlns:a16="http://schemas.microsoft.com/office/drawing/2014/main" id="{80C8879A-6AA2-4D9B-A043-9F21B4983193}"/>
              </a:ext>
            </a:extLst>
          </p:cNvPr>
          <p:cNvSpPr txBox="1">
            <a:spLocks noChangeArrowheads="1"/>
          </p:cNvSpPr>
          <p:nvPr/>
        </p:nvSpPr>
        <p:spPr bwMode="auto">
          <a:xfrm>
            <a:off x="984250" y="4149725"/>
            <a:ext cx="6756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a:solidFill>
                  <a:srgbClr val="FF0000"/>
                </a:solidFill>
              </a:rPr>
              <a:t>• Plagiarized submissions will be marked as Zero.</a:t>
            </a:r>
          </a:p>
          <a:p>
            <a:r>
              <a:rPr lang="en-US" altLang="en-US">
                <a:solidFill>
                  <a:srgbClr val="FF0000"/>
                </a:solidFill>
              </a:rPr>
              <a:t>• Late submissions are not allowed.</a:t>
            </a:r>
          </a:p>
          <a:p>
            <a:endParaRPr lang="en-US"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3B1B2BF-CFD9-4C73-A292-8B070B03798F}"/>
              </a:ext>
            </a:extLst>
          </p:cNvPr>
          <p:cNvSpPr>
            <a:spLocks noGrp="1" noChangeArrowheads="1"/>
          </p:cNvSpPr>
          <p:nvPr>
            <p:ph type="title"/>
          </p:nvPr>
        </p:nvSpPr>
        <p:spPr/>
        <p:txBody>
          <a:bodyPr/>
          <a:lstStyle/>
          <a:p>
            <a:r>
              <a:rPr lang="en-US" altLang="en-US"/>
              <a:t>Tentative Course Outline</a:t>
            </a:r>
          </a:p>
        </p:txBody>
      </p:sp>
      <p:sp>
        <p:nvSpPr>
          <p:cNvPr id="8195" name="Content Placeholder 2">
            <a:extLst>
              <a:ext uri="{FF2B5EF4-FFF2-40B4-BE49-F238E27FC236}">
                <a16:creationId xmlns:a16="http://schemas.microsoft.com/office/drawing/2014/main" id="{06181138-E665-4F64-A2F4-05A60C4D8AC9}"/>
              </a:ext>
            </a:extLst>
          </p:cNvPr>
          <p:cNvSpPr>
            <a:spLocks noGrp="1" noChangeArrowheads="1"/>
          </p:cNvSpPr>
          <p:nvPr>
            <p:ph idx="1"/>
          </p:nvPr>
        </p:nvSpPr>
        <p:spPr/>
        <p:txBody>
          <a:bodyPr/>
          <a:lstStyle/>
          <a:p>
            <a:endParaRPr lang="en-US" altLang="en-US"/>
          </a:p>
        </p:txBody>
      </p:sp>
      <p:pic>
        <p:nvPicPr>
          <p:cNvPr id="8196" name="Picture 3">
            <a:extLst>
              <a:ext uri="{FF2B5EF4-FFF2-40B4-BE49-F238E27FC236}">
                <a16:creationId xmlns:a16="http://schemas.microsoft.com/office/drawing/2014/main" id="{AB5D0684-6CD6-40B5-A1EF-32366ABED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4575"/>
            <a:ext cx="9144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86F776D-B393-4649-802A-58CA449221D1}"/>
              </a:ext>
            </a:extLst>
          </p:cNvPr>
          <p:cNvSpPr>
            <a:spLocks noGrp="1" noChangeArrowheads="1"/>
          </p:cNvSpPr>
          <p:nvPr>
            <p:ph type="ctrTitle"/>
          </p:nvPr>
        </p:nvSpPr>
        <p:spPr/>
        <p:txBody>
          <a:bodyPr/>
          <a:lstStyle/>
          <a:p>
            <a:pPr eaLnBrk="1" hangingPunct="1"/>
            <a:r>
              <a:rPr lang="fr-FR" altLang="en-US"/>
              <a:t>Introduction to Parallel Computing</a:t>
            </a:r>
          </a:p>
        </p:txBody>
      </p:sp>
      <p:sp>
        <p:nvSpPr>
          <p:cNvPr id="9219" name="Rectangle 3">
            <a:extLst>
              <a:ext uri="{FF2B5EF4-FFF2-40B4-BE49-F238E27FC236}">
                <a16:creationId xmlns:a16="http://schemas.microsoft.com/office/drawing/2014/main" id="{BEBFD033-7989-4835-8D84-D6C67FF3B4B3}"/>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B86FD66-5F59-4CB9-9BEA-519D285A83C6}"/>
              </a:ext>
            </a:extLst>
          </p:cNvPr>
          <p:cNvSpPr>
            <a:spLocks noGrp="1" noChangeArrowheads="1"/>
          </p:cNvSpPr>
          <p:nvPr>
            <p:ph type="title"/>
          </p:nvPr>
        </p:nvSpPr>
        <p:spPr/>
        <p:txBody>
          <a:bodyPr/>
          <a:lstStyle/>
          <a:p>
            <a:pPr eaLnBrk="1" hangingPunct="1"/>
            <a:r>
              <a:rPr lang="fr-FR" altLang="en-US"/>
              <a:t>Abstract</a:t>
            </a:r>
          </a:p>
        </p:txBody>
      </p:sp>
      <p:sp>
        <p:nvSpPr>
          <p:cNvPr id="10243" name="Rectangle 3">
            <a:extLst>
              <a:ext uri="{FF2B5EF4-FFF2-40B4-BE49-F238E27FC236}">
                <a16:creationId xmlns:a16="http://schemas.microsoft.com/office/drawing/2014/main" id="{C1FFC397-A940-44F3-B2B7-6DF00B41DA7D}"/>
              </a:ext>
            </a:extLst>
          </p:cNvPr>
          <p:cNvSpPr>
            <a:spLocks noGrp="1" noChangeArrowheads="1"/>
          </p:cNvSpPr>
          <p:nvPr>
            <p:ph type="body" idx="1"/>
          </p:nvPr>
        </p:nvSpPr>
        <p:spPr/>
        <p:txBody>
          <a:bodyPr/>
          <a:lstStyle/>
          <a:p>
            <a:pPr eaLnBrk="1" hangingPunct="1"/>
            <a:r>
              <a:rPr lang="en-GB" altLang="en-US" sz="2000"/>
              <a:t>This presentation covers the basics of parallel computing. Beginning with a brief overview and some concepts and terminology associated with parallel computing, the topics of parallel memory architectures and programming models are then explored. These topics are followed by a discussion on a number of issues related to designing parallel programs. The last portion of the presentation is spent examining how to parallelize several different types of serial programs. </a:t>
            </a:r>
          </a:p>
          <a:p>
            <a:pPr eaLnBrk="1" hangingPunct="1"/>
            <a:endParaRPr lang="fr-FR" altLang="ja-JP" sz="2000"/>
          </a:p>
          <a:p>
            <a:pPr eaLnBrk="1" hangingPunct="1"/>
            <a:endParaRPr lang="fr-FR" altLang="ja-JP" sz="2000"/>
          </a:p>
          <a:p>
            <a:pPr eaLnBrk="1" hangingPunct="1"/>
            <a:r>
              <a:rPr lang="fr-FR" altLang="ja-JP" sz="2000"/>
              <a:t>Level/Prerequisites: None </a:t>
            </a:r>
            <a:br>
              <a:rPr lang="fr-FR" altLang="ja-JP" sz="2000"/>
            </a:br>
            <a:br>
              <a:rPr lang="fr-FR" altLang="ja-JP" sz="2000"/>
            </a:br>
            <a:endParaRPr lang="fr-FR"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6D09FE-1B18-4BC5-8E9A-9A05E764B57F}"/>
              </a:ext>
            </a:extLst>
          </p:cNvPr>
          <p:cNvSpPr>
            <a:spLocks noGrp="1" noChangeArrowheads="1"/>
          </p:cNvSpPr>
          <p:nvPr>
            <p:ph type="title"/>
          </p:nvPr>
        </p:nvSpPr>
        <p:spPr/>
        <p:txBody>
          <a:bodyPr/>
          <a:lstStyle/>
          <a:p>
            <a:pPr eaLnBrk="1" hangingPunct="1"/>
            <a:r>
              <a:rPr lang="fr-FR" altLang="en-US"/>
              <a:t>What is Parallel Computing? (1)</a:t>
            </a:r>
          </a:p>
        </p:txBody>
      </p:sp>
      <p:sp>
        <p:nvSpPr>
          <p:cNvPr id="11267" name="Rectangle 3">
            <a:extLst>
              <a:ext uri="{FF2B5EF4-FFF2-40B4-BE49-F238E27FC236}">
                <a16:creationId xmlns:a16="http://schemas.microsoft.com/office/drawing/2014/main" id="{56292147-686F-4C10-8AF9-808C5210788E}"/>
              </a:ext>
            </a:extLst>
          </p:cNvPr>
          <p:cNvSpPr>
            <a:spLocks noGrp="1" noChangeArrowheads="1"/>
          </p:cNvSpPr>
          <p:nvPr>
            <p:ph type="body" idx="1"/>
          </p:nvPr>
        </p:nvSpPr>
        <p:spPr/>
        <p:txBody>
          <a:bodyPr/>
          <a:lstStyle/>
          <a:p>
            <a:pPr eaLnBrk="1" hangingPunct="1"/>
            <a:r>
              <a:rPr lang="en-GB" altLang="en-US"/>
              <a:t>Traditionally, software has been written for </a:t>
            </a:r>
            <a:r>
              <a:rPr lang="en-GB" altLang="en-US" b="1" i="1"/>
              <a:t>serial</a:t>
            </a:r>
            <a:r>
              <a:rPr lang="en-GB" altLang="en-US"/>
              <a:t> computation: </a:t>
            </a:r>
            <a:endParaRPr lang="fr-FR" altLang="en-US"/>
          </a:p>
          <a:p>
            <a:pPr lvl="1" eaLnBrk="1" hangingPunct="1"/>
            <a:r>
              <a:rPr lang="en-GB" altLang="en-US"/>
              <a:t>To be run on a single computer having a single Central Processing Unit (CPU); </a:t>
            </a:r>
            <a:endParaRPr lang="fr-FR" altLang="en-US"/>
          </a:p>
          <a:p>
            <a:pPr lvl="1" eaLnBrk="1" hangingPunct="1"/>
            <a:r>
              <a:rPr lang="en-GB" altLang="en-US"/>
              <a:t>A problem is broken into a discrete series of instructions. </a:t>
            </a:r>
            <a:endParaRPr lang="fr-FR" altLang="en-US"/>
          </a:p>
          <a:p>
            <a:pPr lvl="1" eaLnBrk="1" hangingPunct="1"/>
            <a:r>
              <a:rPr lang="en-GB" altLang="en-US"/>
              <a:t>Instructions are executed one after another. </a:t>
            </a:r>
            <a:endParaRPr lang="fr-FR" altLang="en-US"/>
          </a:p>
          <a:p>
            <a:pPr lvl="1" eaLnBrk="1" hangingPunct="1"/>
            <a:r>
              <a:rPr lang="en-GB" altLang="en-US"/>
              <a:t>Only one instruction may execute at any moment in time. </a:t>
            </a:r>
            <a:endParaRPr lang="fr-FR" altLang="en-US"/>
          </a:p>
          <a:p>
            <a:pPr eaLnBrk="1" hangingPunct="1"/>
            <a:endParaRPr lang="fr-FR" altLang="en-US"/>
          </a:p>
        </p:txBody>
      </p:sp>
      <p:pic>
        <p:nvPicPr>
          <p:cNvPr id="11268" name="Picture 4" descr="Serial computing">
            <a:extLst>
              <a:ext uri="{FF2B5EF4-FFF2-40B4-BE49-F238E27FC236}">
                <a16:creationId xmlns:a16="http://schemas.microsoft.com/office/drawing/2014/main" id="{0374FC41-E5D7-4570-A709-CD2B72EC9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076700"/>
            <a:ext cx="57499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ULL">
  <a:themeElements>
    <a:clrScheme name="BU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lnDef>
  </a:objectDefaults>
  <a:extraClrSchemeLst>
    <a:extraClrScheme>
      <a:clrScheme name="BU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BULL_ev</Template>
  <TotalTime>3310</TotalTime>
  <Words>3279</Words>
  <Application>Microsoft Office PowerPoint</Application>
  <PresentationFormat>On-screen Show (4:3)</PresentationFormat>
  <Paragraphs>292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ヒラギノ角ゴ Pro W3</vt:lpstr>
      <vt:lpstr>Webdings</vt:lpstr>
      <vt:lpstr>Symbol</vt:lpstr>
      <vt:lpstr>Calibri</vt:lpstr>
      <vt:lpstr>Courier New</vt:lpstr>
      <vt:lpstr>BULL</vt:lpstr>
      <vt:lpstr>CS 3006 Parallel and Distributed Computing  </vt:lpstr>
      <vt:lpstr>Textbook</vt:lpstr>
      <vt:lpstr>Reference Book</vt:lpstr>
      <vt:lpstr>Google Classroom </vt:lpstr>
      <vt:lpstr>Evaluation Criteria</vt:lpstr>
      <vt:lpstr>Tentative Course Outline</vt:lpstr>
      <vt:lpstr>Introduction to Parallel Computing</vt:lpstr>
      <vt:lpstr>Abstract</vt:lpstr>
      <vt:lpstr>What is Parallel Computing? (1)</vt:lpstr>
      <vt:lpstr>What is Parallel Computing? (2)</vt:lpstr>
      <vt:lpstr>Parallel Computing: Resources</vt:lpstr>
      <vt:lpstr>Parallel Computing: The computational problem </vt:lpstr>
      <vt:lpstr>Parallel Computing: what for? (1)</vt:lpstr>
      <vt:lpstr>Parallel Computing: what for? (2)</vt:lpstr>
      <vt:lpstr>Parallel Computing: what for? (3)</vt:lpstr>
      <vt:lpstr>Why Parallel Computing? (1)</vt:lpstr>
      <vt:lpstr>Why Parallel Computing? (2)</vt:lpstr>
      <vt:lpstr>Limitations of Serial Computing</vt:lpstr>
      <vt:lpstr>The future</vt:lpstr>
      <vt:lpstr>Who and What? (1)</vt:lpstr>
      <vt:lpstr>Who and What? (2)</vt:lpstr>
      <vt:lpstr>Concepts and Terminology</vt:lpstr>
      <vt:lpstr>Von Neumann Architecture</vt:lpstr>
      <vt:lpstr>Basic Design</vt:lpstr>
      <vt:lpstr>Flynn's Classical Taxonomy</vt:lpstr>
      <vt:lpstr>Flynn Matrix</vt:lpstr>
      <vt:lpstr>Single Instruction, Single Data (SISD)</vt:lpstr>
      <vt:lpstr>Single Instruction, Multiple Data (SIMD)</vt:lpstr>
      <vt:lpstr>Multiple Instruction, Single Data (MISD)</vt:lpstr>
      <vt:lpstr>Multiple Instruction, Multiple Data (MIMD)</vt:lpstr>
      <vt:lpstr>Some General Parallel Terminology</vt:lpstr>
      <vt:lpstr>PowerPoint Presentation</vt:lpstr>
      <vt:lpstr>PowerPoint Presentation</vt:lpstr>
      <vt:lpstr>PowerPoint Presentation</vt:lpstr>
      <vt:lpstr>PowerPoint Presentation</vt:lpstr>
      <vt:lpstr>PowerPoint Presentation</vt:lpstr>
      <vt:lpstr>Parallel Computer Memory Architectures</vt:lpstr>
      <vt:lpstr>Memory architectures</vt:lpstr>
      <vt:lpstr>Shared Memory</vt:lpstr>
      <vt:lpstr>Shared Memory : UMA vs. NUMA</vt:lpstr>
      <vt:lpstr>Shared Memory: Pro and Con</vt:lpstr>
      <vt:lpstr>Distributed Memory</vt:lpstr>
      <vt:lpstr>Distributed Memory: Pro and Con</vt:lpstr>
      <vt:lpstr>Hybrid Distributed-Shared Memory</vt:lpstr>
      <vt:lpstr>Hybrid Distributed-Shared Memory</vt:lpstr>
    </vt:vector>
  </TitlesOfParts>
  <Company>BULL - CD image n° IS-0138_C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Denis Jean-Marc</dc:creator>
  <cp:lastModifiedBy>Dr. Hassan Jamil Syed</cp:lastModifiedBy>
  <cp:revision>18</cp:revision>
  <dcterms:created xsi:type="dcterms:W3CDTF">2007-12-05T14:06:51Z</dcterms:created>
  <dcterms:modified xsi:type="dcterms:W3CDTF">2021-09-10T13:30:30Z</dcterms:modified>
</cp:coreProperties>
</file>