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Arial Black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hiyPP01ebSHNkyYMG3cbZROl4/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Black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P(X) = 0.15 </a:t>
            </a:r>
            <a:endParaRPr/>
          </a:p>
        </p:txBody>
      </p:sp>
      <p:sp>
        <p:nvSpPr>
          <p:cNvPr id="149" name="Google Shape;14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N=8,  P(X) = 0.0354</a:t>
            </a:r>
            <a:endParaRPr/>
          </a:p>
        </p:txBody>
      </p:sp>
      <p:sp>
        <p:nvSpPr>
          <p:cNvPr id="156" name="Google Shape;15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9c(3,3,1,2) = 0.0077. </a:t>
            </a:r>
            <a:endParaRPr/>
          </a:p>
        </p:txBody>
      </p:sp>
      <p:sp>
        <p:nvSpPr>
          <p:cNvPr id="163" name="Google Shape;163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(11</a:t>
            </a:r>
            <a:r>
              <a:rPr lang="en-US"/>
              <a:t>) 1/12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(12</a:t>
            </a:r>
            <a:r>
              <a:rPr lang="en-US"/>
              <a:t>) 5/9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(13) </a:t>
            </a:r>
            <a:r>
              <a:rPr lang="en-US"/>
              <a:t>0.38 = 1(84)/220 and P(at least one defective = 1 – 0.38 = 0.618</a:t>
            </a:r>
            <a:endParaRPr/>
          </a:p>
        </p:txBody>
      </p:sp>
      <p:sp>
        <p:nvSpPr>
          <p:cNvPr id="184" name="Google Shape;184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Examples: </a:t>
            </a:r>
            <a:r>
              <a:rPr lang="en-US"/>
              <a:t>Tossing a coin, Defective or Non defective, Pass/fail </a:t>
            </a:r>
            <a:endParaRPr/>
          </a:p>
        </p:txBody>
      </p:sp>
      <p:sp>
        <p:nvSpPr>
          <p:cNvPr id="93" name="Google Shape;9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(1) 3/8 = 0.375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2) N=4, p = ¾, x = 2    P(x=2) = 27/128 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(3)  P(X&gt;10)=0.0338	P(3 to 8) = 0.8779 	P(X = 5) = 0.1859 </a:t>
            </a:r>
            <a:endParaRPr/>
          </a:p>
        </p:txBody>
      </p:sp>
      <p:sp>
        <p:nvSpPr>
          <p:cNvPr id="108" name="Google Shape;10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arenBoth"/>
            </a:pPr>
            <a:r>
              <a:rPr lang="en-US"/>
              <a:t>P(X&gt;=1) = 1 – p(x=0) = 0.4562.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arenBoth"/>
            </a:pPr>
            <a:r>
              <a:rPr lang="en-US"/>
              <a:t>P = 0.4562		P(Y=3) = 0.1602</a:t>
            </a:r>
            <a:endParaRPr/>
          </a:p>
        </p:txBody>
      </p:sp>
      <p:sp>
        <p:nvSpPr>
          <p:cNvPr id="115" name="Google Shape;11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  = 2, var = 1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# Heads = X = </a:t>
            </a:r>
            <a:r>
              <a:rPr lang="en-US"/>
              <a:t>(0, 1/16) (1, 4/16) (2, 6/16) (4/16) (1/16)   E(x) = 2 =mean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(7) Mean  = n p = 480(1/6) = 80 &amp;  sigma = 8.16</a:t>
            </a:r>
            <a:endParaRPr/>
          </a:p>
        </p:txBody>
      </p:sp>
      <p:sp>
        <p:nvSpPr>
          <p:cNvPr id="122" name="Google Shape;12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7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7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7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7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osama.ajaz@nu.edu.pk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 Black"/>
              <a:buNone/>
            </a:pPr>
            <a:r>
              <a:rPr lang="en-US" sz="5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Discrete Probability Distributions</a:t>
            </a:r>
            <a:endParaRPr sz="500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2287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Instructor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Osama Bin Ajaz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Lecturer, S &amp; H Dept.,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FAST-NU, Main Campus, Karachi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osama.ajaz@nu.edu.pk</a:t>
            </a:r>
            <a:r>
              <a:rPr lang="en-US"/>
              <a:t>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>
                <a:solidFill>
                  <a:srgbClr val="00B050"/>
                </a:solidFill>
              </a:rPr>
              <a:t>Example # 08: Leisure Activity 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52" name="Google Shape;152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a large city, 50% of the people choose a movie, 30% choose dinner and a play, and 20% choose shopping as a leisure activity. If a sample of 5 people is randomly selected, find the probability that 3 are planning to go to a movie, 1 to a play, and 1 to a shopping mall. 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Example # 09: Coffee Shop Customers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59" name="Google Shape;15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small airport coffee shop manager found that the probabilities a customer buys 0, 1, 2, or 3 cups of coffee are 0.3, 0.5, 0.15, and 0.05, respectively. If 8 customers enter the shop, find the probability that 2 will purchase something other than coffee, 4 will purchase 1 cup of coffee, 1 will purchase 2 cups, and 1 will purchase 3 cups. 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Example # 10: Arrival of delegation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66" name="Google Shape;166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1200" y="1825625"/>
            <a:ext cx="9269626" cy="27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b="1" lang="en-US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Hypergeometric Experiment</a:t>
            </a:r>
            <a:endParaRPr b="1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3" name="Google Shape;17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The result of each trial can be classified as Success or Failure.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The probability of success changes on each trial.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Successive trials are dependent.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The experiment is repeated a fixed number of times. </a:t>
            </a:r>
            <a:endParaRPr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b="1" lang="en-US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Hypergeometric Distribution </a:t>
            </a:r>
            <a:endParaRPr/>
          </a:p>
        </p:txBody>
      </p:sp>
      <p:sp>
        <p:nvSpPr>
          <p:cNvPr id="179" name="Google Shape;17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Given a population with only two types of objects (Success or failure), such that there are </a:t>
            </a:r>
            <a:r>
              <a:rPr i="1" lang="en-US" sz="3000"/>
              <a:t>a </a:t>
            </a:r>
            <a:r>
              <a:rPr lang="en-US" sz="3000"/>
              <a:t>items of one kind and </a:t>
            </a:r>
            <a:r>
              <a:rPr i="1" lang="en-US" sz="3000"/>
              <a:t>b </a:t>
            </a:r>
            <a:r>
              <a:rPr lang="en-US" sz="3000"/>
              <a:t>items of another kind and </a:t>
            </a:r>
            <a:r>
              <a:rPr i="1" lang="en-US" sz="3000"/>
              <a:t>a </a:t>
            </a:r>
            <a:r>
              <a:rPr lang="en-US" sz="3000"/>
              <a:t> </a:t>
            </a:r>
            <a:r>
              <a:rPr i="1" lang="en-US" sz="3000"/>
              <a:t>b </a:t>
            </a:r>
            <a:r>
              <a:rPr lang="en-US" sz="3000"/>
              <a:t>equals the total population, the probability </a:t>
            </a:r>
            <a:r>
              <a:rPr i="1" lang="en-US" sz="3000"/>
              <a:t>P</a:t>
            </a:r>
            <a:r>
              <a:rPr lang="en-US" sz="3000"/>
              <a:t>(</a:t>
            </a:r>
            <a:r>
              <a:rPr i="1" lang="en-US" sz="3000"/>
              <a:t>X</a:t>
            </a:r>
            <a:r>
              <a:rPr lang="en-US" sz="3000"/>
              <a:t>) of selecting without replacement a sample of size </a:t>
            </a:r>
            <a:r>
              <a:rPr i="1" lang="en-US" sz="3000"/>
              <a:t>n </a:t>
            </a:r>
            <a:r>
              <a:rPr lang="en-US" sz="3000"/>
              <a:t>with </a:t>
            </a:r>
            <a:r>
              <a:rPr i="1" lang="en-US" sz="3000"/>
              <a:t>X </a:t>
            </a:r>
            <a:r>
              <a:rPr lang="en-US" sz="3000"/>
              <a:t>items of type </a:t>
            </a:r>
            <a:r>
              <a:rPr i="1" lang="en-US" sz="3000"/>
              <a:t>a </a:t>
            </a:r>
            <a:r>
              <a:rPr lang="en-US" sz="3000"/>
              <a:t>and  (</a:t>
            </a:r>
            <a:r>
              <a:rPr i="1" lang="en-US" sz="3000"/>
              <a:t>n </a:t>
            </a:r>
            <a:r>
              <a:rPr lang="en-US" sz="3000"/>
              <a:t>-  </a:t>
            </a:r>
            <a:r>
              <a:rPr i="1" lang="en-US" sz="3000"/>
              <a:t>X) </a:t>
            </a:r>
            <a:r>
              <a:rPr lang="en-US" sz="3000"/>
              <a:t>items of type </a:t>
            </a:r>
            <a:r>
              <a:rPr i="1" lang="en-US" sz="3000"/>
              <a:t>b </a:t>
            </a:r>
            <a:r>
              <a:rPr lang="en-US" sz="3000"/>
              <a:t>is: </a:t>
            </a:r>
            <a:br>
              <a:rPr lang="en-US"/>
            </a:br>
            <a:endParaRPr/>
          </a:p>
        </p:txBody>
      </p:sp>
      <p:pic>
        <p:nvPicPr>
          <p:cNvPr id="180" name="Google Shape;1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2492" y="4617720"/>
            <a:ext cx="5241887" cy="155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Example # 11 – 13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87" name="Google Shape;18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590"/>
              <a:buChar char="•"/>
            </a:pPr>
            <a:r>
              <a:rPr b="1" lang="en-US" sz="2590">
                <a:solidFill>
                  <a:srgbClr val="00B050"/>
                </a:solidFill>
              </a:rPr>
              <a:t>Assistant Manager Applicants: </a:t>
            </a:r>
            <a:r>
              <a:rPr lang="en-US" sz="2590"/>
              <a:t>Ten people apply for a job as assistant manager of a restaurant. Five have completed college and five have not. If the manager selects 3 applicants at random, find the probability that all 3 are college graduates. </a:t>
            </a:r>
            <a:endParaRPr sz="2590"/>
          </a:p>
          <a:p>
            <a:pPr indent="-228600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590"/>
              <a:buChar char="•"/>
            </a:pPr>
            <a:r>
              <a:rPr b="1" lang="en-US" sz="2590">
                <a:solidFill>
                  <a:srgbClr val="00B050"/>
                </a:solidFill>
              </a:rPr>
              <a:t>House Insurance: </a:t>
            </a:r>
            <a:r>
              <a:rPr lang="en-US" sz="2590"/>
              <a:t>A recent study found that 2 out of every 10 houses in a neighborhood have no insurance. If 5 houses are selected from 10 houses, find the probability that exactly 1 will be uninsured. </a:t>
            </a:r>
            <a:endParaRPr sz="2590"/>
          </a:p>
          <a:p>
            <a:pPr indent="-228600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590"/>
              <a:buChar char="•"/>
            </a:pPr>
            <a:r>
              <a:rPr b="1" lang="en-US" sz="2590">
                <a:solidFill>
                  <a:srgbClr val="00B050"/>
                </a:solidFill>
              </a:rPr>
              <a:t>Defective Compressor Tanks: </a:t>
            </a:r>
            <a:r>
              <a:rPr lang="en-US" sz="2590"/>
              <a:t>A lot of 12 compressor tanks is checked to see whether there are any defective tanks. Three tanks are checked for leaks. If 1 or more of the 3 is defective, the lot is rejected. Find the probability that the lot will be rejected if there are actually 3 defective tanks in the lot.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b="1" lang="en-US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The Bernoulli Process</a:t>
            </a:r>
            <a:r>
              <a:rPr lang="en-US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6" name="Google Shape;96;p3"/>
          <p:cNvSpPr txBox="1"/>
          <p:nvPr>
            <p:ph idx="1" type="body"/>
          </p:nvPr>
        </p:nvSpPr>
        <p:spPr>
          <a:xfrm>
            <a:off x="645459" y="1825625"/>
            <a:ext cx="1091901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1. The experiment consists of </a:t>
            </a:r>
            <a:r>
              <a:rPr b="1" lang="en-US" sz="2600"/>
              <a:t>repeated trials</a:t>
            </a:r>
            <a:r>
              <a:rPr lang="en-US" sz="2600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br>
              <a:rPr lang="en-US" sz="2600"/>
            </a:br>
            <a:r>
              <a:rPr lang="en-US" sz="2600"/>
              <a:t>2. Each trial results in an outcome that may be classified as a </a:t>
            </a:r>
            <a:r>
              <a:rPr b="1" lang="en-US" sz="2600"/>
              <a:t>success or  failure</a:t>
            </a:r>
            <a:r>
              <a:rPr lang="en-US" sz="2600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br>
              <a:rPr lang="en-US" sz="2600"/>
            </a:br>
            <a:r>
              <a:rPr lang="en-US" sz="2600"/>
              <a:t>3. The probability of success, denoted by </a:t>
            </a:r>
            <a:r>
              <a:rPr b="1" i="1" lang="en-US" sz="2600"/>
              <a:t>p</a:t>
            </a:r>
            <a:r>
              <a:rPr b="1" lang="en-US" sz="2600"/>
              <a:t>, remains constant </a:t>
            </a:r>
            <a:r>
              <a:rPr lang="en-US" sz="2600"/>
              <a:t>from trial to trial.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br>
              <a:rPr lang="en-US" sz="2600"/>
            </a:br>
            <a:r>
              <a:rPr lang="en-US" sz="2600"/>
              <a:t>4. The repeated trials are</a:t>
            </a:r>
            <a:r>
              <a:rPr b="1" lang="en-US" sz="2600"/>
              <a:t> independent</a:t>
            </a:r>
            <a:r>
              <a:rPr lang="en-US" sz="2600"/>
              <a:t>. 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lang="en-US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Binomial Distribution</a:t>
            </a:r>
            <a:endParaRPr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number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i="1" lang="en-US">
                <a:latin typeface="Arial Black"/>
                <a:ea typeface="Arial Black"/>
                <a:cs typeface="Arial Black"/>
                <a:sym typeface="Arial Black"/>
              </a:rPr>
              <a:t>X </a:t>
            </a:r>
            <a:r>
              <a:rPr lang="en-US"/>
              <a:t>of successes in </a:t>
            </a:r>
            <a:r>
              <a:rPr i="1" lang="en-US">
                <a:latin typeface="Arial Black"/>
                <a:ea typeface="Arial Black"/>
                <a:cs typeface="Arial Black"/>
                <a:sym typeface="Arial Black"/>
              </a:rPr>
              <a:t>n</a:t>
            </a:r>
            <a:r>
              <a:rPr i="1" lang="en-US"/>
              <a:t> </a:t>
            </a:r>
            <a:r>
              <a:rPr lang="en-US"/>
              <a:t>Bernoulli trials is called a </a:t>
            </a:r>
            <a:r>
              <a:rPr b="1" lang="en-US"/>
              <a:t>binomial random variable</a:t>
            </a:r>
            <a:r>
              <a:rPr lang="en-US"/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probability distribution of this discrete random variable is called</a:t>
            </a:r>
            <a:br>
              <a:rPr lang="en-US"/>
            </a:br>
            <a:r>
              <a:rPr lang="en-US"/>
              <a:t>the </a:t>
            </a:r>
            <a:r>
              <a:rPr b="1" lang="en-US"/>
              <a:t>binomial distribution.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probability of a success in a binomial experiment can be computed with this formula: </a:t>
            </a:r>
            <a:br>
              <a:rPr lang="en-US"/>
            </a:br>
            <a:br>
              <a:rPr lang="en-US"/>
            </a:br>
            <a:endParaRPr/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6468" y="4694555"/>
            <a:ext cx="7739063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Examples 01 – 03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838200" y="1690688"/>
            <a:ext cx="10515600" cy="4923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coin is tossed 3 times. Find the probability of getting exactly two heads.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probability that a certain kind of component will survive a shock test is 3/4. Find the probability that exactly 2 of the next 4 components tested survive.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probability that a patient recovers from a rare blood disease is 0.4. If 15 people are known to have contracted this disease, what is the probability that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(a) </a:t>
            </a:r>
            <a:r>
              <a:rPr lang="en-US"/>
              <a:t>at least 10 survive,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(b) </a:t>
            </a:r>
            <a:r>
              <a:rPr lang="en-US"/>
              <a:t>from 3 to 8 survive, and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(c) </a:t>
            </a:r>
            <a:r>
              <a:rPr lang="en-US"/>
              <a:t>exactly 5 survive? 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Example # 04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A large chain retailer purchases a certain kind of electronic device from a manufacturer. The manufacturer indicates that the defective rate of the device is 3% 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590"/>
              <a:buChar char="•"/>
            </a:pPr>
            <a:r>
              <a:rPr b="1" lang="en-US" sz="2590">
                <a:solidFill>
                  <a:srgbClr val="00B050"/>
                </a:solidFill>
              </a:rPr>
              <a:t>(a) </a:t>
            </a:r>
            <a:r>
              <a:rPr lang="en-US" sz="2590"/>
              <a:t>The inspector randomly picks 20 items from a shipment. What is the probability that there will be at least one defective item among these 20?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590"/>
              <a:buChar char="•"/>
            </a:pPr>
            <a:r>
              <a:rPr b="1" lang="en-US" sz="2590">
                <a:solidFill>
                  <a:srgbClr val="00B050"/>
                </a:solidFill>
              </a:rPr>
              <a:t>(b) </a:t>
            </a:r>
            <a:r>
              <a:rPr lang="en-US" sz="2590"/>
              <a:t>Suppose that the retailer receives 10 shipments in a month and the inspector randomly tests 20 devices per shipment. What is the probability that there will be exactly 3 shipments each containing at least one defective device among the 20 that are selected and tested from the shipment? </a:t>
            </a:r>
            <a:br>
              <a:rPr lang="en-US" sz="2590"/>
            </a:br>
            <a:endParaRPr sz="259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Example # 05 – 07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coin is tossed 4 times. Find the mean, variance, and standard deviation of the number of heads that will be obtained.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Solve the above problem using the concept of expected values.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die is rolled 480 times. Find the mean, variance, and standard deviation of the number of 3s that will be rolled. </a:t>
            </a: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Arial Black"/>
              <a:buNone/>
            </a:pPr>
            <a:r>
              <a:rPr b="1" lang="en-US" sz="4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Multinomial Experiments</a:t>
            </a:r>
            <a:endParaRPr b="1" sz="400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2" name="Google Shape;132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trial in an experiment has more than two outcomes.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probabilities for each trial remain constant.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outcomes are independent for a fixed number of trials.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Events must also be mutually exclusive.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Examples of Multinomial Experiments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38" name="Google Shape;138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52 playing cards.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Rolling a dice.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survey might require the responses of “approve,” “disapprove,” or “no opinion.” 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Multinomial Distribution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44" name="Google Shape;144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5" name="Google Shape;14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452" y="2468880"/>
            <a:ext cx="11385096" cy="3032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2019-03-17T14:40:27Z</dcterms:created>
  <dc:creator>Osama Bin Ajaz</dc:creator>
</cp:coreProperties>
</file>