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331" r:id="rId2"/>
    <p:sldId id="257" r:id="rId3"/>
    <p:sldId id="309" r:id="rId4"/>
    <p:sldId id="310" r:id="rId5"/>
    <p:sldId id="477" r:id="rId6"/>
    <p:sldId id="268" r:id="rId7"/>
    <p:sldId id="478" r:id="rId8"/>
    <p:sldId id="363" r:id="rId9"/>
    <p:sldId id="480" r:id="rId10"/>
    <p:sldId id="315" r:id="rId11"/>
    <p:sldId id="317" r:id="rId12"/>
    <p:sldId id="274" r:id="rId13"/>
    <p:sldId id="482" r:id="rId14"/>
    <p:sldId id="483" r:id="rId15"/>
    <p:sldId id="484" r:id="rId16"/>
    <p:sldId id="485" r:id="rId17"/>
    <p:sldId id="276" r:id="rId18"/>
    <p:sldId id="319" r:id="rId19"/>
    <p:sldId id="278" r:id="rId20"/>
    <p:sldId id="486" r:id="rId21"/>
    <p:sldId id="487" r:id="rId22"/>
    <p:sldId id="375" r:id="rId23"/>
    <p:sldId id="489" r:id="rId24"/>
    <p:sldId id="391" r:id="rId25"/>
    <p:sldId id="490" r:id="rId26"/>
    <p:sldId id="406" r:id="rId27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3366"/>
    <a:srgbClr val="66CCFF"/>
    <a:srgbClr val="CCE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1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602" y="10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FEF0803-8F91-4C2D-9C4A-2D2DA18B1D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52D4C15-48F0-4186-B6BD-500A009A29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2143A5F6-8184-4E23-BD5F-09B66C441F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test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E2BF-366E-457A-9559-96AC2F7C27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7194A9CA-E40D-4FDD-A250-4E22592EEB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65E003B-46A5-4549-AE26-971CCAC644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3609B88-4923-4C5E-8F3E-8793B3AF3E5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476113F1-64F0-4C01-911E-8F1C4ED908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AA43F09-81EA-4DAC-B323-7E46B46D45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944E0CB-BBF6-4353-8BE8-944E1824E3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test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5C6A9D7-5F19-4229-9EF7-9EC81B0E7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F8344851-03DA-4986-9C36-AAA7C8EDBD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534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F935C6D-209C-45E8-BF73-872561848B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34DACB-E941-4035-AD24-1DE609B79076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059A361-0B55-4499-B81A-0A6B21F8A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BFC927D-0F95-4858-9754-AE2EE528A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Deadlock avoidance allows the three necessary conditions </a:t>
            </a:r>
          </a:p>
          <a:p>
            <a:pPr lvl="1"/>
            <a:r>
              <a:rPr lang="en-NZ"/>
              <a:t>but makes judicious choices to assure that the deadlock point is never reached. </a:t>
            </a:r>
          </a:p>
          <a:p>
            <a:pPr lvl="1"/>
            <a:endParaRPr lang="en-NZ"/>
          </a:p>
          <a:p>
            <a:r>
              <a:rPr lang="en-NZ"/>
              <a:t>Avoidance allows more concurrency than prevention.</a:t>
            </a:r>
          </a:p>
          <a:p>
            <a:endParaRPr lang="en-NZ"/>
          </a:p>
          <a:p>
            <a:r>
              <a:rPr lang="en-NZ"/>
              <a:t>With deadlock avoidance, a decision is made dynamically whether the current resource allocation request will, if granted, potentially lead to a deadlock. </a:t>
            </a:r>
          </a:p>
          <a:p>
            <a:endParaRPr lang="en-NZ"/>
          </a:p>
          <a:p>
            <a:r>
              <a:rPr lang="en-NZ"/>
              <a:t>Deadlock avoidance requires knowledge of future process resource requests.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9217D7-B5B2-446A-8BFB-A3D0FE92DF5D}" type="slidenum">
              <a:rPr lang="en-US">
                <a:latin typeface="Calibri" pitchFamily="34" charset="0"/>
              </a:rPr>
              <a:pPr eaLnBrk="1" hangingPunct="1"/>
              <a:t>17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4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 process is only started if the maximum claim of all current processes plus those of the new process can be met.</a:t>
            </a:r>
          </a:p>
          <a:p>
            <a:r>
              <a:rPr lang="en-NZ"/>
              <a:t> </a:t>
            </a:r>
          </a:p>
          <a:p>
            <a:r>
              <a:rPr lang="en-NZ"/>
              <a:t>This strategy is hardly optimal, because it assumes the worst: </a:t>
            </a:r>
          </a:p>
          <a:p>
            <a:pPr lvl="1"/>
            <a:r>
              <a:rPr lang="en-NZ" b="1"/>
              <a:t>that all processes will make their maximum claims together.</a:t>
            </a:r>
          </a:p>
          <a:p>
            <a:endParaRPr lang="en-NZ"/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26404C-E03E-49E5-9D21-7E728B0FB685}" type="slidenum">
              <a:rPr lang="en-US">
                <a:latin typeface="Calibri" pitchFamily="34" charset="0"/>
              </a:rPr>
              <a:pPr eaLnBrk="1" hangingPunct="1"/>
              <a:t>18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6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Movie button goes to http://gaia.ecs.csus.edu/~zhangd/oscal/Banker/Banker.html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1610A0-D01D-4040-A9FF-1DFE3BB25EEB}" type="slidenum">
              <a:rPr lang="en-US">
                <a:latin typeface="Calibri" pitchFamily="34" charset="0"/>
              </a:rPr>
              <a:pPr eaLnBrk="1" hangingPunct="1"/>
              <a:t>19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8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FC75EB-3AA1-42FB-B0EF-877E1A4663BA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2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4141A97-5B03-49AE-84C7-17F5C3EAC164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97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93B73C-8834-4CAA-8EA5-4E3276AA32C8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4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239970-B7A3-4FCF-9E87-507B28D5F8A2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8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6A06FF9-4639-4D04-8B10-AE3871F946D1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0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239970-B7A3-4FCF-9E87-507B28D5F8A2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18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:a16="http://schemas.microsoft.com/office/drawing/2014/main" id="{72785914-E5D8-405B-B4B8-75B366F3E5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227CB26-DA79-46D3-96A5-1A0B56622C91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03BC3259-3663-4DC3-A07D-3E0CF82042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E20D46BC-3F37-4BF1-AFBD-4E46D338E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 set of processes is deadlocked when each process in the set is blocked awaiting an event that can only be triggered by another blocked process in the set</a:t>
            </a:r>
          </a:p>
          <a:p>
            <a:pPr lvl="1"/>
            <a:r>
              <a:rPr lang="en-NZ" i="1"/>
              <a:t>typically processes are waiting the freeing up of some requested resource. </a:t>
            </a:r>
          </a:p>
          <a:p>
            <a:pPr lvl="1"/>
            <a:endParaRPr lang="en-NZ"/>
          </a:p>
          <a:p>
            <a:r>
              <a:rPr lang="en-NZ"/>
              <a:t>Deadlock is permanent because none of the events is ever triggered.</a:t>
            </a:r>
          </a:p>
          <a:p>
            <a:endParaRPr lang="en-NZ"/>
          </a:p>
          <a:p>
            <a:r>
              <a:rPr lang="en-NZ"/>
              <a:t>Unlike other problems in concurrent process management, there is no efficient solution in the general case.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2B5D75-52B7-4041-96BB-A63C50E37CA6}" type="slidenum">
              <a:rPr lang="en-US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7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NZ" b="1"/>
              <a:t>Animated Slide</a:t>
            </a:r>
          </a:p>
          <a:p>
            <a:pPr>
              <a:lnSpc>
                <a:spcPct val="90000"/>
              </a:lnSpc>
            </a:pPr>
            <a:r>
              <a:rPr lang="en-NZ" b="1" i="1"/>
              <a:t>Click 1</a:t>
            </a:r>
            <a:r>
              <a:rPr lang="en-NZ"/>
              <a:t> Cars approach intersection</a:t>
            </a:r>
          </a:p>
          <a:p>
            <a:pPr>
              <a:lnSpc>
                <a:spcPct val="90000"/>
              </a:lnSpc>
            </a:pPr>
            <a:r>
              <a:rPr lang="en-NZ"/>
              <a:t> </a:t>
            </a:r>
            <a:r>
              <a:rPr lang="en-NZ" b="1" i="1"/>
              <a:t>Then </a:t>
            </a:r>
            <a:r>
              <a:rPr lang="en-NZ"/>
              <a:t>Cars announce their resource needs</a:t>
            </a:r>
          </a:p>
          <a:p>
            <a:pPr>
              <a:lnSpc>
                <a:spcPct val="90000"/>
              </a:lnSpc>
            </a:pPr>
            <a:endParaRPr lang="en-NZ"/>
          </a:p>
          <a:p>
            <a:pPr>
              <a:lnSpc>
                <a:spcPct val="90000"/>
              </a:lnSpc>
            </a:pPr>
            <a:r>
              <a:rPr lang="en-NZ"/>
              <a:t>All deadlocks involve conflicting needs for resources by two or more processes.   A common example is the traffic deadlock. </a:t>
            </a:r>
          </a:p>
          <a:p>
            <a:pPr>
              <a:lnSpc>
                <a:spcPct val="90000"/>
              </a:lnSpc>
            </a:pPr>
            <a:r>
              <a:rPr lang="en-NZ"/>
              <a:t>The typical rule of the road in the United States is that a car at a four-way stop should defer to a car immediately to its right.</a:t>
            </a:r>
          </a:p>
          <a:p>
            <a:pPr>
              <a:lnSpc>
                <a:spcPct val="90000"/>
              </a:lnSpc>
            </a:pPr>
            <a:endParaRPr lang="en-NZ"/>
          </a:p>
          <a:p>
            <a:pPr>
              <a:lnSpc>
                <a:spcPct val="90000"/>
              </a:lnSpc>
            </a:pPr>
            <a:r>
              <a:rPr lang="en-NZ"/>
              <a:t>This rule works if there are only two or three cars at the intersection. </a:t>
            </a:r>
          </a:p>
          <a:p>
            <a:pPr>
              <a:lnSpc>
                <a:spcPct val="90000"/>
              </a:lnSpc>
            </a:pPr>
            <a:endParaRPr lang="en-NZ"/>
          </a:p>
          <a:p>
            <a:pPr>
              <a:lnSpc>
                <a:spcPct val="90000"/>
              </a:lnSpc>
            </a:pPr>
            <a:r>
              <a:rPr lang="en-NZ"/>
              <a:t>If all four cars arrive at about the same time, each will refrain from entering the intersection, this causes a  </a:t>
            </a:r>
            <a:r>
              <a:rPr lang="en-NZ" b="1"/>
              <a:t>potential deadlock.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NZ"/>
              <a:t>The deadlock is only potential, not actual, because the necessary resources are available for any of the cars to proceed.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NZ"/>
              <a:t>If one car eventually does proceed, it can do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6EB4C90-0AC3-4FF5-80A7-04ACA08408BF}" type="slidenum">
              <a:rPr lang="en-US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9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/>
              <a:t>Animated Slide</a:t>
            </a:r>
          </a:p>
          <a:p>
            <a:r>
              <a:rPr lang="en-NZ" b="1" i="1"/>
              <a:t>Click 1</a:t>
            </a:r>
            <a:r>
              <a:rPr lang="en-NZ"/>
              <a:t> Cars move to deadlock</a:t>
            </a:r>
          </a:p>
          <a:p>
            <a:r>
              <a:rPr lang="en-NZ" b="1" i="1"/>
              <a:t>Then  </a:t>
            </a:r>
            <a:r>
              <a:rPr lang="en-NZ"/>
              <a:t>Cars announce their resource need</a:t>
            </a:r>
          </a:p>
          <a:p>
            <a:endParaRPr lang="en-NZ"/>
          </a:p>
          <a:p>
            <a:r>
              <a:rPr lang="en-NZ" b="1" i="1"/>
              <a:t>But </a:t>
            </a:r>
            <a:r>
              <a:rPr lang="en-NZ"/>
              <a:t>if all four cars ignore the rules and proceed (cautiously) into the intersection at the same time, then </a:t>
            </a:r>
            <a:r>
              <a:rPr lang="en-NZ" b="1"/>
              <a:t>each car seizes one resource </a:t>
            </a:r>
            <a:r>
              <a:rPr lang="en-NZ"/>
              <a:t>(one quadrant) but cannot proceed because the required second resource has already been seized by another car.</a:t>
            </a:r>
          </a:p>
          <a:p>
            <a:endParaRPr lang="en-NZ"/>
          </a:p>
          <a:p>
            <a:r>
              <a:rPr lang="en-NZ"/>
              <a:t>This is an actual deadlock.</a:t>
            </a:r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2F9D42-27AF-48BD-9940-6725411C7861}" type="slidenum">
              <a:rPr lang="en-US">
                <a:latin typeface="Calibri" pitchFamily="34" charset="0"/>
              </a:rPr>
              <a:pPr eaLnBrk="1" hangingPunct="1"/>
              <a:t>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1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A graph edge directed from a process to a resource indicates a resource that has been requested by the process but not yet granted.</a:t>
            </a:r>
          </a:p>
          <a:p>
            <a:endParaRPr lang="en-NZ"/>
          </a:p>
          <a:p>
            <a:r>
              <a:rPr lang="en-NZ"/>
              <a:t>Within a resource node, a dot is shown for each instance of that resource.</a:t>
            </a:r>
          </a:p>
          <a:p>
            <a:endParaRPr lang="en-NZ"/>
          </a:p>
          <a:p>
            <a:r>
              <a:rPr lang="en-NZ"/>
              <a:t>A graph edge directed from a reusable resource node dot to a process indicates a request that has been granted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B8E3DC-EE1E-4A95-9AC7-B082097AB5BC}" type="slidenum">
              <a:rPr lang="en-US">
                <a:latin typeface="Calibri" pitchFamily="34" charset="0"/>
              </a:rPr>
              <a:pPr eaLnBrk="1" hangingPunct="1"/>
              <a:t>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17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D173246-34B0-4C29-A77D-E153F4823598}" type="slidenum">
              <a:rPr lang="en-US">
                <a:latin typeface="Calibri" pitchFamily="34" charset="0"/>
              </a:rPr>
              <a:pPr eaLnBrk="1" hangingPunct="1"/>
              <a:t>6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7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Three general approaches exist for dealing with deadlock.</a:t>
            </a:r>
          </a:p>
          <a:p>
            <a:endParaRPr lang="en-NZ"/>
          </a:p>
          <a:p>
            <a:r>
              <a:rPr lang="en-NZ" b="1"/>
              <a:t>prevent deadlock </a:t>
            </a:r>
          </a:p>
          <a:p>
            <a:pPr lvl="1"/>
            <a:r>
              <a:rPr lang="en-NZ"/>
              <a:t>adopt a policy that eliminates one of the conditions (conditions 1 through 4). </a:t>
            </a:r>
          </a:p>
          <a:p>
            <a:pPr lvl="1"/>
            <a:endParaRPr lang="en-NZ"/>
          </a:p>
          <a:p>
            <a:r>
              <a:rPr lang="en-NZ" b="1"/>
              <a:t>avoid deadlock </a:t>
            </a:r>
          </a:p>
          <a:p>
            <a:pPr lvl="1"/>
            <a:r>
              <a:rPr lang="en-NZ"/>
              <a:t>by making the appropriate dynamic choices based on the current state of resource allocation.</a:t>
            </a:r>
          </a:p>
          <a:p>
            <a:pPr lvl="1"/>
            <a:endParaRPr lang="en-NZ"/>
          </a:p>
          <a:p>
            <a:r>
              <a:rPr lang="en-NZ" b="1"/>
              <a:t>detect the presence of deadlock </a:t>
            </a:r>
          </a:p>
          <a:p>
            <a:pPr lvl="1"/>
            <a:r>
              <a:rPr lang="en-NZ"/>
              <a:t>(conditions 1 through 4 hold) and take action to recover.</a:t>
            </a:r>
          </a:p>
          <a:p>
            <a:pPr lvl="1"/>
            <a:endParaRPr lang="en-NZ"/>
          </a:p>
          <a:p>
            <a:r>
              <a:rPr lang="en-NZ"/>
              <a:t>We discuss each of these approaches in 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A4D2A94-1012-4DDC-A6B2-C54B2616545C}" type="slidenum">
              <a:rPr lang="en-US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4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/>
              <a:t>Deadlock prevention is strategy simply to design a system in such a way that the possibility of deadlock is excluded.</a:t>
            </a:r>
          </a:p>
          <a:p>
            <a:endParaRPr lang="en-NZ"/>
          </a:p>
          <a:p>
            <a:r>
              <a:rPr lang="en-NZ"/>
              <a:t>We can view deadlock prevention methods as falling into two classes. </a:t>
            </a:r>
          </a:p>
          <a:p>
            <a:pPr lvl="1">
              <a:buFontTx/>
              <a:buChar char="•"/>
            </a:pPr>
            <a:r>
              <a:rPr lang="en-NZ"/>
              <a:t> </a:t>
            </a:r>
            <a:r>
              <a:rPr lang="en-NZ" b="1" i="1"/>
              <a:t>indirect </a:t>
            </a:r>
            <a:r>
              <a:rPr lang="en-NZ"/>
              <a:t>method of deadlock prevention is to prevent the occurrence of one of the three necessary conditions listed previously (items 1 through 3). </a:t>
            </a:r>
          </a:p>
          <a:p>
            <a:pPr lvl="1">
              <a:buFontTx/>
              <a:buChar char="•"/>
            </a:pPr>
            <a:r>
              <a:rPr lang="en-NZ" b="1" i="1"/>
              <a:t>direct </a:t>
            </a:r>
            <a:r>
              <a:rPr lang="en-NZ"/>
              <a:t>method of deadlock prevention is to prevent the occurrence of a circular wait (item 4).</a:t>
            </a:r>
          </a:p>
          <a:p>
            <a:endParaRPr lang="en-NZ"/>
          </a:p>
          <a:p>
            <a:r>
              <a:rPr lang="en-NZ"/>
              <a:t>We now examine techniques related to each of the four</a:t>
            </a:r>
          </a:p>
          <a:p>
            <a:r>
              <a:rPr lang="en-NZ"/>
              <a:t>conditions.</a:t>
            </a:r>
            <a:endParaRPr lang="en-US"/>
          </a:p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3E1187-6175-487E-8086-0AF1701D63C3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2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NZ" b="1"/>
              <a:t>Mutual Exclusion</a:t>
            </a:r>
          </a:p>
          <a:p>
            <a:r>
              <a:rPr lang="en-NZ"/>
              <a:t>The first of the four listed conditions cannot be disallowed (in general).</a:t>
            </a:r>
          </a:p>
          <a:p>
            <a:pPr lvl="1">
              <a:buFontTx/>
              <a:buChar char="•"/>
            </a:pPr>
            <a:r>
              <a:rPr lang="en-NZ"/>
              <a:t> If access to a resource requires mutual exclusion, then mutual exclusion must be supported by the OS.</a:t>
            </a:r>
          </a:p>
          <a:p>
            <a:pPr lvl="1">
              <a:buFontTx/>
              <a:buChar char="•"/>
            </a:pPr>
            <a:r>
              <a:rPr lang="en-NZ"/>
              <a:t> Some resources, such as files, may allow multiple accesses for reads but only exclusive access for writes. </a:t>
            </a:r>
          </a:p>
          <a:p>
            <a:pPr lvl="1">
              <a:buFontTx/>
              <a:buChar char="•"/>
            </a:pPr>
            <a:r>
              <a:rPr lang="en-NZ"/>
              <a:t>Even in this case, deadlock can occur if more than one process requires write permission.</a:t>
            </a:r>
          </a:p>
          <a:p>
            <a:endParaRPr lang="en-US" b="1"/>
          </a:p>
          <a:p>
            <a:r>
              <a:rPr lang="en-US" b="1"/>
              <a:t>Hold an Wait</a:t>
            </a:r>
            <a:endParaRPr lang="en-US"/>
          </a:p>
          <a:p>
            <a:r>
              <a:rPr lang="en-NZ"/>
              <a:t>Can be prevented by requiring that a process request all of its required resources at one time and blocking the process until all requests can be granted simultaneously. </a:t>
            </a:r>
          </a:p>
          <a:p>
            <a:pPr>
              <a:buFontTx/>
              <a:buChar char="•"/>
            </a:pPr>
            <a:endParaRPr lang="en-NZ"/>
          </a:p>
          <a:p>
            <a:r>
              <a:rPr lang="en-NZ"/>
              <a:t>This approach is inefficient in two ways. </a:t>
            </a:r>
          </a:p>
          <a:p>
            <a:pPr lvl="1"/>
            <a:r>
              <a:rPr lang="en-NZ"/>
              <a:t>1) a process may be held up for a long time waiting for all of its resource requests to be filled, when in fact it could have proceeded with only some of the resources.</a:t>
            </a:r>
          </a:p>
          <a:p>
            <a:pPr lvl="1">
              <a:buFontTx/>
              <a:buAutoNum type="arabicParenR" startAt="2"/>
            </a:pPr>
            <a:r>
              <a:rPr lang="en-NZ"/>
              <a:t>resources allocated to a process may remain unused for a considerable period, during which time they are denied to other processes. </a:t>
            </a:r>
          </a:p>
          <a:p>
            <a:endParaRPr lang="en-NZ"/>
          </a:p>
          <a:p>
            <a:r>
              <a:rPr lang="en-NZ"/>
              <a:t>Another problem is that a process may not know in advance all of the resources that it will require.</a:t>
            </a:r>
          </a:p>
          <a:p>
            <a:endParaRPr lang="en-NZ"/>
          </a:p>
          <a:p>
            <a:r>
              <a:rPr lang="en-NZ"/>
              <a:t>There is also the practical problem created by the use of modular programming or a multithreaded structure for an application. </a:t>
            </a:r>
          </a:p>
          <a:p>
            <a:pPr lvl="1"/>
            <a:r>
              <a:rPr lang="en-NZ"/>
              <a:t>An application would need to be aware of all resources that will be requested at all levels or in all modules to make the simultaneous request.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E8170B4-801D-4496-8CEE-EA9B19BC7A40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9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634EE3C5-43D3-46CC-ACEC-B61281DB277E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2B1DD9C-15AE-4789-8FDC-1D2EC7775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BECCFF7-EC9A-48E6-8880-45206BB60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82E7357E-3D1D-4B54-AFC3-CE60426C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B57D31D0-17E1-4076-BF27-B8A18079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1DC7203-839E-4F59-990A-67C8A267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B07CABD9-ED5F-4CDA-9CEE-C2796D57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D47D8BC-9862-4776-9D48-F1EE14D1C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4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73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3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342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77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702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247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40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14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8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>
            <a:extLst>
              <a:ext uri="{FF2B5EF4-FFF2-40B4-BE49-F238E27FC236}">
                <a16:creationId xmlns:a16="http://schemas.microsoft.com/office/drawing/2014/main" id="{3D738520-6CA7-43D7-80E2-09CDB1004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CDFC698-7FE7-4268-8B7D-C5842931B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030FCCD-1D3C-424F-824B-FD377C4AE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F043E11-7DA8-4238-897C-9FF30359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254D0DFA-D441-424C-90CB-FAFD0D4F9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1C4F8D3-C944-41D5-9080-C47B2BDA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F1E1846-0ECA-4D08-A638-DA19C1719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829927C-D640-466B-A3E1-B33699308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9.</a:t>
            </a:r>
            <a:fld id="{B1C06D88-1FE3-4838-9CA2-3F3015882A24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27D36271-F009-4B17-9249-10A8D47F3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39A55106-8CBC-4B70-8175-596DB807A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2060" name="Picture 12" descr="dino_6">
            <a:extLst>
              <a:ext uri="{FF2B5EF4-FFF2-40B4-BE49-F238E27FC236}">
                <a16:creationId xmlns:a16="http://schemas.microsoft.com/office/drawing/2014/main" id="{655B3FA4-D535-40D5-A88B-457812494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02472D-A68B-4EAC-A665-85B736384A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3855" y="1970078"/>
            <a:ext cx="7772400" cy="1458157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</a:t>
            </a:r>
            <a:br>
              <a:rPr lang="en-US" altLang="en-US" dirty="0"/>
            </a:br>
            <a:r>
              <a:rPr lang="en-US" altLang="en-US" sz="2000" dirty="0"/>
              <a:t>William Stallings</a:t>
            </a:r>
            <a:endParaRPr lang="en-US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D1E129D-A0CB-4278-9145-CCDA793CC7EB}"/>
              </a:ext>
            </a:extLst>
          </p:cNvPr>
          <p:cNvSpPr txBox="1">
            <a:spLocks/>
          </p:cNvSpPr>
          <p:nvPr/>
        </p:nvSpPr>
        <p:spPr bwMode="auto">
          <a:xfrm>
            <a:off x="841375" y="3428235"/>
            <a:ext cx="7377359" cy="7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40030" rIns="0" bIns="0" numCol="1" rtlCol="0" anchor="b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marL="12700" marR="5080">
              <a:lnSpc>
                <a:spcPct val="110800"/>
              </a:lnSpc>
              <a:spcBef>
                <a:spcPts val="670"/>
              </a:spcBef>
            </a:pPr>
            <a:r>
              <a:rPr lang="en-US" sz="1600" kern="0" spc="-5" dirty="0"/>
              <a:t>Operating Systems</a:t>
            </a:r>
            <a:r>
              <a:rPr lang="en-US" sz="1600" kern="0" spc="-50" dirty="0"/>
              <a:t> </a:t>
            </a:r>
            <a:r>
              <a:rPr lang="en-US" sz="1600" kern="0" dirty="0"/>
              <a:t>(CS-220)  </a:t>
            </a:r>
            <a:br>
              <a:rPr lang="en-US" sz="1600" kern="0" dirty="0"/>
            </a:br>
            <a:r>
              <a:rPr lang="en-US" sz="1600" kern="0" spc="-5" dirty="0"/>
              <a:t>Spring </a:t>
            </a:r>
            <a:r>
              <a:rPr lang="en-US" sz="1600" kern="0" dirty="0"/>
              <a:t>2021,</a:t>
            </a:r>
            <a:r>
              <a:rPr lang="en-US" sz="1600" kern="0" spc="-30" dirty="0"/>
              <a:t> </a:t>
            </a:r>
            <a:r>
              <a:rPr lang="en-US" sz="1600" kern="0" spc="-5" dirty="0"/>
              <a:t>FAST NUCES</a:t>
            </a:r>
            <a:endParaRPr lang="en-US" sz="1600" kern="0" dirty="0"/>
          </a:p>
        </p:txBody>
      </p:sp>
      <p:sp>
        <p:nvSpPr>
          <p:cNvPr id="8" name="object 41">
            <a:extLst>
              <a:ext uri="{FF2B5EF4-FFF2-40B4-BE49-F238E27FC236}">
                <a16:creationId xmlns:a16="http://schemas.microsoft.com/office/drawing/2014/main" id="{1D83594D-0C81-4FB2-8039-8FDCD26FC7AF}"/>
              </a:ext>
            </a:extLst>
          </p:cNvPr>
          <p:cNvSpPr txBox="1"/>
          <p:nvPr/>
        </p:nvSpPr>
        <p:spPr>
          <a:xfrm>
            <a:off x="2726842" y="6167997"/>
            <a:ext cx="4054957" cy="19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555"/>
              </a:lnSpc>
            </a:pPr>
            <a:r>
              <a:rPr lang="en-US" sz="1300" b="1" spc="-5" dirty="0">
                <a:solidFill>
                  <a:srgbClr val="0070C0"/>
                </a:solidFill>
                <a:latin typeface="Book Antiqua"/>
                <a:cs typeface="Book Antiqua"/>
              </a:rPr>
              <a:t>COURSE SUPERVISOR:   ANAUM HAMID</a:t>
            </a:r>
            <a:endParaRPr sz="1300" dirty="0">
              <a:solidFill>
                <a:srgbClr val="0070C0"/>
              </a:solidFill>
              <a:latin typeface="Book Antiqua"/>
              <a:cs typeface="Book Antiqu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B9F3B-E3DA-4E20-B602-DDAA766A23BD}"/>
              </a:ext>
            </a:extLst>
          </p:cNvPr>
          <p:cNvSpPr txBox="1"/>
          <p:nvPr/>
        </p:nvSpPr>
        <p:spPr>
          <a:xfrm>
            <a:off x="3230321" y="6267757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5F6368"/>
                </a:solidFill>
                <a:effectLst/>
                <a:latin typeface="Roboto"/>
              </a:rPr>
              <a:t>anaum.hamid@nu.edu.pk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17511" y="1822661"/>
            <a:ext cx="7137924" cy="3212677"/>
          </a:xfrm>
        </p:spPr>
        <p:txBody>
          <a:bodyPr/>
          <a:lstStyle/>
          <a:p>
            <a:r>
              <a:rPr lang="en-NZ" sz="2000" dirty="0"/>
              <a:t>Three general approaches exist for dealing with deadlock.</a:t>
            </a:r>
          </a:p>
          <a:p>
            <a:pPr lvl="1"/>
            <a:endParaRPr lang="en-NZ" sz="2000" dirty="0"/>
          </a:p>
          <a:p>
            <a:pPr marL="800100" lvl="1" indent="-342900">
              <a:buFont typeface="+mj-lt"/>
              <a:buAutoNum type="arabicPeriod"/>
            </a:pPr>
            <a:r>
              <a:rPr lang="en-NZ" sz="2000" dirty="0"/>
              <a:t>Prevent deadlock</a:t>
            </a:r>
          </a:p>
          <a:p>
            <a:pPr marL="800100" lvl="1" indent="-342900">
              <a:buFont typeface="+mj-lt"/>
              <a:buAutoNum type="arabicPeriod"/>
            </a:pPr>
            <a:endParaRPr lang="en-NZ" sz="2000" dirty="0"/>
          </a:p>
          <a:p>
            <a:pPr marL="800100" lvl="1" indent="-342900">
              <a:buFont typeface="+mj-lt"/>
              <a:buAutoNum type="arabicPeriod"/>
            </a:pPr>
            <a:r>
              <a:rPr lang="en-NZ" sz="2000" dirty="0"/>
              <a:t>Avoid deadlock</a:t>
            </a:r>
          </a:p>
          <a:p>
            <a:pPr marL="800100" lvl="1" indent="-342900">
              <a:buFont typeface="+mj-lt"/>
              <a:buAutoNum type="arabicPeriod"/>
            </a:pPr>
            <a:endParaRPr lang="en-NZ" sz="2000" dirty="0"/>
          </a:p>
          <a:p>
            <a:pPr marL="800100" lvl="1" indent="-342900">
              <a:buFont typeface="+mj-lt"/>
              <a:buAutoNum type="arabicPeriod"/>
            </a:pPr>
            <a:r>
              <a:rPr lang="en-NZ" sz="2000" dirty="0"/>
              <a:t>Detect Deadlock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Dealing with Deadlock</a:t>
            </a:r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79947" y="1703272"/>
            <a:ext cx="8229599" cy="4420692"/>
          </a:xfrm>
        </p:spPr>
        <p:txBody>
          <a:bodyPr/>
          <a:lstStyle/>
          <a:p>
            <a:r>
              <a:rPr lang="en-NZ" dirty="0"/>
              <a:t>Design a system in such a way that the possibility of deadlock is excluded.</a:t>
            </a:r>
          </a:p>
          <a:p>
            <a:endParaRPr lang="en-NZ" dirty="0"/>
          </a:p>
          <a:p>
            <a:r>
              <a:rPr lang="en-NZ" dirty="0"/>
              <a:t>Two main methods</a:t>
            </a:r>
          </a:p>
          <a:p>
            <a:pPr lvl="1"/>
            <a:endParaRPr lang="en-NZ" dirty="0"/>
          </a:p>
          <a:p>
            <a:pPr lvl="1"/>
            <a:r>
              <a:rPr lang="en-NZ" dirty="0"/>
              <a:t>Indirect – prevent one of the three necessary conditions from occurring</a:t>
            </a:r>
          </a:p>
          <a:p>
            <a:pPr lvl="1"/>
            <a:endParaRPr lang="en-NZ" dirty="0"/>
          </a:p>
          <a:p>
            <a:pPr lvl="1"/>
            <a:r>
              <a:rPr lang="en-NZ" dirty="0"/>
              <a:t>Direct – prevent circular waits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546260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NZ" dirty="0"/>
              <a:t>Deadlock Prevention </a:t>
            </a:r>
            <a:br>
              <a:rPr lang="en-NZ" dirty="0"/>
            </a:br>
            <a:r>
              <a:rPr lang="en-NZ" dirty="0"/>
              <a:t>Strategy</a:t>
            </a: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69715"/>
            <a:ext cx="8229600" cy="4530725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sz="2800" dirty="0"/>
              <a:t>Mutual Exclusion</a:t>
            </a:r>
          </a:p>
          <a:p>
            <a:pPr marL="914400" lvl="1" indent="-457200" algn="ctr">
              <a:buFont typeface="+mj-lt"/>
              <a:buAutoNum type="arabicPeriod"/>
            </a:pPr>
            <a:endParaRPr lang="en-US" sz="2400" dirty="0"/>
          </a:p>
          <a:p>
            <a:pPr marL="514350" indent="-514350" algn="ctr">
              <a:buFont typeface="+mj-lt"/>
              <a:buAutoNum type="arabicPeriod"/>
            </a:pPr>
            <a:r>
              <a:rPr lang="en-US" sz="2800" dirty="0"/>
              <a:t>Hold and Wait</a:t>
            </a:r>
          </a:p>
          <a:p>
            <a:pPr marL="514350" indent="-514350" algn="ctr">
              <a:buFont typeface="+mj-lt"/>
              <a:buAutoNum type="arabicPeriod"/>
            </a:pPr>
            <a:endParaRPr lang="en-US" sz="2800" dirty="0"/>
          </a:p>
          <a:p>
            <a:pPr marL="514350" indent="-514350" algn="ctr">
              <a:buFont typeface="+mj-lt"/>
              <a:buAutoNum type="arabicPeriod"/>
            </a:pPr>
            <a:r>
              <a:rPr lang="en-US" sz="2800" dirty="0"/>
              <a:t>No Preemption</a:t>
            </a:r>
          </a:p>
          <a:p>
            <a:pPr marL="514350" indent="-514350" algn="ctr">
              <a:buFont typeface="+mj-lt"/>
              <a:buAutoNum type="arabicPeriod"/>
            </a:pPr>
            <a:endParaRPr lang="en-US" sz="2800" dirty="0"/>
          </a:p>
          <a:p>
            <a:pPr marL="514350" indent="-514350" algn="ctr">
              <a:buFont typeface="+mj-lt"/>
              <a:buAutoNum type="arabicPeriod"/>
            </a:pPr>
            <a:r>
              <a:rPr lang="en-US" sz="2800" dirty="0"/>
              <a:t>Circular Wait</a:t>
            </a:r>
          </a:p>
          <a:p>
            <a:endParaRPr lang="en-US" sz="2800" dirty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657560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Deadlock Prevention </a:t>
            </a:r>
            <a:br>
              <a:rPr lang="en-US" dirty="0"/>
            </a:br>
            <a:r>
              <a:rPr lang="en-US" dirty="0"/>
              <a:t>Conditions</a:t>
            </a:r>
          </a:p>
        </p:txBody>
      </p:sp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urses.cs.washington.edu/courses/cse410/99au/lectures/Lecture-11-12/img0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89" y="973123"/>
            <a:ext cx="8163120" cy="522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73869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Deadlock Prevention </a:t>
            </a:r>
            <a:br>
              <a:rPr lang="en-US" dirty="0"/>
            </a:br>
            <a:r>
              <a:rPr lang="en-US" dirty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16125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50069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Deadlock Prevention </a:t>
            </a:r>
            <a:br>
              <a:rPr lang="en-US" dirty="0"/>
            </a:br>
            <a:r>
              <a:rPr lang="en-US" dirty="0"/>
              <a:t>Conditions</a:t>
            </a:r>
          </a:p>
        </p:txBody>
      </p:sp>
      <p:pic>
        <p:nvPicPr>
          <p:cNvPr id="3074" name="Picture 2" descr="https://courses.cs.washington.edu/courses/cse410/99au/lectures/Lecture-11-12/img0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7030"/>
            <a:ext cx="8229600" cy="51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6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Prevention </a:t>
            </a:r>
            <a:br>
              <a:rPr lang="en-US" dirty="0"/>
            </a:br>
            <a:r>
              <a:rPr lang="en-US" dirty="0"/>
              <a:t>Conditions</a:t>
            </a:r>
          </a:p>
        </p:txBody>
      </p:sp>
      <p:pic>
        <p:nvPicPr>
          <p:cNvPr id="4098" name="Picture 2" descr="https://courses.cs.washington.edu/courses/cse410/99au/lectures/Lecture-11-12/img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60" y="924886"/>
            <a:ext cx="8071740" cy="50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2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73869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Deadlock Prevention </a:t>
            </a:r>
            <a:br>
              <a:rPr lang="en-US" dirty="0"/>
            </a:br>
            <a:r>
              <a:rPr lang="en-US" dirty="0"/>
              <a:t>Conditions</a:t>
            </a:r>
          </a:p>
        </p:txBody>
      </p:sp>
      <p:pic>
        <p:nvPicPr>
          <p:cNvPr id="5122" name="Picture 2" descr="https://courses.cs.washington.edu/courses/cse410/99au/lectures/Lecture-11-12/img0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0131"/>
            <a:ext cx="8382000" cy="524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804740" y="1313373"/>
            <a:ext cx="6139634" cy="4530725"/>
          </a:xfrm>
        </p:spPr>
        <p:txBody>
          <a:bodyPr/>
          <a:lstStyle/>
          <a:p>
            <a:r>
              <a:rPr lang="en-US" dirty="0"/>
              <a:t>A decision is made dynamically whether the current resource allocation request will, if granted, potentially lead to a deadlock</a:t>
            </a:r>
          </a:p>
          <a:p>
            <a:endParaRPr lang="en-US" dirty="0"/>
          </a:p>
          <a:p>
            <a:r>
              <a:rPr lang="en-US" dirty="0"/>
              <a:t>Requires knowledge of future process requests</a:t>
            </a:r>
          </a:p>
          <a:p>
            <a:endParaRPr lang="en-US" dirty="0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8038C-9851-4C5C-96FB-AD32380AA75C}"/>
              </a:ext>
            </a:extLst>
          </p:cNvPr>
          <p:cNvSpPr txBox="1">
            <a:spLocks/>
          </p:cNvSpPr>
          <p:nvPr/>
        </p:nvSpPr>
        <p:spPr bwMode="auto">
          <a:xfrm>
            <a:off x="457200" y="3429000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6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r>
              <a:rPr lang="en-US" kern="0" dirty="0"/>
              <a:t>Two Approaches to </a:t>
            </a:r>
            <a:br>
              <a:rPr lang="en-US" kern="0" dirty="0"/>
            </a:br>
            <a:r>
              <a:rPr lang="en-US" kern="0" dirty="0"/>
              <a:t>Deadlock Avoidance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79F94C-DDB1-4C40-AB47-D25EE29F9D0C}"/>
              </a:ext>
            </a:extLst>
          </p:cNvPr>
          <p:cNvSpPr txBox="1">
            <a:spLocks/>
          </p:cNvSpPr>
          <p:nvPr/>
        </p:nvSpPr>
        <p:spPr bwMode="auto">
          <a:xfrm>
            <a:off x="881951" y="4464560"/>
            <a:ext cx="7985212" cy="146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ctr">
              <a:buFont typeface="+mj-lt"/>
              <a:buAutoNum type="arabicPeriod"/>
            </a:pPr>
            <a:r>
              <a:rPr lang="en-US" kern="0" dirty="0"/>
              <a:t>Process Initiation Denial</a:t>
            </a:r>
          </a:p>
          <a:p>
            <a:pPr marL="800100" lvl="1" indent="-342900" algn="ctr">
              <a:buFont typeface="+mj-lt"/>
              <a:buAutoNum type="arabicPeriod"/>
            </a:pPr>
            <a:endParaRPr lang="en-US" kern="0" dirty="0"/>
          </a:p>
          <a:p>
            <a:pPr algn="ctr">
              <a:buFont typeface="+mj-lt"/>
              <a:buAutoNum type="arabicPeriod"/>
            </a:pPr>
            <a:r>
              <a:rPr lang="en-US" kern="0" dirty="0"/>
              <a:t>Resource Allocation Denial</a:t>
            </a:r>
          </a:p>
          <a:p>
            <a:endParaRPr lang="en-US" kern="0" dirty="0"/>
          </a:p>
        </p:txBody>
      </p:sp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22674" y="1627770"/>
            <a:ext cx="7498651" cy="4530725"/>
          </a:xfrm>
        </p:spPr>
        <p:txBody>
          <a:bodyPr/>
          <a:lstStyle/>
          <a:p>
            <a:r>
              <a:rPr lang="en-NZ" sz="2000" dirty="0"/>
              <a:t>A process is only started, if the maximum claim of all current processes plus those of the new process can be met. </a:t>
            </a:r>
          </a:p>
          <a:p>
            <a:r>
              <a:rPr lang="en-NZ" sz="2000" dirty="0"/>
              <a:t>Not optimal, </a:t>
            </a:r>
          </a:p>
          <a:p>
            <a:pPr lvl="1"/>
            <a:r>
              <a:rPr lang="en-NZ" sz="2000" dirty="0"/>
              <a:t>Assumes the worst: that all processes will make their maximum claims together.</a:t>
            </a:r>
          </a:p>
          <a:p>
            <a:endParaRPr lang="en-NZ" dirty="0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805656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NZ" dirty="0"/>
              <a:t>Process </a:t>
            </a:r>
            <a:br>
              <a:rPr lang="en-NZ" dirty="0"/>
            </a:br>
            <a:r>
              <a:rPr lang="en-NZ" dirty="0"/>
              <a:t>Initiation Denial</a:t>
            </a:r>
          </a:p>
        </p:txBody>
      </p:sp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776535" y="1609391"/>
            <a:ext cx="7590930" cy="4731084"/>
          </a:xfrm>
        </p:spPr>
        <p:txBody>
          <a:bodyPr/>
          <a:lstStyle/>
          <a:p>
            <a:r>
              <a:rPr lang="en-US" dirty="0"/>
              <a:t>Referred to as the banker’s algorithm</a:t>
            </a:r>
          </a:p>
          <a:p>
            <a:pPr lvl="1"/>
            <a:r>
              <a:rPr lang="en-US" dirty="0"/>
              <a:t>A </a:t>
            </a:r>
            <a:r>
              <a:rPr lang="en-NZ" dirty="0"/>
              <a:t>strategy of resource allocation denial</a:t>
            </a:r>
          </a:p>
          <a:p>
            <a:r>
              <a:rPr lang="en-US" dirty="0"/>
              <a:t>Consider a system with fixed number of resources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i="1" dirty="0"/>
              <a:t>State</a:t>
            </a:r>
            <a:r>
              <a:rPr lang="en-US" dirty="0"/>
              <a:t> of the system is the current allocation of resources to process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i="1" dirty="0"/>
              <a:t>Safe state </a:t>
            </a:r>
            <a:r>
              <a:rPr lang="en-US" dirty="0"/>
              <a:t>is where there is at least one sequence that does not result in deadlock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i="1" dirty="0"/>
              <a:t>Unsafe state </a:t>
            </a:r>
            <a:r>
              <a:rPr lang="en-US" dirty="0"/>
              <a:t>is a state that is not safe</a:t>
            </a:r>
          </a:p>
          <a:p>
            <a:endParaRPr lang="en-US" dirty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699" y="517525"/>
            <a:ext cx="8229600" cy="5762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	Resource Allocation Denial</a:t>
            </a:r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3"/>
          <p:cNvSpPr>
            <a:spLocks noGrp="1"/>
          </p:cNvSpPr>
          <p:nvPr>
            <p:ph idx="1"/>
          </p:nvPr>
        </p:nvSpPr>
        <p:spPr>
          <a:xfrm>
            <a:off x="1259456" y="1258655"/>
            <a:ext cx="7007894" cy="4530725"/>
          </a:xfrm>
        </p:spPr>
        <p:txBody>
          <a:bodyPr/>
          <a:lstStyle/>
          <a:p>
            <a:r>
              <a:rPr lang="en-NZ" sz="2400" dirty="0"/>
              <a:t>A set of processes is deadlocked, when each process in the set is blocked awaiting an event that can only be triggered by another blocked process in the set.</a:t>
            </a:r>
          </a:p>
          <a:p>
            <a:pPr lvl="1"/>
            <a:r>
              <a:rPr lang="en-NZ" sz="2400" dirty="0"/>
              <a:t>Typically involves processes competing for the same set of resources</a:t>
            </a:r>
          </a:p>
          <a:p>
            <a:r>
              <a:rPr lang="en-US" sz="2400" dirty="0"/>
              <a:t>No efficient solution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Deadlock</a:t>
            </a:r>
          </a:p>
        </p:txBody>
      </p:sp>
    </p:spTree>
  </p:cSld>
  <p:clrMapOvr>
    <a:masterClrMapping/>
  </p:clrMapOvr>
  <p:transition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Basic Facts for deadlock avoidance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9793" y="1221581"/>
            <a:ext cx="6124414" cy="441483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If a system is in safe state, </a:t>
            </a:r>
            <a:r>
              <a:rPr lang="en-US" altLang="en-US" dirty="0">
                <a:sym typeface="Symbol" pitchFamily="18" charset="2"/>
              </a:rPr>
              <a:t> no deadlocks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+mj-lt"/>
              <a:buAutoNum type="arabicPeriod"/>
            </a:pPr>
            <a:r>
              <a:rPr lang="en-US" altLang="en-US" dirty="0">
                <a:sym typeface="Symbol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+mj-lt"/>
              <a:buAutoNum type="arabicPeriod"/>
            </a:pPr>
            <a:r>
              <a:rPr lang="en-US" altLang="en-US" dirty="0">
                <a:sym typeface="Symbol" pitchFamily="18" charset="2"/>
              </a:rPr>
              <a:t>Avoidance  ensure that a system will never enter an unsafe state.</a:t>
            </a:r>
          </a:p>
        </p:txBody>
      </p:sp>
    </p:spTree>
    <p:extLst>
      <p:ext uri="{BB962C8B-B14F-4D97-AF65-F5344CB8AC3E}">
        <p14:creationId xmlns:p14="http://schemas.microsoft.com/office/powerpoint/2010/main" val="2579134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989762" cy="444182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en-US" dirty="0"/>
              <a:t>Multiple instances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/>
              <a:t>When a process requests a resource, it may have to wait  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151071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8669" y="435769"/>
            <a:ext cx="758666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913" y="1599501"/>
            <a:ext cx="7370762" cy="4387850"/>
          </a:xfrm>
        </p:spPr>
        <p:txBody>
          <a:bodyPr>
            <a:normAutofit/>
          </a:bodyPr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itchFamily="18" charset="2"/>
              <a:buNone/>
            </a:pP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Let </a:t>
            </a:r>
            <a:r>
              <a:rPr lang="en-US" altLang="en-US" i="1" dirty="0">
                <a:latin typeface="Helvetica" pitchFamily="-84" charset="0"/>
              </a:rPr>
              <a:t>n</a:t>
            </a:r>
            <a:r>
              <a:rPr lang="en-US" altLang="en-US" dirty="0">
                <a:latin typeface="Helvetica" pitchFamily="-84" charset="0"/>
              </a:rPr>
              <a:t> = number of processes, and </a:t>
            </a:r>
            <a:r>
              <a:rPr lang="en-US" altLang="en-US" i="1" dirty="0">
                <a:latin typeface="Helvetica" pitchFamily="-84" charset="0"/>
              </a:rPr>
              <a:t>m </a:t>
            </a:r>
            <a:r>
              <a:rPr lang="en-US" altLang="en-US" dirty="0">
                <a:latin typeface="Helvetica" pitchFamily="-84" charset="0"/>
              </a:rPr>
              <a:t>= number of resources types. </a:t>
            </a:r>
          </a:p>
        </p:txBody>
      </p:sp>
    </p:spTree>
    <p:extLst>
      <p:ext uri="{BB962C8B-B14F-4D97-AF65-F5344CB8AC3E}">
        <p14:creationId xmlns:p14="http://schemas.microsoft.com/office/powerpoint/2010/main" val="4241006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Banker</a:t>
            </a:r>
            <a:r>
              <a:rPr lang="ja-JP" altLang="en-US"/>
              <a:t>’</a:t>
            </a:r>
            <a:r>
              <a:rPr lang="en-US" altLang="ja-JP"/>
              <a:t>s Algorithm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Discussed in Class</a:t>
            </a:r>
          </a:p>
        </p:txBody>
      </p:sp>
    </p:spTree>
    <p:extLst>
      <p:ext uri="{BB962C8B-B14F-4D97-AF65-F5344CB8AC3E}">
        <p14:creationId xmlns:p14="http://schemas.microsoft.com/office/powerpoint/2010/main" val="3698352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9555"/>
            <a:ext cx="7924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0887" y="1164758"/>
            <a:ext cx="7642225" cy="5210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2.	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itchFamily="18" charset="2"/>
              </a:rPr>
              <a:t> </a:t>
            </a:r>
            <a:r>
              <a:rPr lang="en-US" altLang="en-US" b="1" i="1" dirty="0">
                <a:sym typeface="Symbol" pitchFamily="18" charset="2"/>
              </a:rPr>
              <a:t>Available</a:t>
            </a:r>
            <a:r>
              <a:rPr lang="en-US" altLang="en-US" dirty="0">
                <a:sym typeface="Symbol" pitchFamily="18" charset="2"/>
              </a:rPr>
              <a:t>, go to step 3.  Otherwise,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itchFamily="18" charset="2"/>
              </a:rPr>
              <a:t>3.	Pretend to allocate requested resources to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dirty="0">
                <a:sym typeface="Symbol" pitchFamily="18" charset="2"/>
              </a:rPr>
              <a:t>		</a:t>
            </a:r>
            <a:r>
              <a:rPr lang="en-US" altLang="en-US" b="1" i="1" dirty="0">
                <a:sym typeface="Symbol" pitchFamily="18" charset="2"/>
              </a:rPr>
              <a:t>Available</a:t>
            </a:r>
            <a:r>
              <a:rPr lang="en-US" altLang="en-US" b="1" dirty="0">
                <a:sym typeface="Symbol" pitchFamily="18" charset="2"/>
              </a:rPr>
              <a:t> = </a:t>
            </a:r>
            <a:r>
              <a:rPr lang="en-US" altLang="en-US" b="1" i="1" dirty="0">
                <a:sym typeface="Symbol" pitchFamily="18" charset="2"/>
              </a:rPr>
              <a:t>Available  </a:t>
            </a:r>
            <a:r>
              <a:rPr lang="en-US" altLang="en-US" b="1" dirty="0">
                <a:sym typeface="Symbol" pitchFamily="18" charset="2"/>
              </a:rPr>
              <a:t>–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>
                <a:sym typeface="Symbol" pitchFamily="18" charset="2"/>
              </a:rPr>
              <a:t>		</a:t>
            </a:r>
            <a:r>
              <a:rPr lang="en-US" altLang="en-US" b="1" i="1" dirty="0" err="1">
                <a:sym typeface="Symbol" pitchFamily="18" charset="2"/>
              </a:rPr>
              <a:t>Allocation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baseline="-25000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= </a:t>
            </a:r>
            <a:r>
              <a:rPr lang="en-US" altLang="en-US" b="1" i="1" dirty="0" err="1">
                <a:sym typeface="Symbol" pitchFamily="18" charset="2"/>
              </a:rPr>
              <a:t>Allocation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+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>
                <a:sym typeface="Symbol" pitchFamily="18" charset="2"/>
              </a:rPr>
              <a:t>		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dirty="0">
                <a:sym typeface="Symbol" pitchFamily="18" charset="2"/>
              </a:rPr>
              <a:t>=</a:t>
            </a:r>
            <a:r>
              <a:rPr lang="en-US" altLang="en-US" b="1" i="1" dirty="0">
                <a:sym typeface="Symbol" pitchFamily="18" charset="2"/>
              </a:rPr>
              <a:t> </a:t>
            </a:r>
            <a:r>
              <a:rPr lang="en-US" altLang="en-US" b="1" i="1" dirty="0" err="1">
                <a:sym typeface="Symbol" pitchFamily="18" charset="2"/>
              </a:rPr>
              <a:t>Need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dirty="0">
                <a:sym typeface="Symbol" pitchFamily="18" charset="2"/>
              </a:rPr>
              <a:t> – </a:t>
            </a:r>
            <a:r>
              <a:rPr lang="en-US" altLang="en-US" b="1" i="1" dirty="0" err="1">
                <a:sym typeface="Symbol" pitchFamily="18" charset="2"/>
              </a:rPr>
              <a:t>Request</a:t>
            </a:r>
            <a:r>
              <a:rPr lang="en-US" altLang="en-US" b="1" i="1" baseline="-25000" dirty="0" err="1">
                <a:sym typeface="Symbol" pitchFamily="18" charset="2"/>
              </a:rPr>
              <a:t>i</a:t>
            </a:r>
            <a:r>
              <a:rPr lang="en-US" altLang="en-US" b="1" i="1" dirty="0"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>
                <a:sym typeface="Symbol" pitchFamily="18" charset="2"/>
              </a:rPr>
              <a:t>If safe  the resources are allocated to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>
                <a:sym typeface="Symbol" pitchFamily="18" charset="2"/>
              </a:rPr>
              <a:t>If unsafe  </a:t>
            </a:r>
            <a:r>
              <a:rPr lang="en-US" altLang="en-US" b="1" i="1" dirty="0">
                <a:sym typeface="Symbol" pitchFamily="18" charset="2"/>
              </a:rPr>
              <a:t>P</a:t>
            </a:r>
            <a:r>
              <a:rPr lang="en-US" altLang="en-US" b="1" i="1" baseline="-25000" dirty="0">
                <a:sym typeface="Symbol" pitchFamily="18" charset="2"/>
              </a:rPr>
              <a:t>i</a:t>
            </a:r>
            <a:r>
              <a:rPr lang="en-US" altLang="en-US" dirty="0">
                <a:sym typeface="Symbol" pitchFamily="18" charset="2"/>
              </a:rPr>
              <a:t> must wait, and the old resource-allocation state is restored</a:t>
            </a:r>
          </a:p>
        </p:txBody>
      </p:sp>
    </p:spTree>
    <p:extLst>
      <p:ext uri="{BB962C8B-B14F-4D97-AF65-F5344CB8AC3E}">
        <p14:creationId xmlns:p14="http://schemas.microsoft.com/office/powerpoint/2010/main" val="2054101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Resource Request</a:t>
            </a:r>
            <a:r>
              <a:rPr lang="en-US" altLang="ja-JP" dirty="0"/>
              <a:t> Algorithm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Discussed in Class</a:t>
            </a:r>
          </a:p>
        </p:txBody>
      </p:sp>
    </p:spTree>
    <p:extLst>
      <p:ext uri="{BB962C8B-B14F-4D97-AF65-F5344CB8AC3E}">
        <p14:creationId xmlns:p14="http://schemas.microsoft.com/office/powerpoint/2010/main" val="2486062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B2073F9-55CB-485B-837F-2A2F01F93D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3045932"/>
            <a:ext cx="7772400" cy="766136"/>
          </a:xfrm>
        </p:spPr>
        <p:txBody>
          <a:bodyPr/>
          <a:lstStyle/>
          <a:p>
            <a:pPr eaLnBrk="1" hangingPunct="1"/>
            <a:r>
              <a:rPr lang="en-US" alt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Potential Deadlock 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-838200"/>
            <a:ext cx="349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7035800"/>
            <a:ext cx="3794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443" y="3550444"/>
            <a:ext cx="760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" y="4006056"/>
            <a:ext cx="700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870075"/>
            <a:ext cx="418941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A and B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B and C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C and B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60800"/>
              <a:gd name="adj2" fmla="val -7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D and A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5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6666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852E-6 L 3.05556E-6 -0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478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Actual Deadlock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43200"/>
            <a:ext cx="349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3794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2988"/>
            <a:ext cx="7604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70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4240213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B is free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C is free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D is free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75494"/>
              <a:gd name="adj2" fmla="val -56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A  is free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72895E-6 L 0.00434 -0.0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3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21184E-6 L -0.04965 -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-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4089E-6 L 5.55556E-7 0.05551 " pathEditMode="relative" ptsTypes="AA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1434E-6 L 0.04167 4.5143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graph that depicts a state of the system of resources and processes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22976" y="517525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Allocation</a:t>
            </a:r>
            <a:br>
              <a:rPr lang="en-US" dirty="0"/>
            </a:br>
            <a:r>
              <a:rPr lang="en-US" dirty="0"/>
              <a:t> Graphs</a:t>
            </a:r>
          </a:p>
        </p:txBody>
      </p:sp>
      <p:pic>
        <p:nvPicPr>
          <p:cNvPr id="23556" name="Picture 3" descr="Fig06_05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87518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233610"/>
      </p:ext>
    </p:extLst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Content Placeholder 3" descr="Fig06_05b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515350" cy="4624388"/>
          </a:xfr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81000" y="785812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Allocation </a:t>
            </a:r>
            <a:br>
              <a:rPr lang="en-US" dirty="0"/>
            </a:br>
            <a:r>
              <a:rPr lang="en-US" dirty="0"/>
              <a:t>Graphs of deadlock</a:t>
            </a:r>
          </a:p>
        </p:txBody>
      </p:sp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9024" y="2147582"/>
            <a:ext cx="4948398" cy="3188793"/>
          </a:xfrm>
        </p:spPr>
        <p:txBody>
          <a:bodyPr/>
          <a:lstStyle/>
          <a:p>
            <a:r>
              <a:rPr lang="en-US" dirty="0"/>
              <a:t>Deadlocks can be described more precisely in terms of a directed graph called a </a:t>
            </a:r>
            <a:r>
              <a:rPr lang="en-US" b="1" dirty="0"/>
              <a:t>system resource-allocation graph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805656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Allocation </a:t>
            </a:r>
            <a:br>
              <a:rPr lang="en-US" dirty="0"/>
            </a:br>
            <a:r>
              <a:rPr lang="en-US" dirty="0"/>
              <a:t>Graphs of deadlock</a:t>
            </a:r>
          </a:p>
        </p:txBody>
      </p:sp>
    </p:spTree>
    <p:extLst>
      <p:ext uri="{BB962C8B-B14F-4D97-AF65-F5344CB8AC3E}">
        <p14:creationId xmlns:p14="http://schemas.microsoft.com/office/powerpoint/2010/main" val="81439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Resource Allocation </a:t>
            </a:r>
            <a:br>
              <a:rPr lang="en-US" sz="1500"/>
            </a:br>
            <a:r>
              <a:rPr lang="en-US" sz="1500"/>
              <a:t>Graphs of deadlock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696286" y="1233488"/>
            <a:ext cx="4148764" cy="4898864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Resource instances: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1400" dirty="0"/>
              <a:t>	◦ One instance of resource type </a:t>
            </a:r>
            <a:r>
              <a:rPr lang="en-US" sz="1400" i="1" dirty="0"/>
              <a:t>R</a:t>
            </a:r>
            <a:r>
              <a:rPr lang="en-US" sz="1400" dirty="0"/>
              <a:t>1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1400" dirty="0"/>
              <a:t>	◦ Two instances of resource type </a:t>
            </a:r>
            <a:r>
              <a:rPr lang="en-US" sz="1400" i="1" dirty="0"/>
              <a:t>R</a:t>
            </a:r>
            <a:r>
              <a:rPr lang="en-US" sz="1400" dirty="0"/>
              <a:t>2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1400" dirty="0"/>
              <a:t>	◦ One instance of resource type </a:t>
            </a:r>
            <a:r>
              <a:rPr lang="en-US" sz="1400" i="1" dirty="0"/>
              <a:t>R</a:t>
            </a:r>
            <a:r>
              <a:rPr lang="en-US" sz="1400" dirty="0"/>
              <a:t>3</a:t>
            </a:r>
          </a:p>
          <a:p>
            <a:pPr marL="109728" indent="0">
              <a:lnSpc>
                <a:spcPct val="90000"/>
              </a:lnSpc>
              <a:buNone/>
            </a:pPr>
            <a:r>
              <a:rPr lang="en-US" sz="1400" dirty="0"/>
              <a:t>	◦ Three instances of resource type </a:t>
            </a:r>
            <a:r>
              <a:rPr lang="en-US" sz="1400" i="1" dirty="0"/>
              <a:t>R</a:t>
            </a:r>
            <a:r>
              <a:rPr lang="en-US" sz="1400" dirty="0"/>
              <a:t>4</a:t>
            </a:r>
          </a:p>
          <a:p>
            <a:pPr marL="109728" indent="0">
              <a:lnSpc>
                <a:spcPct val="90000"/>
              </a:lnSpc>
              <a:buNone/>
            </a:pPr>
            <a:endParaRPr lang="en-US" sz="1400" dirty="0"/>
          </a:p>
          <a:p>
            <a:pPr marL="109728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Process states:</a:t>
            </a:r>
          </a:p>
          <a:p>
            <a:pPr marL="452628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◦ Process </a:t>
            </a:r>
            <a:r>
              <a:rPr lang="en-US" sz="1400" i="1" dirty="0"/>
              <a:t>P</a:t>
            </a:r>
            <a:r>
              <a:rPr lang="en-US" sz="1400" dirty="0"/>
              <a:t>1 is holding an instance of resource type </a:t>
            </a:r>
            <a:r>
              <a:rPr lang="en-US" sz="1400" i="1" dirty="0"/>
              <a:t>R</a:t>
            </a:r>
            <a:r>
              <a:rPr lang="en-US" sz="1400" dirty="0"/>
              <a:t>2 and is waiting for an instance of resource type </a:t>
            </a:r>
            <a:r>
              <a:rPr lang="en-US" sz="1400" i="1" dirty="0"/>
              <a:t>R</a:t>
            </a:r>
            <a:r>
              <a:rPr lang="en-US" sz="1400" dirty="0"/>
              <a:t>1.</a:t>
            </a:r>
          </a:p>
          <a:p>
            <a:pPr marL="452628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◦ Process </a:t>
            </a:r>
            <a:r>
              <a:rPr lang="en-US" sz="1400" i="1" dirty="0"/>
              <a:t>P</a:t>
            </a:r>
            <a:r>
              <a:rPr lang="en-US" sz="1400" dirty="0"/>
              <a:t>2 is holding an instance of </a:t>
            </a:r>
            <a:r>
              <a:rPr lang="en-US" sz="1400" i="1" dirty="0"/>
              <a:t>R</a:t>
            </a:r>
            <a:r>
              <a:rPr lang="en-US" sz="1400" dirty="0"/>
              <a:t>1 and an instance of </a:t>
            </a:r>
            <a:r>
              <a:rPr lang="en-US" sz="1400" i="1" dirty="0"/>
              <a:t>R</a:t>
            </a:r>
            <a:r>
              <a:rPr lang="en-US" sz="1400" dirty="0"/>
              <a:t>2 and is waiting for an instance of </a:t>
            </a:r>
            <a:r>
              <a:rPr lang="en-US" sz="1400" i="1" dirty="0"/>
              <a:t>R</a:t>
            </a:r>
            <a:r>
              <a:rPr lang="en-US" sz="1400" dirty="0"/>
              <a:t>3.</a:t>
            </a:r>
          </a:p>
          <a:p>
            <a:pPr marL="452628"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◦ Process </a:t>
            </a:r>
            <a:r>
              <a:rPr lang="en-US" sz="1400" i="1" dirty="0"/>
              <a:t>P</a:t>
            </a:r>
            <a:r>
              <a:rPr lang="en-US" sz="1400" dirty="0"/>
              <a:t>3 is holding an instance of </a:t>
            </a:r>
            <a:r>
              <a:rPr lang="en-US" sz="1400" i="1" dirty="0"/>
              <a:t>R</a:t>
            </a:r>
            <a:r>
              <a:rPr lang="en-US" sz="1400" dirty="0"/>
              <a:t>3.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BCC2682-1807-4EB1-9C97-722376EA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7450" y="1280243"/>
            <a:ext cx="4532444" cy="49798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1313685"/>
      </p:ext>
    </p:extLst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762000" y="2055302"/>
            <a:ext cx="3810000" cy="3126297"/>
            <a:chOff x="2895600" y="1981200"/>
            <a:chExt cx="3886200" cy="2667000"/>
          </a:xfrm>
        </p:grpSpPr>
        <p:sp>
          <p:nvSpPr>
            <p:cNvPr id="4" name="Rectangle 3"/>
            <p:cNvSpPr/>
            <p:nvPr/>
          </p:nvSpPr>
          <p:spPr>
            <a:xfrm>
              <a:off x="5715000" y="20574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15000" y="29718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0" y="39624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67400" y="22098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867400" y="31242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67400" y="25146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67400" y="34290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867400" y="44196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3902" y="2209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5982" y="3124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5982" y="4114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895600" y="1981200"/>
              <a:ext cx="838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95600" y="2895600"/>
              <a:ext cx="838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71800" y="3962400"/>
              <a:ext cx="838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21336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0" y="30596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41264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cxnSp>
          <p:nvCxnSpPr>
            <p:cNvPr id="24" name="Straight Arrow Connector 23"/>
            <p:cNvCxnSpPr>
              <a:stCxn id="17" idx="6"/>
            </p:cNvCxnSpPr>
            <p:nvPr/>
          </p:nvCxnSpPr>
          <p:spPr>
            <a:xfrm flipV="1">
              <a:off x="3733800" y="2133600"/>
              <a:ext cx="1981200" cy="1905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8" idx="6"/>
            </p:cNvCxnSpPr>
            <p:nvPr/>
          </p:nvCxnSpPr>
          <p:spPr>
            <a:xfrm flipH="1">
              <a:off x="3733800" y="2579641"/>
              <a:ext cx="2155918" cy="65885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  <a:endCxn id="17" idx="5"/>
            </p:cNvCxnSpPr>
            <p:nvPr/>
          </p:nvCxnSpPr>
          <p:spPr>
            <a:xfrm flipH="1" flipV="1">
              <a:off x="3611048" y="2566567"/>
              <a:ext cx="2278670" cy="62267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5"/>
              <a:endCxn id="18" idx="5"/>
            </p:cNvCxnSpPr>
            <p:nvPr/>
          </p:nvCxnSpPr>
          <p:spPr>
            <a:xfrm flipH="1" flipV="1">
              <a:off x="3611048" y="3480967"/>
              <a:ext cx="2386434" cy="1307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4"/>
            </p:cNvCxnSpPr>
            <p:nvPr/>
          </p:nvCxnSpPr>
          <p:spPr>
            <a:xfrm>
              <a:off x="3314700" y="3581400"/>
              <a:ext cx="2400300" cy="6096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9" idx="6"/>
            </p:cNvCxnSpPr>
            <p:nvPr/>
          </p:nvCxnSpPr>
          <p:spPr>
            <a:xfrm flipH="1" flipV="1">
              <a:off x="3810000" y="4305300"/>
              <a:ext cx="2187482" cy="16877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2">
            <a:extLst>
              <a:ext uri="{FF2B5EF4-FFF2-40B4-BE49-F238E27FC236}">
                <a16:creationId xmlns:a16="http://schemas.microsoft.com/office/drawing/2014/main" id="{313B2FDC-C489-48BD-9A38-710A29505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64" y="1583344"/>
            <a:ext cx="4083770" cy="407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C2DACC5A-685A-4168-90D1-8BD96D81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94" y="649791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Allocation </a:t>
            </a:r>
            <a:br>
              <a:rPr lang="en-US" dirty="0"/>
            </a:br>
            <a:r>
              <a:rPr lang="en-US" dirty="0"/>
              <a:t>Graphs of deadlock</a:t>
            </a:r>
          </a:p>
        </p:txBody>
      </p:sp>
    </p:spTree>
    <p:extLst>
      <p:ext uri="{BB962C8B-B14F-4D97-AF65-F5344CB8AC3E}">
        <p14:creationId xmlns:p14="http://schemas.microsoft.com/office/powerpoint/2010/main" val="1221981746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1806</Words>
  <Application>Microsoft Office PowerPoint</Application>
  <PresentationFormat>On-screen Show (4:3)</PresentationFormat>
  <Paragraphs>222</Paragraphs>
  <Slides>26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Book Antiqua</vt:lpstr>
      <vt:lpstr>Calibri</vt:lpstr>
      <vt:lpstr>Helvetica</vt:lpstr>
      <vt:lpstr>Monotype Sorts</vt:lpstr>
      <vt:lpstr>Roboto</vt:lpstr>
      <vt:lpstr>Times New Roman</vt:lpstr>
      <vt:lpstr>Verdana</vt:lpstr>
      <vt:lpstr>Webdings</vt:lpstr>
      <vt:lpstr>os-8</vt:lpstr>
      <vt:lpstr>Deadlock William Stallings</vt:lpstr>
      <vt:lpstr>Deadlock</vt:lpstr>
      <vt:lpstr>Potential Deadlock </vt:lpstr>
      <vt:lpstr>Actual Deadlock</vt:lpstr>
      <vt:lpstr>Resource Allocation  Graphs</vt:lpstr>
      <vt:lpstr>Resource Allocation  Graphs of deadlock</vt:lpstr>
      <vt:lpstr>Resource Allocation  Graphs of deadlock</vt:lpstr>
      <vt:lpstr>Resource Allocation  Graphs of deadlock</vt:lpstr>
      <vt:lpstr>Resource Allocation  Graphs of deadlock</vt:lpstr>
      <vt:lpstr>Dealing with Deadlock</vt:lpstr>
      <vt:lpstr>Deadlock Prevention  Strategy</vt:lpstr>
      <vt:lpstr>Deadlock Prevention  Conditions</vt:lpstr>
      <vt:lpstr>Deadlock Prevention  Conditions</vt:lpstr>
      <vt:lpstr>Deadlock Prevention  Conditions</vt:lpstr>
      <vt:lpstr>Deadlock Prevention  Conditions</vt:lpstr>
      <vt:lpstr>Deadlock Prevention  Conditions</vt:lpstr>
      <vt:lpstr>Deadlock Avoidance</vt:lpstr>
      <vt:lpstr>Process  Initiation Denial</vt:lpstr>
      <vt:lpstr>  Resource Allocation Denial</vt:lpstr>
      <vt:lpstr>Basic Facts for deadlock avoidance</vt:lpstr>
      <vt:lpstr>Banker’s Algorithm</vt:lpstr>
      <vt:lpstr>Data Structures for the Banker’s Algorithm </vt:lpstr>
      <vt:lpstr>Example of Banker’s Algorithm</vt:lpstr>
      <vt:lpstr>Resource-Request Algorithm for Process Pi</vt:lpstr>
      <vt:lpstr>Example of Resource Request Algorithm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 William Stallings</dc:title>
  <dc:creator>Anaum Hamid</dc:creator>
  <cp:lastModifiedBy>anaum hamid</cp:lastModifiedBy>
  <cp:revision>22</cp:revision>
  <dcterms:created xsi:type="dcterms:W3CDTF">2020-12-16T10:18:55Z</dcterms:created>
  <dcterms:modified xsi:type="dcterms:W3CDTF">2021-05-19T10:38:49Z</dcterms:modified>
</cp:coreProperties>
</file>