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72" r:id="rId13"/>
    <p:sldId id="267" r:id="rId14"/>
    <p:sldId id="268" r:id="rId15"/>
    <p:sldId id="269" r:id="rId16"/>
    <p:sldId id="270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Crime and deviance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Sociology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2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and crime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 smtClean="0"/>
              <a:t>New way of Crime to take place.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 smtClean="0"/>
              <a:t>New relations to crime itself.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3207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deviance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 Behavior which does not conform to society’s norms.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 smtClean="0"/>
              <a:t>Violation </a:t>
            </a:r>
            <a:r>
              <a:rPr lang="en-US" sz="3200" dirty="0"/>
              <a:t>of formally enacted </a:t>
            </a:r>
            <a:r>
              <a:rPr lang="en-US" sz="3200" dirty="0" smtClean="0"/>
              <a:t>laws.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 smtClean="0"/>
              <a:t>Violations </a:t>
            </a:r>
            <a:r>
              <a:rPr lang="en-US" sz="3200" dirty="0"/>
              <a:t>of informal social </a:t>
            </a:r>
            <a:r>
              <a:rPr lang="en-US" sz="3200" dirty="0" smtClean="0"/>
              <a:t>norms.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8993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deviance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 Altruism.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 smtClean="0"/>
              <a:t>Charisma.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 smtClean="0"/>
              <a:t>Innovation.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 smtClean="0"/>
              <a:t>Supra-conformity.</a:t>
            </a:r>
          </a:p>
        </p:txBody>
      </p:sp>
    </p:spTree>
    <p:extLst>
      <p:ext uri="{BB962C8B-B14F-4D97-AF65-F5344CB8AC3E}">
        <p14:creationId xmlns:p14="http://schemas.microsoft.com/office/powerpoint/2010/main" val="215948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of deviance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 smtClean="0"/>
              <a:t>Social Factors.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 smtClean="0"/>
              <a:t>Economic </a:t>
            </a:r>
            <a:r>
              <a:rPr lang="en-US" sz="3200" dirty="0"/>
              <a:t>Factors</a:t>
            </a:r>
            <a:r>
              <a:rPr lang="en-US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973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 Family.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 smtClean="0"/>
              <a:t>Peer Group.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 smtClean="0"/>
              <a:t>Politics.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 smtClean="0"/>
              <a:t>Education.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 smtClean="0"/>
              <a:t>Religion.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5615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Economic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 Inflation.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 smtClean="0"/>
              <a:t>Poverty.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 smtClean="0"/>
              <a:t>Illiteracy.</a:t>
            </a:r>
          </a:p>
        </p:txBody>
      </p:sp>
    </p:spTree>
    <p:extLst>
      <p:ext uri="{BB962C8B-B14F-4D97-AF65-F5344CB8AC3E}">
        <p14:creationId xmlns:p14="http://schemas.microsoft.com/office/powerpoint/2010/main" val="26737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938" y="495064"/>
            <a:ext cx="9720072" cy="1499616"/>
          </a:xfrm>
        </p:spPr>
        <p:txBody>
          <a:bodyPr/>
          <a:lstStyle/>
          <a:p>
            <a:r>
              <a:rPr lang="en-US" dirty="0" smtClean="0"/>
              <a:t>Difference between crime and deviance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5943060"/>
              </p:ext>
            </p:extLst>
          </p:nvPr>
        </p:nvGraphicFramePr>
        <p:xfrm>
          <a:off x="1023938" y="2086376"/>
          <a:ext cx="9948862" cy="3992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4431"/>
                <a:gridCol w="4974431"/>
              </a:tblGrid>
              <a:tr h="457534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 smtClean="0"/>
                        <a:t>DEVIANCE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 smtClean="0"/>
                        <a:t>CRIME</a:t>
                      </a:r>
                    </a:p>
                  </a:txBody>
                  <a:tcPr/>
                </a:tc>
              </a:tr>
              <a:tr h="457534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/>
                        <a:t>Violation of social</a:t>
                      </a:r>
                      <a:r>
                        <a:rPr lang="en-US" baseline="0" dirty="0" smtClean="0"/>
                        <a:t> norms of a society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/>
                        <a:t>Violation</a:t>
                      </a:r>
                      <a:r>
                        <a:rPr lang="en-US" baseline="0" dirty="0" smtClean="0"/>
                        <a:t> of state criminal law</a:t>
                      </a:r>
                      <a:endParaRPr lang="en-US" dirty="0"/>
                    </a:p>
                  </a:txBody>
                  <a:tcPr/>
                </a:tc>
              </a:tr>
              <a:tr h="457534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/>
                        <a:t>Prohibited</a:t>
                      </a:r>
                      <a:r>
                        <a:rPr lang="en-US" baseline="0" dirty="0" smtClean="0"/>
                        <a:t> by society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/>
                        <a:t>Prohibited</a:t>
                      </a:r>
                      <a:r>
                        <a:rPr lang="en-US" baseline="0" dirty="0" smtClean="0"/>
                        <a:t> by law</a:t>
                      </a:r>
                      <a:endParaRPr lang="en-US" dirty="0"/>
                    </a:p>
                  </a:txBody>
                  <a:tcPr/>
                </a:tc>
              </a:tr>
              <a:tr h="457534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/>
                        <a:t>Varies from society to society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dirty="0" smtClean="0"/>
                        <a:t>Varies from state to state</a:t>
                      </a:r>
                    </a:p>
                  </a:txBody>
                  <a:tcPr/>
                </a:tc>
              </a:tr>
              <a:tr h="457534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/>
                        <a:t>Not severe in nature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/>
                        <a:t>Severe in nature</a:t>
                      </a:r>
                      <a:endParaRPr lang="en-US" dirty="0"/>
                    </a:p>
                  </a:txBody>
                  <a:tcPr/>
                </a:tc>
              </a:tr>
              <a:tr h="457534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/>
                        <a:t>Rules</a:t>
                      </a:r>
                      <a:r>
                        <a:rPr lang="en-US" baseline="0" dirty="0" smtClean="0"/>
                        <a:t> are not written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/>
                        <a:t>Rules are written</a:t>
                      </a:r>
                      <a:endParaRPr lang="en-US" dirty="0"/>
                    </a:p>
                  </a:txBody>
                  <a:tcPr/>
                </a:tc>
              </a:tr>
              <a:tr h="457534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/>
                        <a:t>Society</a:t>
                      </a:r>
                      <a:r>
                        <a:rPr lang="en-US" baseline="0" dirty="0" smtClean="0"/>
                        <a:t> has no power to impose punishments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/>
                        <a:t>Law</a:t>
                      </a:r>
                      <a:r>
                        <a:rPr lang="en-US" baseline="0" dirty="0" smtClean="0"/>
                        <a:t> has no power to impose punishments</a:t>
                      </a:r>
                      <a:endParaRPr lang="en-US" dirty="0"/>
                    </a:p>
                  </a:txBody>
                  <a:tcPr/>
                </a:tc>
              </a:tr>
              <a:tr h="789716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/>
                        <a:t>Agents of control from deviance</a:t>
                      </a:r>
                      <a:r>
                        <a:rPr lang="en-US" baseline="0" dirty="0" smtClean="0"/>
                        <a:t> are societal pressure or fear of God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/>
                        <a:t>Agents of control from crime</a:t>
                      </a:r>
                      <a:r>
                        <a:rPr lang="en-US" baseline="0" dirty="0" smtClean="0"/>
                        <a:t> are police &amp; Judiciary &amp; other law enforcement agencies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00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</a:t>
            </a:r>
            <a:r>
              <a:rPr lang="en-US" sz="2800" dirty="0" smtClean="0"/>
              <a:t>Crime is a breach </a:t>
            </a:r>
            <a:r>
              <a:rPr lang="en-US" sz="2800" dirty="0"/>
              <a:t>of </a:t>
            </a:r>
            <a:r>
              <a:rPr lang="en-US" sz="2800" dirty="0" smtClean="0"/>
              <a:t>rules, or Deviant </a:t>
            </a:r>
            <a:r>
              <a:rPr lang="en-US" sz="2800" dirty="0"/>
              <a:t>behavior that violates prevailing norms</a:t>
            </a:r>
            <a:r>
              <a:rPr lang="en-US" sz="28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 Types of Crime include; </a:t>
            </a:r>
            <a:r>
              <a:rPr lang="en-US" sz="2800" dirty="0"/>
              <a:t>Crime against </a:t>
            </a:r>
            <a:r>
              <a:rPr lang="en-US" sz="2800" dirty="0" smtClean="0"/>
              <a:t>Person, Crime </a:t>
            </a:r>
            <a:r>
              <a:rPr lang="en-US" sz="2800" dirty="0"/>
              <a:t>against </a:t>
            </a:r>
            <a:r>
              <a:rPr lang="en-US" sz="2800" dirty="0" smtClean="0"/>
              <a:t>Property, Crime </a:t>
            </a:r>
            <a:r>
              <a:rPr lang="en-US" sz="2800" dirty="0"/>
              <a:t>against </a:t>
            </a:r>
            <a:r>
              <a:rPr lang="en-US" sz="2800" dirty="0" smtClean="0"/>
              <a:t>State, Media </a:t>
            </a:r>
            <a:r>
              <a:rPr lang="en-US" sz="2800" dirty="0"/>
              <a:t>and Crime</a:t>
            </a:r>
            <a:r>
              <a:rPr lang="en-US" sz="28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 smtClean="0"/>
              <a:t>Deviance is a behavior </a:t>
            </a:r>
            <a:r>
              <a:rPr lang="en-US" sz="2800" dirty="0"/>
              <a:t>which does not conform to society’s </a:t>
            </a:r>
            <a:r>
              <a:rPr lang="en-US" sz="2800" dirty="0" smtClean="0"/>
              <a:t>norms, or it is a violation </a:t>
            </a:r>
            <a:r>
              <a:rPr lang="en-US" sz="2800" dirty="0"/>
              <a:t>of formally enacted laws</a:t>
            </a:r>
            <a:r>
              <a:rPr lang="en-US" sz="28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 Positive Deviance; Altruism, Charisma,  Innovation, Supra-conformity.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 smtClean="0"/>
              <a:t>Two factors; Social and Economic that can effect deviance.</a:t>
            </a:r>
          </a:p>
        </p:txBody>
      </p:sp>
    </p:spTree>
    <p:extLst>
      <p:ext uri="{BB962C8B-B14F-4D97-AF65-F5344CB8AC3E}">
        <p14:creationId xmlns:p14="http://schemas.microsoft.com/office/powerpoint/2010/main" val="261747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 </a:t>
            </a:r>
            <a:r>
              <a:rPr lang="en-US" sz="2800" dirty="0"/>
              <a:t> Social factors include; Family, Peer Group, Politics, Education &amp; Religion</a:t>
            </a:r>
            <a:r>
              <a:rPr lang="en-US" sz="28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 Economic factors contain; Inflation, Poverty &amp; Illiteracy.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 smtClean="0"/>
              <a:t>Crime is severe while Deviance is not.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 Rules are written in crime, while not written in Deviance.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 smtClean="0"/>
              <a:t>Deviance is not prohibited, while crime is </a:t>
            </a:r>
            <a:r>
              <a:rPr lang="en-US" sz="2800" smtClean="0"/>
              <a:t>highly </a:t>
            </a:r>
            <a:r>
              <a:rPr lang="en-US" sz="2800" smtClean="0"/>
              <a:t>prohibited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465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024128" y="539497"/>
            <a:ext cx="9720072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425003"/>
            <a:ext cx="9720073" cy="6207617"/>
          </a:xfrm>
        </p:spPr>
        <p:txBody>
          <a:bodyPr/>
          <a:lstStyle/>
          <a:p>
            <a:pPr algn="ctr"/>
            <a:endParaRPr lang="en-US" sz="3600" dirty="0" smtClean="0"/>
          </a:p>
          <a:p>
            <a:pPr algn="ctr"/>
            <a:endParaRPr lang="en-US" sz="3600" dirty="0" smtClean="0"/>
          </a:p>
          <a:p>
            <a:pPr algn="ctr"/>
            <a:endParaRPr lang="en-US" sz="3600" dirty="0"/>
          </a:p>
          <a:p>
            <a:pPr marL="0" indent="0" algn="ctr">
              <a:buNone/>
            </a:pPr>
            <a:r>
              <a:rPr lang="en-US" sz="11500" dirty="0" smtClean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53001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 (section 4G)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Arzan-ul-Mairaj</a:t>
            </a:r>
            <a:r>
              <a:rPr lang="en-US" dirty="0" smtClean="0"/>
              <a:t>		19K-0136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Ibadullah</a:t>
            </a:r>
            <a:r>
              <a:rPr lang="en-US" dirty="0" smtClean="0"/>
              <a:t> Shaikh		19K-0259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Areez</a:t>
            </a:r>
            <a:r>
              <a:rPr lang="en-US" dirty="0" smtClean="0"/>
              <a:t> </a:t>
            </a:r>
            <a:r>
              <a:rPr lang="en-US" dirty="0" err="1" smtClean="0"/>
              <a:t>Arsalan</a:t>
            </a:r>
            <a:r>
              <a:rPr lang="en-US" dirty="0" smtClean="0"/>
              <a:t>		19K-0362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Faisal Ahmed		19K-0351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Shahzaib</a:t>
            </a:r>
            <a:r>
              <a:rPr lang="en-US" dirty="0" smtClean="0"/>
              <a:t> Khan		19K-0273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7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What is Crime 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Crime as a Social Problem.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Types of Crime.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Media and Crime.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Deviance.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Factors of Deviance.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Difference between Crime and Deviance.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Conclusion.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crime?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 Breach of Rules.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 smtClean="0"/>
              <a:t>Deviant behavior that violates prevailing norms.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 Criminalization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1363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Crime as a social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 Can not exist without society.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 smtClean="0"/>
              <a:t>Society decides which actions are crime.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 smtClean="0"/>
              <a:t>Crimes are committed by wealth and power.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0259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crime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Crime against Person.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Crime against </a:t>
            </a:r>
            <a:r>
              <a:rPr lang="en-US" sz="3200" dirty="0" smtClean="0"/>
              <a:t>Property.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Crime against </a:t>
            </a:r>
            <a:r>
              <a:rPr lang="en-US" sz="3200" dirty="0" smtClean="0"/>
              <a:t>State.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Media and Crime.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1269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against Person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 Rape.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 smtClean="0"/>
              <a:t>Violence.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 smtClean="0"/>
              <a:t>Murder.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 smtClean="0"/>
              <a:t>Stalking.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 smtClean="0"/>
              <a:t>Child Sexual Abuse.</a:t>
            </a:r>
          </a:p>
        </p:txBody>
      </p:sp>
    </p:spTree>
    <p:extLst>
      <p:ext uri="{BB962C8B-B14F-4D97-AF65-F5344CB8AC3E}">
        <p14:creationId xmlns:p14="http://schemas.microsoft.com/office/powerpoint/2010/main" val="319720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Crime against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 Shoplifting.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 smtClean="0"/>
              <a:t>Burglary.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 Arson.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 Robbery.</a:t>
            </a:r>
          </a:p>
        </p:txBody>
      </p:sp>
    </p:spTree>
    <p:extLst>
      <p:ext uri="{BB962C8B-B14F-4D97-AF65-F5344CB8AC3E}">
        <p14:creationId xmlns:p14="http://schemas.microsoft.com/office/powerpoint/2010/main" val="233913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against </a:t>
            </a:r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 Treason.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 smtClean="0"/>
              <a:t>Sedition.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 smtClean="0"/>
              <a:t>Rebellion.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0190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80</TotalTime>
  <Words>515</Words>
  <Application>Microsoft Office PowerPoint</Application>
  <PresentationFormat>Widescreen</PresentationFormat>
  <Paragraphs>104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Tw Cen MT</vt:lpstr>
      <vt:lpstr>Tw Cen MT Condensed</vt:lpstr>
      <vt:lpstr>Wingdings</vt:lpstr>
      <vt:lpstr>Wingdings 3</vt:lpstr>
      <vt:lpstr>Integral</vt:lpstr>
      <vt:lpstr>Crime and deviance</vt:lpstr>
      <vt:lpstr>Group Members (section 4G)</vt:lpstr>
      <vt:lpstr>Table of contents</vt:lpstr>
      <vt:lpstr>What is crime?</vt:lpstr>
      <vt:lpstr>Crime as a social problem</vt:lpstr>
      <vt:lpstr>Types of crime</vt:lpstr>
      <vt:lpstr>Crime against Person</vt:lpstr>
      <vt:lpstr>Crime against property</vt:lpstr>
      <vt:lpstr>Crime against state</vt:lpstr>
      <vt:lpstr>Media and crime</vt:lpstr>
      <vt:lpstr>What is deviance ?</vt:lpstr>
      <vt:lpstr>Positive deviance</vt:lpstr>
      <vt:lpstr>Factors of deviance</vt:lpstr>
      <vt:lpstr>Social Factors</vt:lpstr>
      <vt:lpstr>Economic Factors</vt:lpstr>
      <vt:lpstr>Difference between crime and deviance</vt:lpstr>
      <vt:lpstr>Conclusion</vt:lpstr>
      <vt:lpstr>Conclusion (Cont’d)</vt:lpstr>
      <vt:lpstr>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and deviance</dc:title>
  <dc:creator>Windows User</dc:creator>
  <cp:lastModifiedBy>Windows User</cp:lastModifiedBy>
  <cp:revision>11</cp:revision>
  <dcterms:created xsi:type="dcterms:W3CDTF">2021-05-10T05:05:36Z</dcterms:created>
  <dcterms:modified xsi:type="dcterms:W3CDTF">2021-05-17T16:31:30Z</dcterms:modified>
</cp:coreProperties>
</file>