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67" r:id="rId9"/>
    <p:sldId id="268" r:id="rId10"/>
    <p:sldId id="274" r:id="rId11"/>
    <p:sldId id="277" r:id="rId12"/>
    <p:sldId id="275" r:id="rId13"/>
    <p:sldId id="276" r:id="rId14"/>
    <p:sldId id="278" r:id="rId15"/>
    <p:sldId id="281" r:id="rId16"/>
    <p:sldId id="279" r:id="rId17"/>
    <p:sldId id="280" r:id="rId18"/>
    <p:sldId id="269"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5B9EE1-3C8D-4381-BEC1-5F574D58EC86}" type="datetimeFigureOut">
              <a:rPr lang="en-US" smtClean="0"/>
              <a:pPr/>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5B9EE1-3C8D-4381-BEC1-5F574D58EC86}" type="datetimeFigureOut">
              <a:rPr lang="en-US" smtClean="0"/>
              <a:pPr/>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5B9EE1-3C8D-4381-BEC1-5F574D58EC86}" type="datetimeFigureOut">
              <a:rPr lang="en-US" smtClean="0"/>
              <a:pPr/>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5B9EE1-3C8D-4381-BEC1-5F574D58EC86}" type="datetimeFigureOut">
              <a:rPr lang="en-US" smtClean="0"/>
              <a:pPr/>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B9EE1-3C8D-4381-BEC1-5F574D58EC86}" type="datetimeFigureOut">
              <a:rPr lang="en-US" smtClean="0"/>
              <a:pPr/>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5B9EE1-3C8D-4381-BEC1-5F574D58EC86}" type="datetimeFigureOut">
              <a:rPr lang="en-US" smtClean="0"/>
              <a:pPr/>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5B9EE1-3C8D-4381-BEC1-5F574D58EC86}" type="datetimeFigureOut">
              <a:rPr lang="en-US" smtClean="0"/>
              <a:pPr/>
              <a:t>10/3/2020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5B9EE1-3C8D-4381-BEC1-5F574D58EC86}" type="datetimeFigureOut">
              <a:rPr lang="en-US" smtClean="0"/>
              <a:pPr/>
              <a:t>10/3/2020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B9EE1-3C8D-4381-BEC1-5F574D58EC86}" type="datetimeFigureOut">
              <a:rPr lang="en-US" smtClean="0"/>
              <a:pPr/>
              <a:t>10/3/2020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5B9EE1-3C8D-4381-BEC1-5F574D58EC86}" type="datetimeFigureOut">
              <a:rPr lang="en-US" smtClean="0"/>
              <a:pPr/>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5B9EE1-3C8D-4381-BEC1-5F574D58EC86}" type="datetimeFigureOut">
              <a:rPr lang="en-US" smtClean="0"/>
              <a:pPr/>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B9EE1-3C8D-4381-BEC1-5F574D58EC86}" type="datetimeFigureOut">
              <a:rPr lang="en-US" smtClean="0"/>
              <a:pPr/>
              <a:t>10/3/2020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00054-A785-409C-AF8B-D82F903BB6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DS </a:t>
            </a:r>
            <a:br>
              <a:rPr lang="en-US" dirty="0"/>
            </a:br>
            <a:r>
              <a:rPr lang="en-US" dirty="0"/>
              <a:t>Lab 2 </a:t>
            </a:r>
          </a:p>
        </p:txBody>
      </p:sp>
      <p:sp>
        <p:nvSpPr>
          <p:cNvPr id="3" name="Subtitle 2"/>
          <p:cNvSpPr>
            <a:spLocks noGrp="1"/>
          </p:cNvSpPr>
          <p:nvPr>
            <p:ph type="subTitle" idx="1"/>
          </p:nvPr>
        </p:nvSpPr>
        <p:spPr/>
        <p:txBody>
          <a:bodyPr/>
          <a:lstStyle/>
          <a:p>
            <a:endParaRPr lang="en-US" dirty="0"/>
          </a:p>
          <a:p>
            <a:r>
              <a:rPr lang="en-US" dirty="0"/>
              <a:t>Mubashra </a:t>
            </a:r>
            <a:r>
              <a:rPr lang="en-US" dirty="0" err="1"/>
              <a:t>Fayaz</a:t>
            </a:r>
            <a:r>
              <a:rPr lang="en-US" dirty="0"/>
              <a:t> &amp; </a:t>
            </a:r>
            <a:r>
              <a:rPr lang="en-US" dirty="0" err="1"/>
              <a:t>Aqsa</a:t>
            </a:r>
            <a:r>
              <a:rPr lang="en-US" dirty="0"/>
              <a:t> </a:t>
            </a:r>
            <a:r>
              <a:rPr lang="en-US" dirty="0" err="1"/>
              <a:t>Zahid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Arrays</a:t>
            </a:r>
          </a:p>
        </p:txBody>
      </p:sp>
      <p:sp>
        <p:nvSpPr>
          <p:cNvPr id="3" name="Content Placeholder 2"/>
          <p:cNvSpPr>
            <a:spLocks noGrp="1"/>
          </p:cNvSpPr>
          <p:nvPr>
            <p:ph idx="1"/>
          </p:nvPr>
        </p:nvSpPr>
        <p:spPr/>
        <p:txBody>
          <a:bodyPr/>
          <a:lstStyle/>
          <a:p>
            <a:r>
              <a:rPr lang="en-US" dirty="0"/>
              <a:t>To allocate an array dynamically we use array form of </a:t>
            </a:r>
            <a:r>
              <a:rPr lang="en-US" b="1" dirty="0"/>
              <a:t>new </a:t>
            </a:r>
            <a:r>
              <a:rPr lang="en-US" dirty="0"/>
              <a:t>and </a:t>
            </a:r>
            <a:r>
              <a:rPr lang="en-US" b="1" dirty="0"/>
              <a:t>delete</a:t>
            </a:r>
            <a:r>
              <a:rPr lang="en-US" dirty="0"/>
              <a:t> </a:t>
            </a:r>
          </a:p>
          <a:p>
            <a:r>
              <a:rPr lang="en-US" dirty="0"/>
              <a:t>(new[ ] , delete[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s4.PNG"/>
          <p:cNvPicPr>
            <a:picLocks noGrp="1" noChangeAspect="1"/>
          </p:cNvPicPr>
          <p:nvPr>
            <p:ph idx="1"/>
          </p:nvPr>
        </p:nvPicPr>
        <p:blipFill>
          <a:blip r:embed="rId2"/>
          <a:stretch>
            <a:fillRect/>
          </a:stretch>
        </p:blipFill>
        <p:spPr>
          <a:xfrm>
            <a:off x="1066800" y="1371600"/>
            <a:ext cx="6934200" cy="4539742"/>
          </a:xfrm>
        </p:spPr>
      </p:pic>
      <p:sp>
        <p:nvSpPr>
          <p:cNvPr id="5122" name="AutoShape 2" descr="https://docs.google.com/drawings/u/0/d/sc-roI2htxlfNm_BbKh1tVA/image?w=571&amp;h=412&amp;rev=117&amp;ac=1&amp;parent=1Lat_8n4Tgm5XSB8sXfp7RTVOk9F6vS7bqSnP6zd5Yzs"/>
          <p:cNvSpPr>
            <a:spLocks noChangeAspect="1" noChangeArrowheads="1"/>
          </p:cNvSpPr>
          <p:nvPr/>
        </p:nvSpPr>
        <p:spPr bwMode="auto">
          <a:xfrm>
            <a:off x="155575" y="-1652588"/>
            <a:ext cx="5438775" cy="39243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ttps://docs.google.com/drawings/u/0/d/sc-roI2htxlfNm_BbKh1tVA/image?w=571&amp;h=412&amp;rev=117&amp;ac=1&amp;parent=1Lat_8n4Tgm5XSB8sXfp7RTVOk9F6vS7bqSnP6zd5Yzs"/>
          <p:cNvSpPr>
            <a:spLocks noChangeAspect="1" noChangeArrowheads="1"/>
          </p:cNvSpPr>
          <p:nvPr/>
        </p:nvSpPr>
        <p:spPr bwMode="auto">
          <a:xfrm>
            <a:off x="155575" y="-1652588"/>
            <a:ext cx="5438775" cy="39243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Array</a:t>
            </a:r>
          </a:p>
        </p:txBody>
      </p:sp>
      <p:sp>
        <p:nvSpPr>
          <p:cNvPr id="3" name="Content Placeholder 2"/>
          <p:cNvSpPr>
            <a:spLocks noGrp="1"/>
          </p:cNvSpPr>
          <p:nvPr>
            <p:ph idx="1"/>
          </p:nvPr>
        </p:nvSpPr>
        <p:spPr/>
        <p:txBody>
          <a:bodyPr/>
          <a:lstStyle/>
          <a:p>
            <a:r>
              <a:rPr lang="en-US" dirty="0"/>
              <a:t>This is a type of the array that ensures to handle the error of </a:t>
            </a:r>
            <a:r>
              <a:rPr lang="en-US" b="1" dirty="0"/>
              <a:t>index out of bounds. </a:t>
            </a:r>
            <a:r>
              <a:rPr lang="en-US" dirty="0"/>
              <a:t>This is done by </a:t>
            </a:r>
            <a:r>
              <a:rPr lang="en-US" b="1" dirty="0"/>
              <a:t>overloading the subscript [ ]</a:t>
            </a:r>
            <a:r>
              <a:rPr lang="en-US" dirty="0"/>
              <a:t> operator.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533400" y="1524000"/>
          <a:ext cx="8001000" cy="4343400"/>
        </p:xfrm>
        <a:graphic>
          <a:graphicData uri="http://schemas.openxmlformats.org/drawingml/2006/table">
            <a:tbl>
              <a:tblPr/>
              <a:tblGrid>
                <a:gridCol w="8001000">
                  <a:extLst>
                    <a:ext uri="{9D8B030D-6E8A-4147-A177-3AD203B41FA5}">
                      <a16:colId xmlns:a16="http://schemas.microsoft.com/office/drawing/2014/main" val="20000"/>
                    </a:ext>
                  </a:extLst>
                </a:gridCol>
              </a:tblGrid>
              <a:tr h="4343400">
                <a:tc>
                  <a:txBody>
                    <a:bodyPr/>
                    <a:lstStyle/>
                    <a:p>
                      <a:pPr marL="0" marR="0">
                        <a:lnSpc>
                          <a:spcPct val="115000"/>
                        </a:lnSpc>
                        <a:spcBef>
                          <a:spcPts val="0"/>
                        </a:spcBef>
                        <a:spcAft>
                          <a:spcPts val="0"/>
                        </a:spcAft>
                      </a:pPr>
                      <a:r>
                        <a:rPr lang="en-US" sz="1800" dirty="0">
                          <a:latin typeface="Courier New"/>
                          <a:ea typeface="Courier New"/>
                          <a:cs typeface="Montserrat Light"/>
                        </a:rPr>
                        <a:t>// Implementation of [] operator.  This function must return a</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 reference as array element can be put on left side</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err="1">
                          <a:latin typeface="Courier New"/>
                          <a:ea typeface="Courier New"/>
                          <a:cs typeface="Montserrat Light"/>
                        </a:rPr>
                        <a:t>int</a:t>
                      </a:r>
                      <a:r>
                        <a:rPr lang="en-US" sz="1800" dirty="0">
                          <a:latin typeface="Courier New"/>
                          <a:ea typeface="Courier New"/>
                          <a:cs typeface="Montserrat Light"/>
                        </a:rPr>
                        <a:t> &amp;Array::operator[](</a:t>
                      </a:r>
                      <a:r>
                        <a:rPr lang="en-US" sz="1800" dirty="0" err="1">
                          <a:latin typeface="Courier New"/>
                          <a:ea typeface="Courier New"/>
                          <a:cs typeface="Montserrat Light"/>
                        </a:rPr>
                        <a:t>int</a:t>
                      </a:r>
                      <a:r>
                        <a:rPr lang="en-US" sz="1800" dirty="0">
                          <a:latin typeface="Courier New"/>
                          <a:ea typeface="Courier New"/>
                          <a:cs typeface="Montserrat Light"/>
                        </a:rPr>
                        <a:t> index)</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    if (index &gt;= size)</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    {</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        </a:t>
                      </a:r>
                      <a:r>
                        <a:rPr lang="en-US" sz="1800" dirty="0" err="1">
                          <a:latin typeface="Courier New"/>
                          <a:ea typeface="Courier New"/>
                          <a:cs typeface="Montserrat Light"/>
                        </a:rPr>
                        <a:t>cout</a:t>
                      </a:r>
                      <a:r>
                        <a:rPr lang="en-US" sz="1800" dirty="0">
                          <a:latin typeface="Courier New"/>
                          <a:ea typeface="Courier New"/>
                          <a:cs typeface="Montserrat Light"/>
                        </a:rPr>
                        <a:t> &lt;&lt; "Array index out of bound, exiting";</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        exit(0);</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    }</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    return </a:t>
                      </a:r>
                      <a:r>
                        <a:rPr lang="en-US" sz="1800" dirty="0" err="1">
                          <a:latin typeface="Courier New"/>
                          <a:ea typeface="Courier New"/>
                          <a:cs typeface="Montserrat Light"/>
                        </a:rPr>
                        <a:t>ptr</a:t>
                      </a:r>
                      <a:r>
                        <a:rPr lang="en-US" sz="1800" dirty="0">
                          <a:latin typeface="Courier New"/>
                          <a:ea typeface="Courier New"/>
                          <a:cs typeface="Montserrat Light"/>
                        </a:rPr>
                        <a:t>[index];</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a:t>
                      </a:r>
                      <a:endParaRPr lang="en-US" sz="1800" dirty="0">
                        <a:latin typeface="Montserrat Light"/>
                        <a:ea typeface="Montserrat Light"/>
                        <a:cs typeface="Montserrat Ligh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Jagged Array</a:t>
            </a:r>
          </a:p>
        </p:txBody>
      </p:sp>
      <p:sp>
        <p:nvSpPr>
          <p:cNvPr id="3" name="Content Placeholder 2"/>
          <p:cNvSpPr>
            <a:spLocks noGrp="1"/>
          </p:cNvSpPr>
          <p:nvPr>
            <p:ph idx="1"/>
          </p:nvPr>
        </p:nvSpPr>
        <p:spPr/>
        <p:txBody>
          <a:bodyPr/>
          <a:lstStyle/>
          <a:p>
            <a:r>
              <a:rPr lang="en-US" dirty="0"/>
              <a:t>This is also referred to as an Array of pointers or Array of arrays. This is a multidimensional with different sizes.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762000" y="2057400"/>
          <a:ext cx="8001000" cy="3657600"/>
        </p:xfrm>
        <a:graphic>
          <a:graphicData uri="http://schemas.openxmlformats.org/drawingml/2006/table">
            <a:tbl>
              <a:tblPr/>
              <a:tblGrid>
                <a:gridCol w="8001000">
                  <a:extLst>
                    <a:ext uri="{9D8B030D-6E8A-4147-A177-3AD203B41FA5}">
                      <a16:colId xmlns:a16="http://schemas.microsoft.com/office/drawing/2014/main" val="20000"/>
                    </a:ext>
                  </a:extLst>
                </a:gridCol>
              </a:tblGrid>
              <a:tr h="3657600">
                <a:tc>
                  <a:txBody>
                    <a:bodyPr/>
                    <a:lstStyle/>
                    <a:p>
                      <a:pPr marL="0" marR="0">
                        <a:lnSpc>
                          <a:spcPct val="115000"/>
                        </a:lnSpc>
                        <a:spcBef>
                          <a:spcPts val="0"/>
                        </a:spcBef>
                        <a:spcAft>
                          <a:spcPts val="0"/>
                        </a:spcAft>
                      </a:pPr>
                      <a:r>
                        <a:rPr lang="en-US" sz="2000" dirty="0" err="1">
                          <a:latin typeface="Montserrat Light"/>
                          <a:ea typeface="Montserrat Light"/>
                          <a:cs typeface="Montserrat Light"/>
                        </a:rPr>
                        <a:t>int</a:t>
                      </a:r>
                      <a:r>
                        <a:rPr lang="en-US" sz="2000" dirty="0">
                          <a:latin typeface="Montserrat Light"/>
                          <a:ea typeface="Montserrat Light"/>
                          <a:cs typeface="Montserrat Light"/>
                        </a:rPr>
                        <a:t> *</a:t>
                      </a:r>
                      <a:r>
                        <a:rPr lang="en-US" sz="2000" dirty="0" err="1">
                          <a:latin typeface="Montserrat Light"/>
                          <a:ea typeface="Montserrat Light"/>
                          <a:cs typeface="Montserrat Light"/>
                        </a:rPr>
                        <a:t>weekArray</a:t>
                      </a:r>
                      <a:r>
                        <a:rPr lang="en-US" sz="2000" dirty="0">
                          <a:latin typeface="Montserrat Light"/>
                          <a:ea typeface="Montserrat Light"/>
                          <a:cs typeface="Montserrat Light"/>
                        </a:rPr>
                        <a:t>[7]</a:t>
                      </a:r>
                    </a:p>
                    <a:p>
                      <a:pPr marL="0" marR="0">
                        <a:lnSpc>
                          <a:spcPct val="115000"/>
                        </a:lnSpc>
                        <a:spcBef>
                          <a:spcPts val="0"/>
                        </a:spcBef>
                        <a:spcAft>
                          <a:spcPts val="0"/>
                        </a:spcAft>
                      </a:pPr>
                      <a:r>
                        <a:rPr lang="en-US" sz="2000" dirty="0" err="1">
                          <a:latin typeface="Montserrat Light"/>
                          <a:ea typeface="Montserrat Light"/>
                          <a:cs typeface="Montserrat Light"/>
                        </a:rPr>
                        <a:t>weekArray</a:t>
                      </a:r>
                      <a:r>
                        <a:rPr lang="en-US" sz="2000" dirty="0">
                          <a:latin typeface="Montserrat Light"/>
                          <a:ea typeface="Montserrat Light"/>
                          <a:cs typeface="Montserrat Light"/>
                        </a:rPr>
                        <a:t>[0] = new </a:t>
                      </a:r>
                      <a:r>
                        <a:rPr lang="en-US" sz="2000" dirty="0" err="1">
                          <a:latin typeface="Montserrat Light"/>
                          <a:ea typeface="Montserrat Light"/>
                          <a:cs typeface="Montserrat Light"/>
                        </a:rPr>
                        <a:t>int</a:t>
                      </a:r>
                      <a:r>
                        <a:rPr lang="en-US" sz="2000" dirty="0">
                          <a:latin typeface="Montserrat Light"/>
                          <a:ea typeface="Montserrat Light"/>
                          <a:cs typeface="Montserrat Light"/>
                        </a:rPr>
                        <a:t>[3]; // expenditures for Sunday</a:t>
                      </a:r>
                    </a:p>
                    <a:p>
                      <a:pPr marL="0" marR="0">
                        <a:lnSpc>
                          <a:spcPct val="115000"/>
                        </a:lnSpc>
                        <a:spcBef>
                          <a:spcPts val="0"/>
                        </a:spcBef>
                        <a:spcAft>
                          <a:spcPts val="0"/>
                        </a:spcAft>
                      </a:pPr>
                      <a:r>
                        <a:rPr lang="en-US" sz="2000" dirty="0" err="1">
                          <a:latin typeface="Montserrat Light"/>
                          <a:ea typeface="Montserrat Light"/>
                          <a:cs typeface="Montserrat Light"/>
                        </a:rPr>
                        <a:t>weekArray</a:t>
                      </a:r>
                      <a:r>
                        <a:rPr lang="en-US" sz="2000" dirty="0">
                          <a:latin typeface="Montserrat Light"/>
                          <a:ea typeface="Montserrat Light"/>
                          <a:cs typeface="Montserrat Light"/>
                        </a:rPr>
                        <a:t>[1] = new </a:t>
                      </a:r>
                      <a:r>
                        <a:rPr lang="en-US" sz="2000" dirty="0" err="1">
                          <a:latin typeface="Montserrat Light"/>
                          <a:ea typeface="Montserrat Light"/>
                          <a:cs typeface="Montserrat Light"/>
                        </a:rPr>
                        <a:t>int</a:t>
                      </a:r>
                      <a:r>
                        <a:rPr lang="en-US" sz="2000" dirty="0">
                          <a:latin typeface="Montserrat Light"/>
                          <a:ea typeface="Montserrat Light"/>
                          <a:cs typeface="Montserrat Light"/>
                        </a:rPr>
                        <a:t>[5]; // expenditures for Monday</a:t>
                      </a:r>
                    </a:p>
                    <a:p>
                      <a:pPr marL="0" marR="0">
                        <a:lnSpc>
                          <a:spcPct val="115000"/>
                        </a:lnSpc>
                        <a:spcBef>
                          <a:spcPts val="0"/>
                        </a:spcBef>
                        <a:spcAft>
                          <a:spcPts val="0"/>
                        </a:spcAft>
                      </a:pPr>
                      <a:r>
                        <a:rPr lang="en-US" sz="2000" dirty="0">
                          <a:latin typeface="Montserrat Light"/>
                          <a:ea typeface="Montserrat Light"/>
                          <a:cs typeface="Montserrat Light"/>
                        </a:rPr>
                        <a:t>etc.</a:t>
                      </a:r>
                    </a:p>
                    <a:p>
                      <a:pPr marL="0" marR="0">
                        <a:lnSpc>
                          <a:spcPct val="115000"/>
                        </a:lnSpc>
                        <a:spcBef>
                          <a:spcPts val="0"/>
                        </a:spcBef>
                        <a:spcAft>
                          <a:spcPts val="0"/>
                        </a:spcAft>
                      </a:pPr>
                      <a:r>
                        <a:rPr lang="en-US" sz="2000" dirty="0" err="1">
                          <a:latin typeface="Montserrat Light"/>
                          <a:ea typeface="Montserrat Light"/>
                          <a:cs typeface="Montserrat Light"/>
                        </a:rPr>
                        <a:t>weekArray</a:t>
                      </a:r>
                      <a:r>
                        <a:rPr lang="en-US" sz="2000" dirty="0">
                          <a:latin typeface="Montserrat Light"/>
                          <a:ea typeface="Montserrat Light"/>
                          <a:cs typeface="Montserrat Light"/>
                        </a:rPr>
                        <a:t>[0][0] = 7; </a:t>
                      </a:r>
                      <a:r>
                        <a:rPr lang="en-US" sz="2000" dirty="0" err="1">
                          <a:latin typeface="Montserrat Light"/>
                          <a:ea typeface="Montserrat Light"/>
                          <a:cs typeface="Montserrat Light"/>
                        </a:rPr>
                        <a:t>weekArray</a:t>
                      </a:r>
                      <a:r>
                        <a:rPr lang="en-US" sz="2000" dirty="0">
                          <a:latin typeface="Montserrat Light"/>
                          <a:ea typeface="Montserrat Light"/>
                          <a:cs typeface="Montserrat Light"/>
                        </a:rPr>
                        <a:t>[0][1] = 17; </a:t>
                      </a:r>
                      <a:r>
                        <a:rPr lang="en-US" sz="2000" dirty="0" err="1">
                          <a:latin typeface="Montserrat Light"/>
                          <a:ea typeface="Montserrat Light"/>
                          <a:cs typeface="Montserrat Light"/>
                        </a:rPr>
                        <a:t>weekArray</a:t>
                      </a:r>
                      <a:r>
                        <a:rPr lang="en-US" sz="2000" dirty="0">
                          <a:latin typeface="Montserrat Light"/>
                          <a:ea typeface="Montserrat Light"/>
                          <a:cs typeface="Montserrat Light"/>
                        </a:rPr>
                        <a:t>[0][2] = 23; // Sunday</a:t>
                      </a:r>
                    </a:p>
                    <a:p>
                      <a:pPr marL="0" marR="0">
                        <a:lnSpc>
                          <a:spcPct val="115000"/>
                        </a:lnSpc>
                        <a:spcBef>
                          <a:spcPts val="0"/>
                        </a:spcBef>
                        <a:spcAft>
                          <a:spcPts val="0"/>
                        </a:spcAft>
                      </a:pPr>
                      <a:r>
                        <a:rPr lang="en-US" sz="2000" dirty="0" err="1">
                          <a:latin typeface="Montserrat Light"/>
                          <a:ea typeface="Montserrat Light"/>
                          <a:cs typeface="Montserrat Light"/>
                        </a:rPr>
                        <a:t>weekArray</a:t>
                      </a:r>
                      <a:r>
                        <a:rPr lang="en-US" sz="2000" dirty="0">
                          <a:latin typeface="Montserrat Light"/>
                          <a:ea typeface="Montserrat Light"/>
                          <a:cs typeface="Montserrat Light"/>
                        </a:rPr>
                        <a:t>[1][0] = 5; </a:t>
                      </a:r>
                      <a:r>
                        <a:rPr lang="en-US" sz="2000" dirty="0" err="1">
                          <a:latin typeface="Montserrat Light"/>
                          <a:ea typeface="Montserrat Light"/>
                          <a:cs typeface="Montserrat Light"/>
                        </a:rPr>
                        <a:t>weekArray</a:t>
                      </a:r>
                      <a:r>
                        <a:rPr lang="en-US" sz="2000" dirty="0">
                          <a:latin typeface="Montserrat Light"/>
                          <a:ea typeface="Montserrat Light"/>
                          <a:cs typeface="Montserrat Light"/>
                        </a:rPr>
                        <a:t>[1][1] = 10; etc. // Monday</a:t>
                      </a:r>
                    </a:p>
                    <a:p>
                      <a:pPr marL="0" marR="0">
                        <a:lnSpc>
                          <a:spcPct val="115000"/>
                        </a:lnSpc>
                        <a:spcBef>
                          <a:spcPts val="0"/>
                        </a:spcBef>
                        <a:spcAft>
                          <a:spcPts val="0"/>
                        </a:spcAft>
                      </a:pPr>
                      <a:r>
                        <a:rPr lang="en-US" sz="2000" dirty="0">
                          <a:latin typeface="Montserrat Light"/>
                          <a:ea typeface="Montserrat Light"/>
                          <a:cs typeface="Montserrat Light"/>
                        </a:rPr>
                        <a:t>delete [] </a:t>
                      </a:r>
                      <a:r>
                        <a:rPr lang="en-US" sz="2000" dirty="0" err="1">
                          <a:latin typeface="Montserrat Light"/>
                          <a:ea typeface="Montserrat Light"/>
                          <a:cs typeface="Montserrat Light"/>
                        </a:rPr>
                        <a:t>weekArray</a:t>
                      </a:r>
                      <a:r>
                        <a:rPr lang="en-US" sz="2000" dirty="0">
                          <a:latin typeface="Montserrat Light"/>
                          <a:ea typeface="Montserrat Light"/>
                          <a:cs typeface="Montserrat Light"/>
                        </a:rPr>
                        <a:t>[0];</a:t>
                      </a:r>
                    </a:p>
                    <a:p>
                      <a:pPr marL="0" marR="0">
                        <a:lnSpc>
                          <a:spcPct val="115000"/>
                        </a:lnSpc>
                        <a:spcBef>
                          <a:spcPts val="0"/>
                        </a:spcBef>
                        <a:spcAft>
                          <a:spcPts val="0"/>
                        </a:spcAft>
                      </a:pPr>
                      <a:r>
                        <a:rPr lang="en-US" sz="2000" dirty="0">
                          <a:latin typeface="Montserrat Light"/>
                          <a:ea typeface="Montserrat Light"/>
                          <a:cs typeface="Montserrat Light"/>
                        </a:rPr>
                        <a:t>delete [] </a:t>
                      </a:r>
                      <a:r>
                        <a:rPr lang="en-US" sz="2000" dirty="0" err="1">
                          <a:latin typeface="Montserrat Light"/>
                          <a:ea typeface="Montserrat Light"/>
                          <a:cs typeface="Montserrat Light"/>
                        </a:rPr>
                        <a:t>weekArray</a:t>
                      </a:r>
                      <a:r>
                        <a:rPr lang="en-US" sz="2000" dirty="0">
                          <a:latin typeface="Montserrat Light"/>
                          <a:ea typeface="Montserrat Light"/>
                          <a:cs typeface="Montserrat Light"/>
                        </a:rPr>
                        <a:t>[1];</a:t>
                      </a:r>
                    </a:p>
                    <a:p>
                      <a:pPr marL="0" marR="0">
                        <a:lnSpc>
                          <a:spcPct val="115000"/>
                        </a:lnSpc>
                        <a:spcBef>
                          <a:spcPts val="0"/>
                        </a:spcBef>
                        <a:spcAft>
                          <a:spcPts val="0"/>
                        </a:spcAft>
                      </a:pPr>
                      <a:r>
                        <a:rPr lang="en-US" sz="2000" dirty="0">
                          <a:latin typeface="Montserrat Light"/>
                          <a:ea typeface="Montserrat Light"/>
                          <a:cs typeface="Montserrat Light"/>
                        </a:rPr>
                        <a:t>etc.</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Rule of Three</a:t>
            </a:r>
            <a:br>
              <a:rPr lang="en-US" dirty="0"/>
            </a:br>
            <a:endParaRPr lang="en-US" dirty="0"/>
          </a:p>
        </p:txBody>
      </p:sp>
      <p:sp>
        <p:nvSpPr>
          <p:cNvPr id="3" name="Content Placeholder 2"/>
          <p:cNvSpPr>
            <a:spLocks noGrp="1"/>
          </p:cNvSpPr>
          <p:nvPr>
            <p:ph idx="1"/>
          </p:nvPr>
        </p:nvSpPr>
        <p:spPr/>
        <p:txBody>
          <a:bodyPr/>
          <a:lstStyle/>
          <a:p>
            <a:r>
              <a:rPr lang="en-US" dirty="0"/>
              <a:t>If you need to explicitly declare either the </a:t>
            </a:r>
            <a:r>
              <a:rPr lang="en-US" b="1" dirty="0"/>
              <a:t>destructor</a:t>
            </a:r>
            <a:r>
              <a:rPr lang="en-US" dirty="0"/>
              <a:t>, </a:t>
            </a:r>
            <a:r>
              <a:rPr lang="en-US" b="1" dirty="0"/>
              <a:t>copy constructor </a:t>
            </a:r>
            <a:r>
              <a:rPr lang="en-US" dirty="0"/>
              <a:t>or </a:t>
            </a:r>
            <a:r>
              <a:rPr lang="en-US" b="1" dirty="0"/>
              <a:t>copy assignment operator </a:t>
            </a:r>
            <a:r>
              <a:rPr lang="en-US" dirty="0"/>
              <a:t>yourself, you probably need to explicitly declare all three of them.</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1143000" y="304800"/>
          <a:ext cx="6829425" cy="6142736"/>
        </p:xfrm>
        <a:graphic>
          <a:graphicData uri="http://schemas.openxmlformats.org/drawingml/2006/table">
            <a:tbl>
              <a:tblPr/>
              <a:tblGrid>
                <a:gridCol w="3609975">
                  <a:extLst>
                    <a:ext uri="{9D8B030D-6E8A-4147-A177-3AD203B41FA5}">
                      <a16:colId xmlns:a16="http://schemas.microsoft.com/office/drawing/2014/main" val="20000"/>
                    </a:ext>
                  </a:extLst>
                </a:gridCol>
                <a:gridCol w="3219450">
                  <a:extLst>
                    <a:ext uri="{9D8B030D-6E8A-4147-A177-3AD203B41FA5}">
                      <a16:colId xmlns:a16="http://schemas.microsoft.com/office/drawing/2014/main" val="20001"/>
                    </a:ext>
                  </a:extLst>
                </a:gridCol>
              </a:tblGrid>
              <a:tr h="266700">
                <a:tc rowSpan="2">
                  <a:txBody>
                    <a:bodyPr/>
                    <a:lstStyle/>
                    <a:p>
                      <a:pPr marL="0" marR="0">
                        <a:lnSpc>
                          <a:spcPct val="115000"/>
                        </a:lnSpc>
                        <a:spcBef>
                          <a:spcPts val="0"/>
                        </a:spcBef>
                        <a:spcAft>
                          <a:spcPts val="0"/>
                        </a:spcAft>
                      </a:pPr>
                      <a:r>
                        <a:rPr lang="en-US" sz="1600" dirty="0" err="1">
                          <a:latin typeface="Courier New"/>
                          <a:ea typeface="Courier New"/>
                          <a:cs typeface="Montserrat Light"/>
                        </a:rPr>
                        <a:t>struct</a:t>
                      </a:r>
                      <a:r>
                        <a:rPr lang="en-US" sz="1600" dirty="0">
                          <a:latin typeface="Courier New"/>
                          <a:ea typeface="Courier New"/>
                          <a:cs typeface="Montserrat Light"/>
                        </a:rPr>
                        <a:t> Node {</a:t>
                      </a:r>
                      <a:endParaRPr lang="en-US" sz="1600" dirty="0">
                        <a:latin typeface="Montserrat Light"/>
                        <a:ea typeface="Montserrat Light"/>
                        <a:cs typeface="Montserrat Light"/>
                      </a:endParaRPr>
                    </a:p>
                    <a:p>
                      <a:pPr marL="457200" marR="0">
                        <a:lnSpc>
                          <a:spcPct val="115000"/>
                        </a:lnSpc>
                        <a:spcBef>
                          <a:spcPts val="0"/>
                        </a:spcBef>
                        <a:spcAft>
                          <a:spcPts val="0"/>
                        </a:spcAft>
                      </a:pPr>
                      <a:r>
                        <a:rPr lang="en-US" sz="1600" dirty="0">
                          <a:latin typeface="Courier New"/>
                          <a:ea typeface="Courier New"/>
                          <a:cs typeface="Montserrat Light"/>
                        </a:rPr>
                        <a:t>char *name;</a:t>
                      </a:r>
                      <a:endParaRPr lang="en-US" sz="1600" dirty="0">
                        <a:latin typeface="Montserrat Light"/>
                        <a:ea typeface="Montserrat Light"/>
                        <a:cs typeface="Montserrat Light"/>
                      </a:endParaRPr>
                    </a:p>
                    <a:p>
                      <a:pPr marL="457200" marR="0">
                        <a:lnSpc>
                          <a:spcPct val="115000"/>
                        </a:lnSpc>
                        <a:spcBef>
                          <a:spcPts val="0"/>
                        </a:spcBef>
                        <a:spcAft>
                          <a:spcPts val="0"/>
                        </a:spcAft>
                      </a:pPr>
                      <a:r>
                        <a:rPr lang="en-US" sz="1600" dirty="0" err="1">
                          <a:latin typeface="Courier New"/>
                          <a:ea typeface="Courier New"/>
                          <a:cs typeface="Montserrat Light"/>
                        </a:rPr>
                        <a:t>int</a:t>
                      </a:r>
                      <a:r>
                        <a:rPr lang="en-US" sz="1600" dirty="0">
                          <a:latin typeface="Courier New"/>
                          <a:ea typeface="Courier New"/>
                          <a:cs typeface="Montserrat Light"/>
                        </a:rPr>
                        <a:t> age;</a:t>
                      </a:r>
                      <a:endParaRPr lang="en-US" sz="1600" dirty="0">
                        <a:latin typeface="Montserrat Light"/>
                        <a:ea typeface="Montserrat Light"/>
                        <a:cs typeface="Montserrat Light"/>
                      </a:endParaRPr>
                    </a:p>
                    <a:p>
                      <a:pPr marL="457200" marR="0">
                        <a:lnSpc>
                          <a:spcPct val="115000"/>
                        </a:lnSpc>
                        <a:spcBef>
                          <a:spcPts val="0"/>
                        </a:spcBef>
                        <a:spcAft>
                          <a:spcPts val="0"/>
                        </a:spcAft>
                      </a:pPr>
                      <a:r>
                        <a:rPr lang="en-US" sz="1600" dirty="0">
                          <a:latin typeface="Courier New"/>
                          <a:ea typeface="Courier New"/>
                          <a:cs typeface="Montserrat Light"/>
                        </a:rPr>
                        <a:t>Node(char *n = "", </a:t>
                      </a:r>
                      <a:r>
                        <a:rPr lang="en-US" sz="1600" dirty="0" err="1">
                          <a:latin typeface="Courier New"/>
                          <a:ea typeface="Courier New"/>
                          <a:cs typeface="Montserrat Light"/>
                        </a:rPr>
                        <a:t>int</a:t>
                      </a:r>
                      <a:r>
                        <a:rPr lang="en-US" sz="1600" dirty="0">
                          <a:latin typeface="Courier New"/>
                          <a:ea typeface="Courier New"/>
                          <a:cs typeface="Montserrat Light"/>
                        </a:rPr>
                        <a:t> a = 0) {</a:t>
                      </a:r>
                      <a:endParaRPr lang="en-US" sz="1600" dirty="0">
                        <a:latin typeface="Montserrat Light"/>
                        <a:ea typeface="Montserrat Light"/>
                        <a:cs typeface="Montserrat Light"/>
                      </a:endParaRPr>
                    </a:p>
                    <a:p>
                      <a:pPr marL="457200" marR="0">
                        <a:lnSpc>
                          <a:spcPct val="115000"/>
                        </a:lnSpc>
                        <a:spcBef>
                          <a:spcPts val="0"/>
                        </a:spcBef>
                        <a:spcAft>
                          <a:spcPts val="0"/>
                        </a:spcAft>
                      </a:pPr>
                      <a:r>
                        <a:rPr lang="en-US" sz="1600" dirty="0">
                          <a:latin typeface="Courier New"/>
                          <a:ea typeface="Courier New"/>
                          <a:cs typeface="Montserrat Light"/>
                        </a:rPr>
                        <a:t>name = </a:t>
                      </a:r>
                      <a:r>
                        <a:rPr lang="en-US" sz="1600" dirty="0" err="1">
                          <a:latin typeface="Courier New"/>
                          <a:ea typeface="Courier New"/>
                          <a:cs typeface="Montserrat Light"/>
                        </a:rPr>
                        <a:t>strdup</a:t>
                      </a:r>
                      <a:r>
                        <a:rPr lang="en-US" sz="1600" dirty="0">
                          <a:latin typeface="Courier New"/>
                          <a:ea typeface="Courier New"/>
                          <a:cs typeface="Montserrat Light"/>
                        </a:rPr>
                        <a:t>(n);</a:t>
                      </a:r>
                      <a:endParaRPr lang="en-US" sz="1600" dirty="0">
                        <a:latin typeface="Montserrat Light"/>
                        <a:ea typeface="Montserrat Light"/>
                        <a:cs typeface="Montserrat Light"/>
                      </a:endParaRPr>
                    </a:p>
                    <a:p>
                      <a:pPr marL="457200" marR="0">
                        <a:lnSpc>
                          <a:spcPct val="115000"/>
                        </a:lnSpc>
                        <a:spcBef>
                          <a:spcPts val="0"/>
                        </a:spcBef>
                        <a:spcAft>
                          <a:spcPts val="0"/>
                        </a:spcAft>
                      </a:pPr>
                      <a:r>
                        <a:rPr lang="en-US" sz="1600" dirty="0">
                          <a:latin typeface="Courier New"/>
                          <a:ea typeface="Courier New"/>
                          <a:cs typeface="Montserrat Light"/>
                        </a:rPr>
                        <a:t>age = a; }</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Node node1("Roger",20), node2(node1);</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err="1">
                          <a:latin typeface="Courier New"/>
                          <a:ea typeface="Courier New"/>
                          <a:cs typeface="Montserrat Light"/>
                        </a:rPr>
                        <a:t>strcpy</a:t>
                      </a:r>
                      <a:r>
                        <a:rPr lang="en-US" sz="1600" dirty="0">
                          <a:latin typeface="Courier New"/>
                          <a:ea typeface="Courier New"/>
                          <a:cs typeface="Montserrat Light"/>
                        </a:rPr>
                        <a:t>(node2.name,"Wendy");</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node2.age = 30;</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err="1">
                          <a:latin typeface="Courier New"/>
                          <a:ea typeface="Courier New"/>
                          <a:cs typeface="Montserrat Light"/>
                        </a:rPr>
                        <a:t>cout</a:t>
                      </a:r>
                      <a:r>
                        <a:rPr lang="en-US" sz="1600" dirty="0">
                          <a:latin typeface="Courier New"/>
                          <a:ea typeface="Courier New"/>
                          <a:cs typeface="Montserrat Light"/>
                        </a:rPr>
                        <a:t>&lt;&lt;node1.name&lt;&lt;' '&lt;&lt;node1.age&lt;&lt;' '&lt;&lt;node2.name&lt;&lt;' '&lt;&lt;node2.age;</a:t>
                      </a:r>
                      <a:endParaRPr lang="en-US" sz="1600" dirty="0">
                        <a:latin typeface="Montserrat Light"/>
                        <a:ea typeface="Montserrat Light"/>
                        <a:cs typeface="Montserrat Ligh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nSpc>
                          <a:spcPct val="115000"/>
                        </a:lnSpc>
                        <a:spcBef>
                          <a:spcPts val="0"/>
                        </a:spcBef>
                        <a:spcAft>
                          <a:spcPts val="0"/>
                        </a:spcAft>
                      </a:pPr>
                      <a:r>
                        <a:rPr lang="en-US" sz="1600" dirty="0">
                          <a:latin typeface="Courier New"/>
                          <a:ea typeface="Courier New"/>
                          <a:cs typeface="Montserrat Light"/>
                        </a:rPr>
                        <a:t>Node(char *n = 0, </a:t>
                      </a:r>
                      <a:r>
                        <a:rPr lang="en-US" sz="1600" dirty="0" err="1">
                          <a:latin typeface="Courier New"/>
                          <a:ea typeface="Courier New"/>
                          <a:cs typeface="Montserrat Light"/>
                        </a:rPr>
                        <a:t>int</a:t>
                      </a:r>
                      <a:r>
                        <a:rPr lang="en-US" sz="1600" dirty="0">
                          <a:latin typeface="Courier New"/>
                          <a:ea typeface="Courier New"/>
                          <a:cs typeface="Montserrat Light"/>
                        </a:rPr>
                        <a:t> a = 0) {</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name = </a:t>
                      </a:r>
                      <a:r>
                        <a:rPr lang="en-US" sz="1600" dirty="0" err="1">
                          <a:latin typeface="Courier New"/>
                          <a:ea typeface="Courier New"/>
                          <a:cs typeface="Montserrat Light"/>
                        </a:rPr>
                        <a:t>strdup</a:t>
                      </a:r>
                      <a:r>
                        <a:rPr lang="en-US" sz="1600" dirty="0">
                          <a:latin typeface="Courier New"/>
                          <a:ea typeface="Courier New"/>
                          <a:cs typeface="Montserrat Light"/>
                        </a:rPr>
                        <a:t>(n);</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age = a;</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Node(const Node&amp; n) { // copy constructor;</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name = </a:t>
                      </a:r>
                      <a:r>
                        <a:rPr lang="en-US" sz="1600" dirty="0" err="1">
                          <a:latin typeface="Courier New"/>
                          <a:ea typeface="Courier New"/>
                          <a:cs typeface="Montserrat Light"/>
                        </a:rPr>
                        <a:t>strdup</a:t>
                      </a:r>
                      <a:r>
                        <a:rPr lang="en-US" sz="1600" dirty="0">
                          <a:latin typeface="Courier New"/>
                          <a:ea typeface="Courier New"/>
                          <a:cs typeface="Montserrat Light"/>
                        </a:rPr>
                        <a:t>(n.name);</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age = </a:t>
                      </a:r>
                      <a:r>
                        <a:rPr lang="en-US" sz="1600" dirty="0" err="1">
                          <a:latin typeface="Courier New"/>
                          <a:ea typeface="Courier New"/>
                          <a:cs typeface="Montserrat Light"/>
                        </a:rPr>
                        <a:t>n.age</a:t>
                      </a:r>
                      <a:r>
                        <a:rPr lang="en-US" sz="1600" dirty="0">
                          <a:latin typeface="Courier New"/>
                          <a:ea typeface="Courier New"/>
                          <a:cs typeface="Montserrat Light"/>
                        </a:rPr>
                        <a:t>;</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a:t>
                      </a:r>
                      <a:endParaRPr lang="en-US" sz="1600" dirty="0">
                        <a:latin typeface="Montserrat Light"/>
                        <a:ea typeface="Montserrat Light"/>
                        <a:cs typeface="Montserrat Ligh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0"/>
                  </a:ext>
                </a:extLst>
              </a:tr>
              <a:tr h="266700">
                <a:tc vMerge="1">
                  <a:txBody>
                    <a:bodyPr/>
                    <a:lstStyle/>
                    <a:p>
                      <a:endParaRPr lang="en-US"/>
                    </a:p>
                  </a:txBody>
                  <a:tcPr/>
                </a:tc>
                <a:tc>
                  <a:txBody>
                    <a:bodyPr/>
                    <a:lstStyle/>
                    <a:p>
                      <a:pPr marL="0" marR="0">
                        <a:lnSpc>
                          <a:spcPct val="115000"/>
                        </a:lnSpc>
                        <a:spcBef>
                          <a:spcPts val="0"/>
                        </a:spcBef>
                        <a:spcAft>
                          <a:spcPts val="0"/>
                        </a:spcAft>
                      </a:pPr>
                      <a:r>
                        <a:rPr lang="en-US" sz="1600" dirty="0">
                          <a:latin typeface="Courier New"/>
                          <a:ea typeface="Courier New"/>
                          <a:cs typeface="Montserrat Light"/>
                        </a:rPr>
                        <a:t>Node&amp; operator=(const Node&amp; n) {</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if (this != &amp;n) { // no assignment to itself;</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if (name != 0)</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free(name);</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name = </a:t>
                      </a:r>
                      <a:r>
                        <a:rPr lang="en-US" sz="1600" dirty="0" err="1">
                          <a:latin typeface="Courier New"/>
                          <a:ea typeface="Courier New"/>
                          <a:cs typeface="Montserrat Light"/>
                        </a:rPr>
                        <a:t>strdup</a:t>
                      </a:r>
                      <a:r>
                        <a:rPr lang="en-US" sz="1600" dirty="0">
                          <a:latin typeface="Courier New"/>
                          <a:ea typeface="Courier New"/>
                          <a:cs typeface="Montserrat Light"/>
                        </a:rPr>
                        <a:t>(n.name);</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age = </a:t>
                      </a:r>
                      <a:r>
                        <a:rPr lang="en-US" sz="1600" dirty="0" err="1">
                          <a:latin typeface="Courier New"/>
                          <a:ea typeface="Courier New"/>
                          <a:cs typeface="Montserrat Light"/>
                        </a:rPr>
                        <a:t>n.age</a:t>
                      </a:r>
                      <a:r>
                        <a:rPr lang="en-US" sz="1600" dirty="0">
                          <a:latin typeface="Courier New"/>
                          <a:ea typeface="Courier New"/>
                          <a:cs typeface="Montserrat Light"/>
                        </a:rPr>
                        <a:t>;</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return *this;</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a:t>
                      </a:r>
                      <a:endParaRPr lang="en-US" sz="1600" dirty="0">
                        <a:latin typeface="Montserrat Light"/>
                        <a:ea typeface="Montserrat Light"/>
                        <a:cs typeface="Montserrat Ligh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Task:1</a:t>
            </a:r>
          </a:p>
        </p:txBody>
      </p:sp>
      <p:sp>
        <p:nvSpPr>
          <p:cNvPr id="3" name="Content Placeholder 2"/>
          <p:cNvSpPr>
            <a:spLocks noGrp="1"/>
          </p:cNvSpPr>
          <p:nvPr>
            <p:ph idx="1"/>
          </p:nvPr>
        </p:nvSpPr>
        <p:spPr/>
        <p:txBody>
          <a:bodyPr/>
          <a:lstStyle/>
          <a:p>
            <a:pPr lvl="0"/>
            <a:r>
              <a:rPr lang="en-US" dirty="0"/>
              <a:t>Create a Program to solve Quadratic Equation and Calculate the roots.</a:t>
            </a:r>
          </a:p>
          <a:p>
            <a:pPr lvl="1"/>
            <a:r>
              <a:rPr lang="en-US" dirty="0"/>
              <a:t>Your program must implement a class Quadratic Equation.</a:t>
            </a:r>
          </a:p>
          <a:p>
            <a:pPr lvl="1"/>
            <a:r>
              <a:rPr lang="en-US" dirty="0"/>
              <a:t>You must use header files for class implementation.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Task:2</a:t>
            </a:r>
          </a:p>
        </p:txBody>
      </p:sp>
      <p:sp>
        <p:nvSpPr>
          <p:cNvPr id="3" name="Content Placeholder 2"/>
          <p:cNvSpPr>
            <a:spLocks noGrp="1"/>
          </p:cNvSpPr>
          <p:nvPr>
            <p:ph idx="1"/>
          </p:nvPr>
        </p:nvSpPr>
        <p:spPr/>
        <p:txBody>
          <a:bodyPr>
            <a:normAutofit lnSpcReduction="10000"/>
          </a:bodyPr>
          <a:lstStyle/>
          <a:p>
            <a:pPr lvl="0"/>
            <a:r>
              <a:rPr lang="en-US" dirty="0"/>
              <a:t>Create a program containing information for a </a:t>
            </a:r>
            <a:r>
              <a:rPr lang="en-US" b="1" dirty="0"/>
              <a:t>Student</a:t>
            </a:r>
            <a:r>
              <a:rPr lang="en-US" dirty="0"/>
              <a:t>.</a:t>
            </a:r>
          </a:p>
          <a:p>
            <a:pPr lvl="1"/>
            <a:r>
              <a:rPr lang="en-US" dirty="0"/>
              <a:t>A Student can have the following information</a:t>
            </a:r>
          </a:p>
          <a:p>
            <a:pPr lvl="2"/>
            <a:r>
              <a:rPr lang="en-US" dirty="0"/>
              <a:t>ID</a:t>
            </a:r>
          </a:p>
          <a:p>
            <a:pPr lvl="2"/>
            <a:r>
              <a:rPr lang="en-US" dirty="0"/>
              <a:t>Batch</a:t>
            </a:r>
          </a:p>
          <a:p>
            <a:pPr lvl="2"/>
            <a:r>
              <a:rPr lang="en-US" dirty="0"/>
              <a:t>Discipline</a:t>
            </a:r>
          </a:p>
          <a:p>
            <a:pPr lvl="2"/>
            <a:r>
              <a:rPr lang="en-US" dirty="0"/>
              <a:t>Expected Graduation Year</a:t>
            </a:r>
          </a:p>
          <a:p>
            <a:pPr lvl="2"/>
            <a:r>
              <a:rPr lang="en-US" dirty="0"/>
              <a:t>Current Courses (this can be an array of strings)</a:t>
            </a:r>
          </a:p>
          <a:p>
            <a:pPr lvl="1"/>
            <a:r>
              <a:rPr lang="en-US" dirty="0"/>
              <a:t>Use Dynamic Safe Arrays to store the information of multiple students.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Classroom</a:t>
            </a:r>
          </a:p>
        </p:txBody>
      </p:sp>
      <p:sp>
        <p:nvSpPr>
          <p:cNvPr id="3" name="Content Placeholder 2"/>
          <p:cNvSpPr>
            <a:spLocks noGrp="1"/>
          </p:cNvSpPr>
          <p:nvPr>
            <p:ph idx="1"/>
          </p:nvPr>
        </p:nvSpPr>
        <p:spPr/>
        <p:txBody>
          <a:bodyPr/>
          <a:lstStyle/>
          <a:p>
            <a:r>
              <a:rPr lang="en-US" dirty="0"/>
              <a:t>um4h765</a:t>
            </a:r>
          </a:p>
          <a:p>
            <a:pPr>
              <a:buNone/>
            </a:pPr>
            <a:br>
              <a:rPr lang="en-US" dirty="0"/>
            </a:br>
            <a:br>
              <a:rPr lang="en-US" dirty="0"/>
            </a:br>
            <a:endParaRPr lang="en-US" dirty="0"/>
          </a:p>
          <a:p>
            <a:endParaRPr lang="en-US" dirty="0"/>
          </a:p>
          <a:p>
            <a:endParaRPr lang="en-US" dirty="0"/>
          </a:p>
          <a:p>
            <a:r>
              <a:rPr lang="en-US" dirty="0"/>
              <a:t>Email:</a:t>
            </a:r>
          </a:p>
          <a:p>
            <a:pPr lvl="1">
              <a:buNone/>
            </a:pPr>
            <a:r>
              <a:rPr lang="en-US" dirty="0"/>
              <a:t>mubashra.fayyaz@nu.edu.pk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Task:3</a:t>
            </a:r>
          </a:p>
        </p:txBody>
      </p:sp>
      <p:sp>
        <p:nvSpPr>
          <p:cNvPr id="3" name="Content Placeholder 2"/>
          <p:cNvSpPr>
            <a:spLocks noGrp="1"/>
          </p:cNvSpPr>
          <p:nvPr>
            <p:ph idx="1"/>
          </p:nvPr>
        </p:nvSpPr>
        <p:spPr/>
        <p:txBody>
          <a:bodyPr/>
          <a:lstStyle/>
          <a:p>
            <a:pPr lvl="0"/>
            <a:r>
              <a:rPr lang="en-US" dirty="0"/>
              <a:t>Implement a class for a </a:t>
            </a:r>
            <a:r>
              <a:rPr lang="en-US" b="1" dirty="0"/>
              <a:t>Car</a:t>
            </a:r>
            <a:r>
              <a:rPr lang="en-US" dirty="0"/>
              <a:t>. Implement Rule of Three for this class.</a:t>
            </a:r>
          </a:p>
          <a:p>
            <a:pPr lvl="1"/>
            <a:r>
              <a:rPr lang="en-US" dirty="0"/>
              <a:t>A car can have properties of another car. (same category cars).</a:t>
            </a:r>
          </a:p>
          <a:p>
            <a:pPr lvl="2"/>
            <a:r>
              <a:rPr lang="en-US" dirty="0"/>
              <a:t>Using copy constructor.</a:t>
            </a:r>
          </a:p>
          <a:p>
            <a:pPr lvl="2"/>
            <a:r>
              <a:rPr lang="en-US" dirty="0"/>
              <a:t>Using Assignment Operator.</a:t>
            </a:r>
          </a:p>
          <a:p>
            <a:pPr lvl="1"/>
            <a:r>
              <a:rPr lang="en-US" dirty="0"/>
              <a:t>A car object should be destroyed properly. Using destructor.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Content Placeholder 2"/>
          <p:cNvSpPr>
            <a:spLocks noGrp="1"/>
          </p:cNvSpPr>
          <p:nvPr>
            <p:ph idx="1"/>
          </p:nvPr>
        </p:nvSpPr>
        <p:spPr/>
        <p:txBody>
          <a:bodyPr>
            <a:normAutofit fontScale="92500" lnSpcReduction="20000"/>
          </a:bodyPr>
          <a:lstStyle/>
          <a:p>
            <a:pPr lvl="0"/>
            <a:r>
              <a:rPr lang="en-US" dirty="0"/>
              <a:t>Debugging(on dev)</a:t>
            </a:r>
          </a:p>
          <a:p>
            <a:pPr lvl="0"/>
            <a:r>
              <a:rPr lang="en-US" dirty="0"/>
              <a:t>OOP Programming</a:t>
            </a:r>
          </a:p>
          <a:p>
            <a:pPr lvl="0"/>
            <a:r>
              <a:rPr lang="en-US" dirty="0"/>
              <a:t>Dynamic Memory</a:t>
            </a:r>
          </a:p>
          <a:p>
            <a:pPr lvl="0"/>
            <a:r>
              <a:rPr lang="en-US" dirty="0"/>
              <a:t>Dynamic Arrays</a:t>
            </a:r>
          </a:p>
          <a:p>
            <a:pPr lvl="0"/>
            <a:r>
              <a:rPr lang="en-US" dirty="0"/>
              <a:t>Safe Array</a:t>
            </a:r>
          </a:p>
          <a:p>
            <a:pPr lvl="0"/>
            <a:r>
              <a:rPr lang="en-US" dirty="0"/>
              <a:t>Jagged Array</a:t>
            </a:r>
          </a:p>
          <a:p>
            <a:pPr lvl="0"/>
            <a:r>
              <a:rPr lang="en-US" dirty="0"/>
              <a:t>Rule of three</a:t>
            </a:r>
          </a:p>
          <a:p>
            <a:pPr lvl="0"/>
            <a:endParaRPr lang="en-US" dirty="0"/>
          </a:p>
          <a:p>
            <a:pPr lvl="0"/>
            <a:r>
              <a:rPr lang="en-US" dirty="0"/>
              <a:t>Exercises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Debugging</a:t>
            </a:r>
            <a:br>
              <a:rPr lang="en-US" dirty="0"/>
            </a:br>
            <a:endParaRPr lang="en-US" dirty="0"/>
          </a:p>
        </p:txBody>
      </p:sp>
      <p:sp>
        <p:nvSpPr>
          <p:cNvPr id="3" name="Content Placeholder 2"/>
          <p:cNvSpPr>
            <a:spLocks noGrp="1"/>
          </p:cNvSpPr>
          <p:nvPr>
            <p:ph idx="1"/>
          </p:nvPr>
        </p:nvSpPr>
        <p:spPr/>
        <p:txBody>
          <a:bodyPr>
            <a:normAutofit fontScale="92500"/>
          </a:bodyPr>
          <a:lstStyle/>
          <a:p>
            <a:r>
              <a:rPr lang="en-US" i="1" dirty="0"/>
              <a:t>Using the debugger:</a:t>
            </a:r>
            <a:endParaRPr lang="en-US" dirty="0"/>
          </a:p>
          <a:p>
            <a:pPr lvl="0"/>
            <a:r>
              <a:rPr lang="en-US" dirty="0"/>
              <a:t>The various features of the debugger are pretty obvious. Click the "Debug" icon to run your program and pause at the current source code cursor location; Click "Next Line" to step through the code; Click "Add Watch" to monitor variables.</a:t>
            </a:r>
          </a:p>
          <a:p>
            <a:pPr lvl="0"/>
            <a:r>
              <a:rPr lang="en-US" dirty="0"/>
              <a:t>Setting breakpoints is as easy as clicking in the blank space (Line Number) next to the line in the source code.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programming</a:t>
            </a:r>
          </a:p>
        </p:txBody>
      </p:sp>
      <p:sp>
        <p:nvSpPr>
          <p:cNvPr id="3" name="Content Placeholder 2"/>
          <p:cNvSpPr>
            <a:spLocks noGrp="1"/>
          </p:cNvSpPr>
          <p:nvPr>
            <p:ph idx="1"/>
          </p:nvPr>
        </p:nvSpPr>
        <p:spPr/>
        <p:txBody>
          <a:bodyPr>
            <a:normAutofit fontScale="70000" lnSpcReduction="20000"/>
          </a:bodyPr>
          <a:lstStyle/>
          <a:p>
            <a:r>
              <a:rPr lang="en-US" b="1" dirty="0"/>
              <a:t>Using Header Files</a:t>
            </a:r>
          </a:p>
          <a:p>
            <a:r>
              <a:rPr lang="en-US" dirty="0"/>
              <a:t>Header files are used for declaration. In OOP you should use header files to declare classes and functions. It will make your program look more clean and professional. </a:t>
            </a:r>
          </a:p>
          <a:p>
            <a:pPr>
              <a:buNone/>
            </a:pPr>
            <a:r>
              <a:rPr lang="en-US" dirty="0"/>
              <a:t> </a:t>
            </a:r>
          </a:p>
          <a:p>
            <a:r>
              <a:rPr lang="en-US" dirty="0"/>
              <a:t>Header file for a class will include:</a:t>
            </a:r>
          </a:p>
          <a:p>
            <a:pPr lvl="1"/>
            <a:r>
              <a:rPr lang="en-US" dirty="0"/>
              <a:t>Include guards.</a:t>
            </a:r>
          </a:p>
          <a:p>
            <a:pPr lvl="1"/>
            <a:r>
              <a:rPr lang="en-US" dirty="0"/>
              <a:t>Class definition.</a:t>
            </a:r>
          </a:p>
          <a:p>
            <a:pPr lvl="2"/>
            <a:r>
              <a:rPr lang="en-US" dirty="0"/>
              <a:t>Member variables</a:t>
            </a:r>
          </a:p>
          <a:p>
            <a:pPr lvl="2"/>
            <a:r>
              <a:rPr lang="en-US" dirty="0"/>
              <a:t>Function declarations (only prototype)</a:t>
            </a:r>
          </a:p>
          <a:p>
            <a:pPr>
              <a:buNone/>
            </a:pPr>
            <a:r>
              <a:rPr lang="en-US" dirty="0"/>
              <a:t> </a:t>
            </a:r>
          </a:p>
          <a:p>
            <a:r>
              <a:rPr lang="en-US" dirty="0"/>
              <a:t>Implementation File will include:</a:t>
            </a:r>
          </a:p>
          <a:p>
            <a:pPr lvl="2"/>
            <a:r>
              <a:rPr lang="en-US" dirty="0"/>
              <a:t>Include directive for “</a:t>
            </a:r>
            <a:r>
              <a:rPr lang="en-US" dirty="0" err="1"/>
              <a:t>header.h</a:t>
            </a:r>
            <a:r>
              <a:rPr lang="en-US" dirty="0"/>
              <a:t>”</a:t>
            </a:r>
          </a:p>
          <a:p>
            <a:pPr lvl="2"/>
            <a:r>
              <a:rPr lang="en-US" dirty="0"/>
              <a:t>Necessary include directives.</a:t>
            </a:r>
          </a:p>
          <a:p>
            <a:pPr lvl="2"/>
            <a:r>
              <a:rPr lang="en-US" dirty="0"/>
              <a:t>Function definitions for all the functions of the class.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026" name="Picture 2"/>
          <p:cNvPicPr>
            <a:picLocks noGrp="1" noChangeAspect="1" noChangeArrowheads="1"/>
          </p:cNvPicPr>
          <p:nvPr>
            <p:ph idx="1"/>
          </p:nvPr>
        </p:nvPicPr>
        <p:blipFill>
          <a:blip r:embed="rId2"/>
          <a:srcRect/>
          <a:stretch>
            <a:fillRect/>
          </a:stretch>
        </p:blipFill>
        <p:spPr bwMode="auto">
          <a:xfrm>
            <a:off x="1447800" y="1295400"/>
            <a:ext cx="6857999" cy="5257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 Allocation</a:t>
            </a:r>
          </a:p>
        </p:txBody>
      </p:sp>
      <p:sp>
        <p:nvSpPr>
          <p:cNvPr id="3" name="Content Placeholder 2"/>
          <p:cNvSpPr>
            <a:spLocks noGrp="1"/>
          </p:cNvSpPr>
          <p:nvPr>
            <p:ph idx="1"/>
          </p:nvPr>
        </p:nvSpPr>
        <p:spPr/>
        <p:txBody>
          <a:bodyPr>
            <a:normAutofit fontScale="85000" lnSpcReduction="20000"/>
          </a:bodyPr>
          <a:lstStyle/>
          <a:p>
            <a:pPr lvl="0"/>
            <a:r>
              <a:rPr lang="en-US" b="1" dirty="0"/>
              <a:t>Static memory allocation</a:t>
            </a:r>
            <a:r>
              <a:rPr lang="en-US" dirty="0"/>
              <a:t> happens for static and global variables. Memory for these types of variables is allocated once when your program is run and persists throughout the life of your program.</a:t>
            </a:r>
          </a:p>
          <a:p>
            <a:pPr lvl="0"/>
            <a:r>
              <a:rPr lang="en-US" b="1" dirty="0"/>
              <a:t>Automatic memory allocation</a:t>
            </a:r>
            <a:r>
              <a:rPr lang="en-US" dirty="0"/>
              <a:t> happens for function parameters and local variables. Memory for these types of variables is allocated when the relevant block is entered, and freed when the block is exited, as many times as necessary.</a:t>
            </a:r>
          </a:p>
          <a:p>
            <a:pPr lvl="0"/>
            <a:r>
              <a:rPr lang="en-US" b="1" dirty="0"/>
              <a:t>Dynamic memory allocation</a:t>
            </a:r>
            <a:r>
              <a:rPr lang="en-US" dirty="0"/>
              <a:t> is a way for running programs to request memory from the operating system when needed.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and Delete</a:t>
            </a:r>
          </a:p>
        </p:txBody>
      </p:sp>
      <p:sp>
        <p:nvSpPr>
          <p:cNvPr id="3" name="Content Placeholder 2"/>
          <p:cNvSpPr>
            <a:spLocks noGrp="1"/>
          </p:cNvSpPr>
          <p:nvPr>
            <p:ph idx="1"/>
          </p:nvPr>
        </p:nvSpPr>
        <p:spPr/>
        <p:txBody>
          <a:bodyPr>
            <a:normAutofit fontScale="77500" lnSpcReduction="20000"/>
          </a:bodyPr>
          <a:lstStyle/>
          <a:p>
            <a:pPr>
              <a:buNone/>
            </a:pPr>
            <a:r>
              <a:rPr lang="en-US" b="1" dirty="0"/>
              <a:t>new Operator </a:t>
            </a:r>
          </a:p>
          <a:p>
            <a:pPr lvl="0"/>
            <a:r>
              <a:rPr lang="en-US" dirty="0"/>
              <a:t>This operator is used to allocate a memory of a particular type.</a:t>
            </a:r>
          </a:p>
          <a:p>
            <a:pPr lvl="0"/>
            <a:r>
              <a:rPr lang="en-US" dirty="0"/>
              <a:t>This creates an object using the memory and</a:t>
            </a:r>
            <a:r>
              <a:rPr lang="en-US" b="1" dirty="0"/>
              <a:t> returns a pointer</a:t>
            </a:r>
            <a:r>
              <a:rPr lang="en-US" dirty="0"/>
              <a:t> containing the memory address.</a:t>
            </a:r>
          </a:p>
          <a:p>
            <a:pPr lvl="0"/>
            <a:r>
              <a:rPr lang="en-US" dirty="0"/>
              <a:t>The return value is mostly stored in a </a:t>
            </a:r>
            <a:r>
              <a:rPr lang="en-US" b="1" dirty="0"/>
              <a:t>pointer</a:t>
            </a:r>
            <a:r>
              <a:rPr lang="en-US" dirty="0"/>
              <a:t> variable.</a:t>
            </a:r>
          </a:p>
          <a:p>
            <a:endParaRPr lang="en-US" dirty="0"/>
          </a:p>
          <a:p>
            <a:pPr>
              <a:buNone/>
            </a:pPr>
            <a:r>
              <a:rPr lang="en-US" b="1" dirty="0"/>
              <a:t>delete Operator</a:t>
            </a:r>
          </a:p>
          <a:p>
            <a:pPr lvl="0"/>
            <a:r>
              <a:rPr lang="en-US" dirty="0"/>
              <a:t>When we allocate memory dynamically, we need to explicitly tell C++ to </a:t>
            </a:r>
            <a:r>
              <a:rPr lang="en-US" dirty="0" err="1"/>
              <a:t>deallocate</a:t>
            </a:r>
            <a:r>
              <a:rPr lang="en-US" dirty="0"/>
              <a:t> this memory.</a:t>
            </a:r>
          </a:p>
          <a:p>
            <a:r>
              <a:rPr lang="en-US" b="1" dirty="0"/>
              <a:t>delete </a:t>
            </a:r>
            <a:r>
              <a:rPr lang="en-US" dirty="0"/>
              <a:t>Operator is used to release / </a:t>
            </a:r>
            <a:r>
              <a:rPr lang="en-US" dirty="0" err="1"/>
              <a:t>deallocate</a:t>
            </a:r>
            <a:r>
              <a:rPr lang="en-US" dirty="0"/>
              <a:t> the memory.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s2.PNG"/>
          <p:cNvPicPr>
            <a:picLocks noGrp="1" noChangeAspect="1"/>
          </p:cNvPicPr>
          <p:nvPr>
            <p:ph idx="1"/>
          </p:nvPr>
        </p:nvPicPr>
        <p:blipFill>
          <a:blip r:embed="rId2"/>
          <a:stretch>
            <a:fillRect/>
          </a:stretch>
        </p:blipFill>
        <p:spPr>
          <a:xfrm>
            <a:off x="381000" y="1600200"/>
            <a:ext cx="4124901" cy="3200400"/>
          </a:xfrm>
        </p:spPr>
      </p:pic>
      <p:pic>
        <p:nvPicPr>
          <p:cNvPr id="5" name="Picture 4" descr="ss3.PNG"/>
          <p:cNvPicPr>
            <a:picLocks noChangeAspect="1"/>
          </p:cNvPicPr>
          <p:nvPr/>
        </p:nvPicPr>
        <p:blipFill>
          <a:blip r:embed="rId3"/>
          <a:stretch>
            <a:fillRect/>
          </a:stretch>
        </p:blipFill>
        <p:spPr>
          <a:xfrm>
            <a:off x="4724400" y="1676400"/>
            <a:ext cx="3763049" cy="3962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841</Words>
  <Application>Microsoft Office PowerPoint</Application>
  <PresentationFormat>On-screen Show (4:3)</PresentationFormat>
  <Paragraphs>128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DS  Lab 2 </vt:lpstr>
      <vt:lpstr>Google Classroom</vt:lpstr>
      <vt:lpstr>Today’s Agenda:</vt:lpstr>
      <vt:lpstr>Debugging </vt:lpstr>
      <vt:lpstr>OOP programming</vt:lpstr>
      <vt:lpstr>Example</vt:lpstr>
      <vt:lpstr>Dynamic memory Allocation</vt:lpstr>
      <vt:lpstr>New and Delete</vt:lpstr>
      <vt:lpstr>PowerPoint Presentation</vt:lpstr>
      <vt:lpstr>Dynamic Arrays</vt:lpstr>
      <vt:lpstr>PowerPoint Presentation</vt:lpstr>
      <vt:lpstr>Safe Array</vt:lpstr>
      <vt:lpstr>PowerPoint Presentation</vt:lpstr>
      <vt:lpstr>Jagged Array</vt:lpstr>
      <vt:lpstr>PowerPoint Presentation</vt:lpstr>
      <vt:lpstr>Rule of Three </vt:lpstr>
      <vt:lpstr>PowerPoint Presentation</vt:lpstr>
      <vt:lpstr>Task:1</vt:lpstr>
      <vt:lpstr>Task:2</vt:lpstr>
      <vt:lpstr>Task:3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BSE</dc:title>
  <dc:creator>Mubashra.Fayyaz</dc:creator>
  <cp:lastModifiedBy>Unknown User</cp:lastModifiedBy>
  <cp:revision>10</cp:revision>
  <dcterms:created xsi:type="dcterms:W3CDTF">2020-09-07T07:13:22Z</dcterms:created>
  <dcterms:modified xsi:type="dcterms:W3CDTF">2020-10-03T13:30:26Z</dcterms:modified>
</cp:coreProperties>
</file>