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0" r:id="rId3"/>
    <p:sldId id="291" r:id="rId4"/>
    <p:sldId id="257" r:id="rId5"/>
    <p:sldId id="258" r:id="rId6"/>
    <p:sldId id="267" r:id="rId7"/>
    <p:sldId id="286" r:id="rId8"/>
    <p:sldId id="256" r:id="rId9"/>
    <p:sldId id="260" r:id="rId10"/>
    <p:sldId id="262" r:id="rId11"/>
    <p:sldId id="261" r:id="rId12"/>
    <p:sldId id="295" r:id="rId13"/>
    <p:sldId id="296" r:id="rId14"/>
    <p:sldId id="297" r:id="rId15"/>
    <p:sldId id="259" r:id="rId16"/>
    <p:sldId id="292" r:id="rId17"/>
    <p:sldId id="294" r:id="rId18"/>
    <p:sldId id="293" r:id="rId19"/>
    <p:sldId id="263" r:id="rId20"/>
    <p:sldId id="264" r:id="rId21"/>
    <p:sldId id="265" r:id="rId22"/>
    <p:sldId id="266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3E58-553B-484A-92B9-1364E4249C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3787-B9DB-4B3B-BD16-A5DC4EFB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BF3-9149-4969-B6BD-1F311D26688A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50D4-5FC8-4693-965D-6C0F530A2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4004F-50EB-405A-87AB-6DAA45BB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F28F-D794-49AC-93BB-C92BC013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FBC1-B930-403C-8576-62C46678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3A6D-8D90-4C7F-8D1C-73E101B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6C8-34FA-4AAE-8B90-D58E57A7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A9B4-3654-40C7-BC92-99C2FF1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70D7-E692-4CF0-9D2B-475540A3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6834-99CC-4913-94B1-E0DB0E02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747D-146F-4DC6-8BF4-70FAADD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F144-68AA-4B52-9D2E-72BB5726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F55B-66E5-41FA-A793-8C982B07B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DFC5-377C-4BEA-9ACE-007D7A41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803B-3CF1-4668-A05D-5FA7D496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1203-275D-449D-A06E-B3FDB4C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7670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4029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4281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65013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70687" y="6096"/>
            <a:ext cx="2379472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225096" y="21082"/>
            <a:ext cx="2269913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229616" y="1045465"/>
            <a:ext cx="1540256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249759" y="1050633"/>
            <a:ext cx="1489084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249759" y="1050634"/>
            <a:ext cx="1489287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1350501" y="0"/>
            <a:ext cx="10841567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1247649" y="1"/>
            <a:ext cx="207263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1353311" y="0"/>
            <a:ext cx="98213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g object 27"/>
          <p:cNvSpPr/>
          <p:nvPr/>
        </p:nvSpPr>
        <p:spPr>
          <a:xfrm>
            <a:off x="2063496" y="913231"/>
            <a:ext cx="9312995" cy="47480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967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53D3-AB69-4605-BBB1-19EAA56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3FCB-2133-482E-8538-C37E8EAD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8646-7E30-432E-B186-7B2FC96C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2D2F-3FB8-4B19-B127-31E1095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890D-06D7-4F5F-AC89-1D0D4C9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6532-C74F-4899-B77C-508158A4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A30E-86DC-43F3-B7F1-551CB79B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B535-E3B3-4516-ABE0-744681EB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7205-7B01-49AA-A335-27B469F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80A2-E173-445F-87F0-71DD637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4A7-9348-42A1-B108-E9581427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A345-427E-410B-AF93-A9CD4BF8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3E34-EDD6-43D2-BC3A-64C4EB3D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DB5B-9B58-4351-9DC4-4B461FC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CA51-01C4-4A27-9743-0539FF2F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9A8E-4F9E-44D8-AF6F-AE28EEE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6BF1-96EF-4836-B16D-DFE2A03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C940-85AA-49A7-AB37-97D218FC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E71E-9A86-461A-85E5-DBC43345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7CDE8-7A3E-46B5-8010-43E9D2CA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C26B-4A19-4B9E-B9BC-DCFFD1A2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424BE-7FC4-4472-8B85-03B15BD2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7770E-89C2-4D29-815C-3B83D6A0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E493C-381B-4103-AC74-E1BB198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352-3DE2-49F1-BF50-FB8205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CD421-8C31-46D3-90C1-189283C6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E76EA-FD4B-4098-9CA6-A7DE4C1D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F8EFA-C371-4778-9761-CD98E9B1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16DA7-183C-47C2-AF5F-7D670884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85D14-146E-4F5F-859B-9645E2FA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73B6-6F37-4491-8279-EC116A4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1519-156E-4C58-8EB1-6A72F819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A907-B01F-459A-8304-6F26BEB2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5A31-F090-416D-8982-9438E7F5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7B47E-8792-4F00-BC7F-D8C754C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2EDF-9A47-49C6-A4FD-FA8BD7CA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E50-F56E-4FFB-A58D-3327AA04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E8BD-3FF7-4621-AC63-6466F9B0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A7F90-CC2F-49BF-BFDB-69FA20502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BE713-DABC-4402-95A6-F5514F5C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60416-4357-4FA4-9CC5-0B14C92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03C3-91FD-4FCA-A35E-A857C101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A0E5-57EA-4E51-AF84-CE8368D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9A21-351F-4993-AC79-01A10831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707D-45D2-4262-BC37-8DABCFC9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2D50-A20D-4CDD-BEE8-AED18C69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698A-BC8E-41D5-B75E-35215379AD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0D2A-2D07-4ACC-810D-7A3861AE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2F3D-6789-41EF-9080-E0617272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70687" y="6096"/>
            <a:ext cx="2379472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225096" y="21082"/>
            <a:ext cx="2269913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229616" y="1045465"/>
            <a:ext cx="1540256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249759" y="1050633"/>
            <a:ext cx="1489084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249759" y="1050634"/>
            <a:ext cx="1489287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1350501" y="0"/>
            <a:ext cx="10841567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1247649" y="1"/>
            <a:ext cx="207263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1353311" y="0"/>
            <a:ext cx="98213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09" y="220421"/>
            <a:ext cx="11394779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9196" y="1388663"/>
            <a:ext cx="9474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26171" y="6546413"/>
            <a:ext cx="18296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37603" y="6546413"/>
            <a:ext cx="304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14361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hyperlink" Target="mailto:Fahad.sherwani@nu.edu.p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CA707-0000-47D9-88EF-C4661BE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32" y="914399"/>
            <a:ext cx="7298268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57BB7-7FFF-4B4B-AA5B-8DA23A4F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6212"/>
            <a:ext cx="103536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9D454-9CFB-4B5A-8AF5-02BC0E4B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6" y="501451"/>
            <a:ext cx="9258754" cy="58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C3893B-4C9E-46F9-817C-57A0CC7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2" y="334554"/>
            <a:ext cx="9549266" cy="60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B106B-A237-4024-A659-722AA002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333829"/>
            <a:ext cx="9419765" cy="60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AF9-425D-410B-BCE7-2CB1A25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D3502-8DF7-46EB-877F-3EBD2B1C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2745"/>
            <a:ext cx="10353675" cy="647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94A11-8AA0-4E4F-B7D8-77B3CAF53674}"/>
              </a:ext>
            </a:extLst>
          </p:cNvPr>
          <p:cNvSpPr/>
          <p:nvPr/>
        </p:nvSpPr>
        <p:spPr>
          <a:xfrm>
            <a:off x="7025749" y="3809762"/>
            <a:ext cx="366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Starting by calling Merge-Sort(</a:t>
            </a:r>
            <a:r>
              <a:rPr lang="en-US" altLang="en-US" b="1" i="1" dirty="0">
                <a:solidFill>
                  <a:srgbClr val="FF0000"/>
                </a:solidFill>
              </a:rPr>
              <a:t>A,1,n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82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FBE93-EB27-445B-B53D-362B828B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43" y="427967"/>
            <a:ext cx="6143625" cy="658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E8EB6-5C00-43AD-BA5A-291774CA4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96"/>
          <a:stretch/>
        </p:blipFill>
        <p:spPr>
          <a:xfrm>
            <a:off x="274242" y="427967"/>
            <a:ext cx="4457416" cy="48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2274D-9013-4EC4-A09A-903FE23C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4" y="543341"/>
            <a:ext cx="11759629" cy="4812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5314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0AD2E-2643-471A-A6AE-C3962139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r="30010" b="10170"/>
          <a:stretch/>
        </p:blipFill>
        <p:spPr>
          <a:xfrm>
            <a:off x="1894113" y="427967"/>
            <a:ext cx="8403772" cy="61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591F445-8242-4E98-BDB9-F22E9E0F2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MergeArray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0EFA55-284C-4030-8AB9-0E75A3BF5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Loop-invariant</a:t>
            </a:r>
          </a:p>
          <a:p>
            <a:pPr lvl="1"/>
            <a:r>
              <a:rPr lang="en-US" altLang="en-US" dirty="0"/>
              <a:t>At the start of each iteration of the </a:t>
            </a:r>
            <a:r>
              <a:rPr lang="en-US" altLang="en-US" b="1" dirty="0"/>
              <a:t>for</a:t>
            </a:r>
            <a:r>
              <a:rPr lang="en-US" altLang="en-US" dirty="0"/>
              <a:t> loop, the subarray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1:k-1</a:t>
            </a:r>
            <a:r>
              <a:rPr lang="en-US" altLang="en-US" dirty="0"/>
              <a:t>] contains the </a:t>
            </a:r>
            <a:r>
              <a:rPr lang="en-US" altLang="en-US" i="1" dirty="0"/>
              <a:t>k-1</a:t>
            </a:r>
            <a:r>
              <a:rPr lang="en-US" altLang="en-US" dirty="0"/>
              <a:t> smallest elements of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/>
              <a:t>1:s+1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1:t+1</a:t>
            </a:r>
            <a:r>
              <a:rPr lang="en-US" altLang="en-US" dirty="0"/>
              <a:t>] in sorted order. Moreover,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 are the smallest elements of their arrays that have not been copied back to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13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BDA68E-B8DF-4F79-8590-717EE58F5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724CDF-D127-48A6-B61D-EBE95D0F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8763000" cy="4114800"/>
          </a:xfrm>
        </p:spPr>
        <p:txBody>
          <a:bodyPr/>
          <a:lstStyle/>
          <a:p>
            <a:r>
              <a:rPr lang="en-US" altLang="en-US" b="1" dirty="0"/>
              <a:t>Initialization:</a:t>
            </a:r>
            <a:r>
              <a:rPr lang="en-US" altLang="en-US" dirty="0"/>
              <a:t> (the invariant is true at beginning)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Prior to the first iteration of the loop, we have </a:t>
            </a:r>
            <a:r>
              <a:rPr lang="en-US" altLang="en-US" i="1" dirty="0"/>
              <a:t>k = 1</a:t>
            </a:r>
            <a:r>
              <a:rPr lang="en-US" altLang="en-US" dirty="0"/>
              <a:t>, so that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1,k-1</a:t>
            </a:r>
            <a:r>
              <a:rPr lang="en-US" altLang="en-US" dirty="0"/>
              <a:t>] is empty. This empty subarray contains  </a:t>
            </a:r>
            <a:r>
              <a:rPr lang="en-US" altLang="en-US" i="1" dirty="0"/>
              <a:t>k-1 = 0</a:t>
            </a:r>
            <a:r>
              <a:rPr lang="en-US" altLang="en-US" dirty="0"/>
              <a:t> smallest elements of </a:t>
            </a:r>
            <a:r>
              <a:rPr lang="en-US" altLang="en-US" i="1" dirty="0"/>
              <a:t>L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r>
              <a:rPr lang="en-US" altLang="en-US" dirty="0"/>
              <a:t> and since </a:t>
            </a:r>
            <a:r>
              <a:rPr lang="en-US" altLang="en-US" i="1" dirty="0" err="1"/>
              <a:t>i</a:t>
            </a:r>
            <a:r>
              <a:rPr lang="en-US" altLang="en-US" i="1" dirty="0"/>
              <a:t> = j = 1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 are the smallest element of their arrays that have not been copied back to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5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"/>
            <a:ext cx="9372600" cy="4343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103755" marR="2090420" algn="ctr" defTabSz="457200">
              <a:lnSpc>
                <a:spcPct val="90000"/>
              </a:lnSpc>
            </a:pP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sz="4000" b="1" spc="-5" dirty="0">
                <a:solidFill>
                  <a:schemeClr val="tx1"/>
                </a:solidFill>
              </a:rPr>
              <a:t>CS302</a:t>
            </a: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sz="4000" b="1" spc="-5" dirty="0">
                <a:solidFill>
                  <a:schemeClr val="tx1"/>
                </a:solidFill>
              </a:rPr>
              <a:t>Design and Analysis of Algorithms </a:t>
            </a:r>
            <a:br>
              <a:rPr lang="en-US" sz="4000" b="1" spc="-5" dirty="0">
                <a:solidFill>
                  <a:schemeClr val="tx1"/>
                </a:solidFill>
              </a:rPr>
            </a:br>
            <a:br>
              <a:rPr lang="en-US" sz="4000" b="1" spc="-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-5" dirty="0">
                <a:solidFill>
                  <a:schemeClr val="tx1"/>
                </a:solidFill>
              </a:rPr>
              <a:t>Lecture 4:</a:t>
            </a: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altLang="en-US" sz="4000" b="1" dirty="0"/>
              <a:t>Recursion</a:t>
            </a:r>
            <a:endParaRPr lang="en-US" sz="4000" b="1"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179" y="4953000"/>
            <a:ext cx="8419643" cy="162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150" dirty="0">
                <a:solidFill>
                  <a:srgbClr val="B01513"/>
                </a:solidFill>
                <a:latin typeface="Calibri"/>
                <a:cs typeface="Times New Roman" panose="02020603050405020304" pitchFamily="18" charset="0"/>
              </a:rPr>
              <a:t>Dr. Fahad Sherwani </a:t>
            </a: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150" dirty="0">
                <a:solidFill>
                  <a:srgbClr val="B01513"/>
                </a:solidFill>
                <a:latin typeface="Calibri"/>
                <a:cs typeface="Times New Roman" panose="02020603050405020304" pitchFamily="18" charset="0"/>
              </a:rPr>
              <a:t>(Assistant Professor – FAST NUCES)</a:t>
            </a: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5" dirty="0">
                <a:solidFill>
                  <a:srgbClr val="00206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fahad.sherwani@nu.edu.pk</a:t>
            </a:r>
            <a:r>
              <a:rPr lang="en-US" sz="2800" b="1" spc="-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800" b="1" spc="-150" dirty="0">
              <a:solidFill>
                <a:srgbClr val="002060"/>
              </a:solidFill>
              <a:latin typeface="Calibri"/>
              <a:cs typeface="Times New Roman" panose="02020603050405020304" pitchFamily="18" charset="0"/>
            </a:endParaRP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800" b="1" spc="-150" dirty="0">
              <a:solidFill>
                <a:srgbClr val="1E51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7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FC3AEFC-75CB-4763-890B-9C247BE52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C1B2030-B63B-497A-B679-776077F77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8534400" cy="4114800"/>
          </a:xfrm>
        </p:spPr>
        <p:txBody>
          <a:bodyPr/>
          <a:lstStyle/>
          <a:p>
            <a:r>
              <a:rPr lang="en-US" altLang="en-US" b="1" dirty="0"/>
              <a:t>Maintenance:</a:t>
            </a:r>
            <a:r>
              <a:rPr lang="en-US" altLang="en-US" dirty="0"/>
              <a:t> (the invariant is true after each iteration)</a:t>
            </a:r>
          </a:p>
          <a:p>
            <a:pPr>
              <a:buFontTx/>
              <a:buNone/>
            </a:pPr>
            <a:r>
              <a:rPr lang="en-US" altLang="en-US" dirty="0"/>
              <a:t>   assume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&lt;=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], the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is the smallest element not yet copied back to </a:t>
            </a:r>
            <a:r>
              <a:rPr lang="en-US" altLang="en-US" i="1" dirty="0"/>
              <a:t>A</a:t>
            </a:r>
            <a:r>
              <a:rPr lang="en-US" altLang="en-US" dirty="0"/>
              <a:t>. Hence after copy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to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], the subarray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1..k</a:t>
            </a:r>
            <a:r>
              <a:rPr lang="en-US" altLang="en-US" dirty="0"/>
              <a:t>] contains the </a:t>
            </a:r>
            <a:r>
              <a:rPr lang="en-US" altLang="en-US" i="1" dirty="0"/>
              <a:t>k</a:t>
            </a:r>
            <a:r>
              <a:rPr lang="en-US" altLang="en-US" dirty="0"/>
              <a:t> smallest elements. Increasing </a:t>
            </a:r>
            <a:r>
              <a:rPr lang="en-US" altLang="en-US" i="1" dirty="0"/>
              <a:t>k </a:t>
            </a:r>
            <a:r>
              <a:rPr lang="en-US" altLang="en-US" dirty="0"/>
              <a:t>and </a:t>
            </a:r>
            <a:r>
              <a:rPr lang="en-US" altLang="en-US" i="1" dirty="0" err="1"/>
              <a:t>i</a:t>
            </a:r>
            <a:r>
              <a:rPr lang="en-US" altLang="en-US" dirty="0"/>
              <a:t> by 1 reestablishes the loop invariant for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250866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944769-E7F7-46C1-A220-35B340D7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DD40003-DE56-4990-B783-F07AE9B04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8534400" cy="4114800"/>
          </a:xfrm>
        </p:spPr>
        <p:txBody>
          <a:bodyPr/>
          <a:lstStyle/>
          <a:p>
            <a:r>
              <a:rPr lang="en-US" altLang="en-US" b="1"/>
              <a:t>Termination:</a:t>
            </a:r>
            <a:r>
              <a:rPr lang="en-US" altLang="en-US"/>
              <a:t> (loop invariant implies correctness)</a:t>
            </a:r>
          </a:p>
          <a:p>
            <a:pPr>
              <a:buFontTx/>
              <a:buNone/>
            </a:pPr>
            <a:r>
              <a:rPr lang="en-US" altLang="en-US"/>
              <a:t>   At termination we have k = s+t + 1, by the loop invariant, we have A contains the k-1 (s+t) smallest elements of L and R in sorted order. </a:t>
            </a:r>
          </a:p>
        </p:txBody>
      </p:sp>
    </p:spTree>
    <p:extLst>
      <p:ext uri="{BB962C8B-B14F-4D97-AF65-F5344CB8AC3E}">
        <p14:creationId xmlns:p14="http://schemas.microsoft.com/office/powerpoint/2010/main" val="352467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DA8825-9D3B-4896-908E-B90B4B235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 of Merge-Sort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929BFE-6A60-4422-BE0D-BB266F7B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001000" cy="4343400"/>
          </a:xfrm>
        </p:spPr>
        <p:txBody>
          <a:bodyPr/>
          <a:lstStyle/>
          <a:p>
            <a:r>
              <a:rPr lang="en-US" altLang="en-US"/>
              <a:t>Running time as a function of the input size, that is the number of elements in the array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r>
              <a:rPr lang="en-US" altLang="en-US"/>
              <a:t>The Divide-and-Conquer scheme yields a clean recurrences.</a:t>
            </a:r>
          </a:p>
          <a:p>
            <a:r>
              <a:rPr lang="en-US" altLang="en-US"/>
              <a:t>Assume T(</a:t>
            </a:r>
            <a:r>
              <a:rPr lang="en-US" altLang="en-US" i="1"/>
              <a:t>n</a:t>
            </a:r>
            <a:r>
              <a:rPr lang="en-US" altLang="en-US"/>
              <a:t>) be the running time of merge-sort for sorting an array of </a:t>
            </a:r>
            <a:r>
              <a:rPr lang="en-US" altLang="en-US" i="1"/>
              <a:t>n</a:t>
            </a:r>
            <a:r>
              <a:rPr lang="en-US" altLang="en-US"/>
              <a:t> elements.</a:t>
            </a:r>
          </a:p>
          <a:p>
            <a:r>
              <a:rPr lang="en-US" altLang="en-US"/>
              <a:t>For simplicity assume </a:t>
            </a:r>
            <a:r>
              <a:rPr lang="en-US" altLang="en-US" i="1"/>
              <a:t>n</a:t>
            </a:r>
            <a:r>
              <a:rPr lang="en-US" altLang="en-US"/>
              <a:t> is a power of </a:t>
            </a:r>
            <a:r>
              <a:rPr lang="en-US" altLang="en-US" i="1"/>
              <a:t>2</a:t>
            </a:r>
            <a:r>
              <a:rPr lang="en-US" altLang="en-US"/>
              <a:t>, that is, there exists  k such that </a:t>
            </a:r>
            <a:r>
              <a:rPr lang="en-US" altLang="en-US" i="1"/>
              <a:t>n = 2</a:t>
            </a:r>
            <a:r>
              <a:rPr lang="en-US" altLang="en-US" i="1" baseline="30000"/>
              <a:t>k</a:t>
            </a:r>
            <a:r>
              <a:rPr lang="en-US" alt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381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3C13F95-7322-4162-BD31-3CE3733E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of T(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E964D6-07A5-480B-AF13-FB3B51EF2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T(1) = 1</a:t>
            </a:r>
          </a:p>
          <a:p>
            <a:r>
              <a:rPr lang="en-US" altLang="en-US"/>
              <a:t>for n &gt; 1, we have </a:t>
            </a:r>
          </a:p>
          <a:p>
            <a:pPr lvl="1"/>
            <a:endParaRPr lang="en-US" altLang="en-US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5E7712F7-CB7D-4580-8216-46696DB69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07823"/>
              </p:ext>
            </p:extLst>
          </p:nvPr>
        </p:nvGraphicFramePr>
        <p:xfrm>
          <a:off x="4384675" y="3429000"/>
          <a:ext cx="32686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1282680" imgH="203040" progId="Equation.3">
                  <p:embed/>
                </p:oleObj>
              </mc:Choice>
              <mc:Fallback>
                <p:oleObj name="Equation" r:id="rId3" imgW="1282680" imgH="20304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5E7712F7-CB7D-4580-8216-46696DB69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429000"/>
                        <a:ext cx="32686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404CBFE0-82CF-45FD-9D6C-9AF9D5899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10372"/>
              </p:ext>
            </p:extLst>
          </p:nvPr>
        </p:nvGraphicFramePr>
        <p:xfrm>
          <a:off x="2759075" y="4343400"/>
          <a:ext cx="34623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1358640" imgH="457200" progId="Equation.3">
                  <p:embed/>
                </p:oleObj>
              </mc:Choice>
              <mc:Fallback>
                <p:oleObj name="Equation" r:id="rId5" imgW="1358640" imgH="4572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404CBFE0-82CF-45FD-9D6C-9AF9D5899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343400"/>
                        <a:ext cx="346233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BC33035A-E28A-48EC-B2AF-5A992CFF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4419600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n = 1</a:t>
            </a:r>
            <a:endParaRPr lang="en-US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9F60F1A-460E-428B-B506-01D0D941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4953000"/>
            <a:ext cx="870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n  &gt;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1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33628E-AE6B-4206-9A2B-1AA1E1786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957" y="220421"/>
            <a:ext cx="8546084" cy="600164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What is Recursion?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D738F9-DA50-4C39-AFFE-396C004F5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2958" y="1435811"/>
            <a:ext cx="8464043" cy="354558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Sometimes, the best way to solve a problem is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version</a:t>
            </a:r>
            <a:r>
              <a:rPr lang="en-US" altLang="en-US" dirty="0">
                <a:cs typeface="Times New Roman" panose="02020603050405020304" pitchFamily="18" charset="0"/>
              </a:rPr>
              <a:t> of the exact same problem first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Recursion is a technique that solves a problem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problem</a:t>
            </a:r>
            <a:r>
              <a:rPr lang="en-US" altLang="en-US" dirty="0">
                <a:cs typeface="Times New Roman" panose="02020603050405020304" pitchFamily="18" charset="0"/>
              </a:rPr>
              <a:t> of the same 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40E1C2-61C7-4651-93D1-0B917FD49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365" y="329350"/>
            <a:ext cx="7772400" cy="1477328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MS Mincho" panose="02020609040205080304" pitchFamily="49" charset="-128"/>
              </a:rPr>
              <a:t>When you turn this into a program, you end up with functions that call themselves (</a:t>
            </a:r>
            <a:r>
              <a:rPr lang="en-US" altLang="en-US" sz="3200" i="1" dirty="0">
                <a:solidFill>
                  <a:schemeClr val="tx1"/>
                </a:solidFill>
                <a:ea typeface="MS Mincho" panose="02020609040205080304" pitchFamily="49" charset="-128"/>
              </a:rPr>
              <a:t>recursive functions</a:t>
            </a:r>
            <a:r>
              <a:rPr lang="en-US" altLang="en-US" sz="3200" dirty="0">
                <a:solidFill>
                  <a:schemeClr val="tx1"/>
                </a:solidFill>
                <a:ea typeface="MS Mincho" panose="02020609040205080304" pitchFamily="49" charset="-128"/>
              </a:rPr>
              <a:t>)</a:t>
            </a:r>
            <a:endParaRPr lang="en-US" altLang="en-US" dirty="0">
              <a:solidFill>
                <a:schemeClr val="tx1"/>
              </a:solidFill>
              <a:ea typeface="MS Mincho" panose="02020609040205080304" pitchFamily="49" charset="-12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596DF7-2DC0-47FE-95DD-747073E5B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5069" y="2425148"/>
            <a:ext cx="3276600" cy="365638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int f(int x)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int y;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if(x==0)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return 1;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else 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y = 2 * f(x-1);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s-ES_tradnl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y+1;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BDE10DD-0BDA-490A-9043-C170E5778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957" y="220421"/>
            <a:ext cx="8845043" cy="51014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How do I write a recursive function?</a:t>
            </a:r>
            <a:endParaRPr lang="en-US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0029F0A-FC87-46D3-BE82-2F0F5959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7105650" cy="415819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size factor</a:t>
            </a:r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base case(s)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(the one for which you know the answer)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general case(s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(the one where the problem is expressed as a smaller version of itself)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Verify the algorithm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ea typeface="MS Mincho" panose="02020609040205080304" pitchFamily="49" charset="-128"/>
              </a:rPr>
              <a:t>(use the "Three-Question-Method")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25042F8-BAB8-4334-AA50-16D0719D9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1200329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Deciding whether to use a recursive solution</a:t>
            </a:r>
            <a:r>
              <a:rPr lang="en-US" altLang="en-US" dirty="0"/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E9C13B-4009-409F-94DB-A4A6884CA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1534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When the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depth </a:t>
            </a:r>
            <a:r>
              <a:rPr lang="en-US" altLang="en-US" dirty="0">
                <a:cs typeface="Times New Roman" panose="02020603050405020304" pitchFamily="18" charset="0"/>
              </a:rPr>
              <a:t>of recursive calls is relatively "shallow"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recursive version does about the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same amount of work</a:t>
            </a:r>
            <a:r>
              <a:rPr lang="en-US" altLang="en-US" dirty="0">
                <a:cs typeface="Times New Roman" panose="02020603050405020304" pitchFamily="18" charset="0"/>
              </a:rPr>
              <a:t> as the </a:t>
            </a:r>
            <a:r>
              <a:rPr lang="en-US" altLang="en-US" dirty="0" err="1">
                <a:cs typeface="Times New Roman" panose="02020603050405020304" pitchFamily="18" charset="0"/>
              </a:rPr>
              <a:t>nonrecursive</a:t>
            </a:r>
            <a:r>
              <a:rPr lang="en-US" altLang="en-US" dirty="0">
                <a:cs typeface="Times New Roman" panose="02020603050405020304" pitchFamily="18" charset="0"/>
              </a:rPr>
              <a:t> version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recursive version is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shorter and simpler</a:t>
            </a:r>
            <a:r>
              <a:rPr lang="en-US" altLang="en-US" dirty="0">
                <a:cs typeface="Times New Roman" panose="02020603050405020304" pitchFamily="18" charset="0"/>
              </a:rPr>
              <a:t> than the </a:t>
            </a:r>
            <a:r>
              <a:rPr lang="en-US" altLang="en-US" dirty="0">
                <a:ea typeface="MS Mincho" panose="02020609040205080304" pitchFamily="49" charset="-128"/>
              </a:rPr>
              <a:t>non-recursive solution</a:t>
            </a:r>
            <a:r>
              <a:rPr lang="en-US" altLang="en-US" dirty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314-93F1-4BF9-A2CE-2B288B23B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11"/>
            <a:ext cx="9144000" cy="238760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5845-C0F4-4961-890A-AAF028F35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365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Some Slides from Jerome (McGill University) and </a:t>
            </a:r>
            <a:r>
              <a:rPr lang="en-US" altLang="en-US" dirty="0"/>
              <a:t>Shang-Hua Teng</a:t>
            </a:r>
          </a:p>
          <a:p>
            <a:r>
              <a:rPr lang="en-US" altLang="en-US" dirty="0"/>
              <a:t>Students are required to read from Book too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010C4-43F1-4C83-AF84-049A8764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50" y="561975"/>
            <a:ext cx="99155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9EC25-4522-4F7D-915E-FC5B0EBF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61912"/>
            <a:ext cx="92868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6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687</Words>
  <Application>Microsoft Office PowerPoint</Application>
  <PresentationFormat>Widescreen</PresentationFormat>
  <Paragraphs>63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3_Office Theme</vt:lpstr>
      <vt:lpstr>Equation</vt:lpstr>
      <vt:lpstr>PowerPoint Presentation</vt:lpstr>
      <vt:lpstr> CS302 Design and Analysis of Algorithms   Lecture 4: Recursion</vt:lpstr>
      <vt:lpstr>What is Recursion?</vt:lpstr>
      <vt:lpstr>When you turn this into a program, you end up with functions that call themselves (recursive functions)</vt:lpstr>
      <vt:lpstr>How do I write a recursive function?</vt:lpstr>
      <vt:lpstr>Deciding whether to use a recursive solution 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of MergeArray</vt:lpstr>
      <vt:lpstr>Inductive Proof of Correctness</vt:lpstr>
      <vt:lpstr>Inductive Proof of Correctness</vt:lpstr>
      <vt:lpstr>Inductive Proof of Correctness</vt:lpstr>
      <vt:lpstr>Running Time of Merge-Sort</vt:lpstr>
      <vt:lpstr>Recurrence of T(n)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u01405</cp:lastModifiedBy>
  <cp:revision>23</cp:revision>
  <dcterms:created xsi:type="dcterms:W3CDTF">2019-09-04T04:31:17Z</dcterms:created>
  <dcterms:modified xsi:type="dcterms:W3CDTF">2020-09-18T03:50:30Z</dcterms:modified>
</cp:coreProperties>
</file>