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2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17853" y="672432"/>
            <a:ext cx="10128792" cy="2766528"/>
          </a:xfrm>
        </p:spPr>
        <p:txBody>
          <a:bodyPr/>
          <a:lstStyle/>
          <a:p>
            <a:r>
              <a:rPr lang="en-GB" dirty="0" smtClean="0"/>
              <a:t>Benazir Second regime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1993 </a:t>
            </a:r>
            <a:r>
              <a:rPr lang="en-GB" dirty="0"/>
              <a:t>to </a:t>
            </a:r>
            <a:r>
              <a:rPr lang="en-GB" dirty="0" smtClean="0"/>
              <a:t>1996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369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901337"/>
            <a:ext cx="10394707" cy="956912"/>
          </a:xfrm>
        </p:spPr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5800" y="2037807"/>
            <a:ext cx="10394707" cy="2090056"/>
          </a:xfrm>
        </p:spPr>
        <p:txBody>
          <a:bodyPr>
            <a:normAutofit/>
          </a:bodyPr>
          <a:lstStyle/>
          <a:p>
            <a:pPr algn="r"/>
            <a:r>
              <a:rPr lang="en-US" sz="2600" dirty="0" smtClean="0">
                <a:latin typeface="Berlin Sans FB" pitchFamily="34" charset="0"/>
              </a:rPr>
              <a:t>Ahmed </a:t>
            </a:r>
            <a:r>
              <a:rPr lang="en-US" sz="2600" dirty="0" err="1" smtClean="0">
                <a:latin typeface="Berlin Sans FB" pitchFamily="34" charset="0"/>
              </a:rPr>
              <a:t>Faraz</a:t>
            </a:r>
            <a:endParaRPr lang="en-US" sz="2600" dirty="0" smtClean="0">
              <a:latin typeface="Berlin Sans FB" pitchFamily="34" charset="0"/>
            </a:endParaRPr>
          </a:p>
          <a:p>
            <a:pPr algn="r"/>
            <a:r>
              <a:rPr lang="en-US" sz="2600" dirty="0" err="1" smtClean="0">
                <a:latin typeface="Berlin Sans FB" pitchFamily="34" charset="0"/>
              </a:rPr>
              <a:t>Moizuddin</a:t>
            </a:r>
            <a:endParaRPr lang="en-US" sz="2600" dirty="0" smtClean="0">
              <a:latin typeface="Berlin Sans FB" pitchFamily="34" charset="0"/>
            </a:endParaRPr>
          </a:p>
          <a:p>
            <a:pPr algn="r"/>
            <a:r>
              <a:rPr lang="en-US" sz="2600" dirty="0" err="1" smtClean="0">
                <a:latin typeface="Berlin Sans FB" pitchFamily="34" charset="0"/>
              </a:rPr>
              <a:t>Talha</a:t>
            </a:r>
            <a:r>
              <a:rPr lang="en-US" sz="2600" dirty="0" smtClean="0">
                <a:latin typeface="Berlin Sans FB" pitchFamily="34" charset="0"/>
              </a:rPr>
              <a:t> Islam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8" y="262404"/>
            <a:ext cx="10396882" cy="1151965"/>
          </a:xfrm>
        </p:spPr>
        <p:txBody>
          <a:bodyPr>
            <a:normAutofit/>
          </a:bodyPr>
          <a:lstStyle/>
          <a:p>
            <a:r>
              <a:rPr lang="en-GB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GB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54034"/>
            <a:ext cx="8731826" cy="4469180"/>
          </a:xfrm>
        </p:spPr>
        <p:txBody>
          <a:bodyPr anchor="t" anchorCtr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after the resignation of both President Ghulam </a:t>
            </a:r>
            <a:r>
              <a:rPr lang="en-GB" sz="2400" dirty="0" err="1">
                <a:latin typeface="Corbel" panose="020B0503020204020204" pitchFamily="34" charset="0"/>
                <a:cs typeface="Times New Roman" panose="02020603050405020304" pitchFamily="18" charset="0"/>
              </a:rPr>
              <a:t>Ishaq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Khan 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and </a:t>
            </a: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 Prime 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Minister Nawaz Sharif on July 18, 1993. </a:t>
            </a:r>
            <a:endParaRPr lang="en-GB" sz="2400" dirty="0" smtClean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 The 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resignation led to the announcement of </a:t>
            </a: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fresh elections 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for the National and Provincial Assemblies</a:t>
            </a: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 The </a:t>
            </a:r>
            <a:r>
              <a:rPr lang="en-GB" sz="2400" dirty="0">
                <a:latin typeface="Corbel" panose="020B0503020204020204" pitchFamily="34" charset="0"/>
                <a:cs typeface="Times New Roman" panose="02020603050405020304" pitchFamily="18" charset="0"/>
              </a:rPr>
              <a:t>elections were held on October 6 and 9, </a:t>
            </a:r>
            <a:r>
              <a:rPr lang="en-GB" sz="24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1993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orbel" panose="020B0503020204020204" pitchFamily="34" charset="0"/>
              </a:rPr>
              <a:t>Pakistan People’s Party (</a:t>
            </a:r>
            <a:r>
              <a:rPr lang="en-GB" sz="2400" dirty="0" err="1">
                <a:latin typeface="Corbel" panose="020B0503020204020204" pitchFamily="34" charset="0"/>
              </a:rPr>
              <a:t>p.p.p</a:t>
            </a:r>
            <a:r>
              <a:rPr lang="en-GB" sz="2400" dirty="0">
                <a:latin typeface="Corbel" panose="020B0503020204020204" pitchFamily="34" charset="0"/>
              </a:rPr>
              <a:t>) won with majority of seats and formed the new government.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031" y="0"/>
            <a:ext cx="3374599" cy="22508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019002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" y="253219"/>
            <a:ext cx="10396882" cy="1151965"/>
          </a:xfrm>
        </p:spPr>
        <p:txBody>
          <a:bodyPr>
            <a:normAutofit/>
          </a:bodyPr>
          <a:lstStyle/>
          <a:p>
            <a:r>
              <a:rPr lang="en-GB" sz="3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2541" y="2082019"/>
            <a:ext cx="8370277" cy="38788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orbel" panose="020B0503020204020204" pitchFamily="34" charset="0"/>
              </a:rPr>
              <a:t>Benazir </a:t>
            </a:r>
            <a:r>
              <a:rPr lang="en-GB" sz="2400" dirty="0">
                <a:latin typeface="Corbel" panose="020B0503020204020204" pitchFamily="34" charset="0"/>
              </a:rPr>
              <a:t>Bhutto took oath as Prime Minister on October 19, </a:t>
            </a:r>
            <a:r>
              <a:rPr lang="en-GB" sz="2400" dirty="0" smtClean="0">
                <a:latin typeface="Corbel" panose="020B0503020204020204" pitchFamily="34" charset="0"/>
              </a:rPr>
              <a:t>1993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orbel" panose="020B0503020204020204" pitchFamily="34" charset="0"/>
              </a:rPr>
              <a:t>After the  formation of government presidential elections took place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orbel" panose="020B0503020204020204" pitchFamily="34" charset="0"/>
              </a:rPr>
              <a:t>Farooq </a:t>
            </a:r>
            <a:r>
              <a:rPr lang="en-GB" sz="2400" dirty="0" err="1" smtClean="0">
                <a:latin typeface="Corbel" panose="020B0503020204020204" pitchFamily="34" charset="0"/>
              </a:rPr>
              <a:t>ahmed</a:t>
            </a:r>
            <a:r>
              <a:rPr lang="en-GB" sz="2400" dirty="0" smtClean="0">
                <a:latin typeface="Corbel" panose="020B0503020204020204" pitchFamily="34" charset="0"/>
              </a:rPr>
              <a:t> </a:t>
            </a:r>
            <a:r>
              <a:rPr lang="en-GB" sz="2400" dirty="0" err="1" smtClean="0">
                <a:latin typeface="Corbel" panose="020B0503020204020204" pitchFamily="34" charset="0"/>
              </a:rPr>
              <a:t>leghari</a:t>
            </a:r>
            <a:r>
              <a:rPr lang="en-GB" sz="2400" dirty="0" smtClean="0">
                <a:latin typeface="Corbel" panose="020B0503020204020204" pitchFamily="34" charset="0"/>
              </a:rPr>
              <a:t> from (</a:t>
            </a:r>
            <a:r>
              <a:rPr lang="en-GB" sz="2400" dirty="0" err="1" smtClean="0">
                <a:latin typeface="Corbel" panose="020B0503020204020204" pitchFamily="34" charset="0"/>
              </a:rPr>
              <a:t>p.p.p</a:t>
            </a:r>
            <a:r>
              <a:rPr lang="en-GB" sz="2400" dirty="0" smtClean="0">
                <a:latin typeface="Corbel" panose="020B0503020204020204" pitchFamily="34" charset="0"/>
              </a:rPr>
              <a:t>) elected as 8</a:t>
            </a:r>
            <a:r>
              <a:rPr lang="en-GB" sz="2400" baseline="30000" dirty="0" smtClean="0">
                <a:latin typeface="Corbel" panose="020B0503020204020204" pitchFamily="34" charset="0"/>
              </a:rPr>
              <a:t>th</a:t>
            </a:r>
            <a:r>
              <a:rPr lang="en-GB" sz="2400" dirty="0" smtClean="0">
                <a:latin typeface="Corbel" panose="020B0503020204020204" pitchFamily="34" charset="0"/>
              </a:rPr>
              <a:t> president on 14 </a:t>
            </a:r>
            <a:r>
              <a:rPr lang="en-GB" sz="2400" dirty="0" err="1" smtClean="0">
                <a:latin typeface="Corbel" panose="020B0503020204020204" pitchFamily="34" charset="0"/>
              </a:rPr>
              <a:t>november</a:t>
            </a:r>
            <a:r>
              <a:rPr lang="en-GB" sz="2400" dirty="0" smtClean="0">
                <a:latin typeface="Corbel" panose="020B0503020204020204" pitchFamily="34" charset="0"/>
              </a:rPr>
              <a:t> 1993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orbel" panose="020B0503020204020204" pitchFamily="34" charset="0"/>
              </a:rPr>
              <a:t>He won by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274</a:t>
            </a:r>
            <a:r>
              <a:rPr lang="en-GB" sz="2400" dirty="0" smtClean="0">
                <a:latin typeface="Corbel" panose="020B0503020204020204" pitchFamily="34" charset="0"/>
              </a:rPr>
              <a:t> votes against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168</a:t>
            </a:r>
            <a:r>
              <a:rPr lang="en-GB" sz="2400" dirty="0" smtClean="0">
                <a:latin typeface="Corbel" panose="020B0503020204020204" pitchFamily="34" charset="0"/>
              </a:rPr>
              <a:t> votes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Corbel" panose="020B0503020204020204" pitchFamily="34" charset="0"/>
              </a:rPr>
              <a:t>During her second term she appointed both her husband and mother to her cabinet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0"/>
            <a:ext cx="3089617" cy="30964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600592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</a:t>
            </a:r>
            <a:endParaRPr lang="en-GB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1" y="1593670"/>
            <a:ext cx="11325496" cy="37809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The </a:t>
            </a:r>
            <a:r>
              <a:rPr lang="en-GB" sz="2400" dirty="0">
                <a:latin typeface="Corbel" panose="020B0503020204020204" pitchFamily="34" charset="0"/>
                <a:cs typeface="Angsana New" panose="02020603050405020304" pitchFamily="18" charset="-34"/>
              </a:rPr>
              <a:t>racial violence in Karachi was reached at peak and became a biggest problem for Benazir </a:t>
            </a: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Bhutto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orbel" panose="020B0503020204020204" pitchFamily="34" charset="0"/>
                <a:cs typeface="Angsana New" panose="02020603050405020304" pitchFamily="18" charset="-34"/>
              </a:rPr>
              <a:t>The MQM attempted to make an alliance with Benazir Bhutto under </a:t>
            </a: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their</a:t>
            </a: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 </a:t>
            </a:r>
            <a:r>
              <a:rPr lang="en-GB" sz="2400" dirty="0">
                <a:latin typeface="Corbel" panose="020B0503020204020204" pitchFamily="34" charset="0"/>
                <a:cs typeface="Angsana New" panose="02020603050405020304" pitchFamily="18" charset="-34"/>
              </a:rPr>
              <a:t>own conditions, but Benazir Bhutto </a:t>
            </a: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refused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1" dirty="0">
                <a:latin typeface="Corbel" panose="020B0503020204020204" pitchFamily="34" charset="0"/>
                <a:cs typeface="Angsana New" panose="02020603050405020304" pitchFamily="18" charset="-34"/>
              </a:rPr>
              <a:t>Operation Blue </a:t>
            </a:r>
            <a:r>
              <a:rPr lang="en-GB" sz="2400" i="1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Fox </a:t>
            </a:r>
            <a:r>
              <a:rPr lang="en-GB" sz="2400" dirty="0">
                <a:latin typeface="Corbel" panose="020B0503020204020204" pitchFamily="34" charset="0"/>
                <a:cs typeface="Angsana New" panose="02020603050405020304" pitchFamily="18" charset="-34"/>
              </a:rPr>
              <a:t> was launched to politically </a:t>
            </a:r>
            <a:r>
              <a:rPr lang="en-GB" sz="2400" dirty="0" err="1" smtClean="0">
                <a:latin typeface="Corbel" panose="020B0503020204020204" pitchFamily="34" charset="0"/>
                <a:cs typeface="Angsana New" panose="02020603050405020304" pitchFamily="18" charset="-34"/>
              </a:rPr>
              <a:t>vanishe</a:t>
            </a: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 </a:t>
            </a:r>
            <a:r>
              <a:rPr lang="en-GB" sz="2400" dirty="0">
                <a:latin typeface="Corbel" panose="020B0503020204020204" pitchFamily="34" charset="0"/>
                <a:cs typeface="Angsana New" panose="02020603050405020304" pitchFamily="18" charset="-34"/>
              </a:rPr>
              <a:t>the MQM from country’s political </a:t>
            </a:r>
            <a:r>
              <a:rPr lang="en-GB" sz="2400" dirty="0" smtClean="0">
                <a:latin typeface="Corbel" panose="020B0503020204020204" pitchFamily="34" charset="0"/>
                <a:cs typeface="Angsana New" panose="02020603050405020304" pitchFamily="18" charset="-34"/>
              </a:rPr>
              <a:t>spectrum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orbel" panose="020B0503020204020204" pitchFamily="34" charset="0"/>
                <a:cs typeface="Angsana New" panose="02020603050405020304" pitchFamily="18" charset="-34"/>
              </a:rPr>
              <a:t>resulted in thousands killed or gone missing, with majority contains Urdu-speaking.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444490" y="243159"/>
            <a:ext cx="2105025" cy="1455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5200277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3" y="0"/>
            <a:ext cx="10396882" cy="1151965"/>
          </a:xfrm>
        </p:spPr>
        <p:txBody>
          <a:bodyPr>
            <a:normAutofit/>
          </a:bodyPr>
          <a:lstStyle/>
          <a:p>
            <a:r>
              <a:rPr lang="en-GB" sz="3000" b="1" i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Policy on  </a:t>
            </a:r>
            <a:r>
              <a:rPr lang="en-GB" sz="3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taliban</a:t>
            </a:r>
            <a:endParaRPr lang="en-GB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645920"/>
            <a:ext cx="11496821" cy="33390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 Pakistan-backed extremely religious group, the Taliban, took power in Kabul in September 1996</a:t>
            </a:r>
            <a:r>
              <a:rPr lang="en-GB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Taliban gained prominence in Afghanistan and many of her </a:t>
            </a:r>
            <a:r>
              <a:rPr lang="en-GB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government had 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backed the Taliban for gaining the control of Afghanistan</a:t>
            </a:r>
            <a:r>
              <a:rPr lang="en-GB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She continued her father’s policy on Afghanistan </a:t>
            </a:r>
            <a:r>
              <a:rPr lang="en-GB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taking measures 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to curb down the anti-</a:t>
            </a:r>
            <a:r>
              <a:rPr lang="en-GB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pakistan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 sentiments in Afghanistan</a:t>
            </a:r>
            <a:r>
              <a:rPr lang="en-GB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Under her government, Pakistan had recognized the Taliban regime as legitimate government in Afghanistan, allowing the Taliban to open an embassy in Islamabad.</a:t>
            </a:r>
          </a:p>
        </p:txBody>
      </p:sp>
    </p:spTree>
    <p:extLst>
      <p:ext uri="{BB962C8B-B14F-4D97-AF65-F5344CB8AC3E}">
        <p14:creationId xmlns="" xmlns:p14="http://schemas.microsoft.com/office/powerpoint/2010/main" val="25812543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39" y="505288"/>
            <a:ext cx="10396882" cy="1151965"/>
          </a:xfrm>
        </p:spPr>
        <p:txBody>
          <a:bodyPr/>
          <a:lstStyle/>
          <a:p>
            <a:r>
              <a:rPr lang="en-GB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416" y="1865979"/>
            <a:ext cx="10994567" cy="36568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dirty="0">
                <a:latin typeface="Berlin Sans FB" pitchFamily="34" charset="0"/>
              </a:rPr>
              <a:t>The corruption grew during her government, and her government became increasingly unpopular and corruption scandals became </a:t>
            </a:r>
            <a:r>
              <a:rPr lang="en-GB" dirty="0" smtClean="0">
                <a:latin typeface="Berlin Sans FB" pitchFamily="34" charset="0"/>
              </a:rPr>
              <a:t>public.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Berlin Sans FB" pitchFamily="34" charset="0"/>
              </a:rPr>
              <a:t>One of the biggest scandal was </a:t>
            </a:r>
            <a:r>
              <a:rPr lang="en-GB" dirty="0" err="1">
                <a:latin typeface="Berlin Sans FB" pitchFamily="34" charset="0"/>
              </a:rPr>
              <a:t>Agosta</a:t>
            </a:r>
            <a:r>
              <a:rPr lang="en-GB" dirty="0">
                <a:latin typeface="Berlin Sans FB" pitchFamily="34" charset="0"/>
              </a:rPr>
              <a:t> Submarine </a:t>
            </a:r>
            <a:r>
              <a:rPr lang="en-GB" dirty="0" smtClean="0">
                <a:latin typeface="Berlin Sans FB" pitchFamily="34" charset="0"/>
              </a:rPr>
              <a:t>scandal.</a:t>
            </a:r>
            <a:endParaRPr lang="en-GB" dirty="0">
              <a:latin typeface="Berlin Sans FB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GB" dirty="0" smtClean="0">
                <a:latin typeface="Berlin Sans FB" pitchFamily="34" charset="0"/>
              </a:rPr>
              <a:t>It was on  </a:t>
            </a:r>
            <a:r>
              <a:rPr lang="en-GB" dirty="0" err="1" smtClean="0">
                <a:latin typeface="Berlin Sans FB" pitchFamily="34" charset="0"/>
              </a:rPr>
              <a:t>mansurul</a:t>
            </a:r>
            <a:r>
              <a:rPr lang="en-GB" dirty="0" smtClean="0">
                <a:latin typeface="Berlin Sans FB" pitchFamily="34" charset="0"/>
              </a:rPr>
              <a:t> </a:t>
            </a:r>
            <a:r>
              <a:rPr lang="en-GB" dirty="0" err="1" smtClean="0">
                <a:latin typeface="Berlin Sans FB" pitchFamily="34" charset="0"/>
              </a:rPr>
              <a:t>haq</a:t>
            </a:r>
            <a:r>
              <a:rPr lang="en-GB" dirty="0" smtClean="0">
                <a:latin typeface="Berlin Sans FB" pitchFamily="34" charset="0"/>
              </a:rPr>
              <a:t> which was four star rank admiral of Pakistan navy in the process of technology transfer of submarines from France.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erlin Sans FB" pitchFamily="34" charset="0"/>
              </a:rPr>
              <a:t>In </a:t>
            </a:r>
            <a:r>
              <a:rPr lang="en-US" dirty="0" smtClean="0"/>
              <a:t>Switzerland</a:t>
            </a:r>
            <a:r>
              <a:rPr lang="en-US" dirty="0" smtClean="0">
                <a:latin typeface="Berlin Sans FB" pitchFamily="34" charset="0"/>
              </a:rPr>
              <a:t>, the Swiss Government handed over documents to the government of Pakistan which relate to corruption allegations against Benazir Bhutto and her husband.</a:t>
            </a:r>
            <a:endParaRPr lang="en-GB" dirty="0" smtClean="0">
              <a:latin typeface="Berlin Sans FB" pitchFamily="34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38" y="1"/>
            <a:ext cx="4685681" cy="17052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1944435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0703" y="321275"/>
            <a:ext cx="10396882" cy="1158140"/>
          </a:xfrm>
        </p:spPr>
        <p:txBody>
          <a:bodyPr>
            <a:normAutofit/>
          </a:bodyPr>
          <a:lstStyle/>
          <a:p>
            <a:r>
              <a:rPr lang="en-US" sz="3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Decline of government</a:t>
            </a:r>
            <a:endParaRPr lang="en-US" sz="3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7837" y="988541"/>
            <a:ext cx="10651525" cy="3990628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 smtClean="0">
              <a:latin typeface="Lucida Sans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Her younger brother also effect her government.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Murtaza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bhutto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was notably gunned down in a police encounter with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sindh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police. her younger brother’s death had devastating on party and policies.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Qazi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hussian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ahmed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of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jamaat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-e-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islami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announced to start protest against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benazir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government alleging corruption.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Criticism against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benazir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came from powerful political spectrum of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punjab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and Kashmir province, who opposed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benazir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bhutto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On 05 November 1996, President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farooq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leghari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dismissed Benazir </a:t>
            </a:r>
            <a:r>
              <a:rPr lang="en-US" sz="1800" dirty="0" err="1" smtClean="0">
                <a:latin typeface="Lucida Sans" pitchFamily="34" charset="0"/>
                <a:cs typeface="Calibri" pitchFamily="34" charset="0"/>
              </a:rPr>
              <a:t>bhutto’s</a:t>
            </a:r>
            <a:r>
              <a:rPr lang="en-US" sz="1800" dirty="0" smtClean="0">
                <a:latin typeface="Lucida Sans" pitchFamily="34" charset="0"/>
                <a:cs typeface="Calibri" pitchFamily="34" charset="0"/>
              </a:rPr>
              <a:t> government on charges of corruption and mismanagement, under the article of 58(2)b of eight amendment.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Lucida Sans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Lucida Sans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Lucida Sans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Lucida Sans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2738" y="646611"/>
            <a:ext cx="10396882" cy="1151965"/>
          </a:xfrm>
        </p:spPr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7" name="Content Placeholder 6" descr="IMG_47-760x400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0709" y="1593670"/>
            <a:ext cx="10110651" cy="3781606"/>
          </a:xfr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319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Main Event</vt:lpstr>
      <vt:lpstr>Benazir Second regime</vt:lpstr>
      <vt:lpstr>presenters</vt:lpstr>
      <vt:lpstr>introduction</vt:lpstr>
      <vt:lpstr>INTRODUction</vt:lpstr>
      <vt:lpstr>Problems faced</vt:lpstr>
      <vt:lpstr>Policy on  taliban</vt:lpstr>
      <vt:lpstr>Corruption </vt:lpstr>
      <vt:lpstr>Decline of government</vt:lpstr>
      <vt:lpstr>Question &amp;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Qureshi</dc:creator>
  <cp:lastModifiedBy>DELL</cp:lastModifiedBy>
  <cp:revision>67</cp:revision>
  <dcterms:created xsi:type="dcterms:W3CDTF">2017-11-10T17:51:47Z</dcterms:created>
  <dcterms:modified xsi:type="dcterms:W3CDTF">2017-11-14T03:34:34Z</dcterms:modified>
</cp:coreProperties>
</file>