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0" r:id="rId3"/>
    <p:sldId id="257" r:id="rId4"/>
    <p:sldId id="258" r:id="rId5"/>
    <p:sldId id="259" r:id="rId6"/>
    <p:sldId id="264" r:id="rId7"/>
    <p:sldId id="278" r:id="rId8"/>
    <p:sldId id="268" r:id="rId9"/>
    <p:sldId id="274" r:id="rId10"/>
    <p:sldId id="269" r:id="rId11"/>
    <p:sldId id="272" r:id="rId12"/>
    <p:sldId id="283" r:id="rId13"/>
    <p:sldId id="284" r:id="rId14"/>
    <p:sldId id="282" r:id="rId15"/>
    <p:sldId id="280" r:id="rId16"/>
    <p:sldId id="281" r:id="rId17"/>
    <p:sldId id="270" r:id="rId18"/>
    <p:sldId id="277" r:id="rId19"/>
    <p:sldId id="275" r:id="rId20"/>
    <p:sldId id="279" r:id="rId21"/>
    <p:sldId id="261" r:id="rId22"/>
    <p:sldId id="262" r:id="rId23"/>
    <p:sldId id="263"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19D86AA-FAE8-4FCC-9243-03E9881AF1B1}" type="datetimeFigureOut">
              <a:rPr lang="en-GB" smtClean="0"/>
              <a:t>14/11/2017</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811817-91A8-42CA-8F3B-F0039EB05D4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644027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D86AA-FAE8-4FCC-9243-03E9881AF1B1}" type="datetimeFigureOut">
              <a:rPr lang="en-GB" smtClean="0"/>
              <a:t>14/11/2017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286909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D86AA-FAE8-4FCC-9243-03E9881AF1B1}" type="datetimeFigureOut">
              <a:rPr lang="en-GB" smtClean="0"/>
              <a:t>14/11/2017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399192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D86AA-FAE8-4FCC-9243-03E9881AF1B1}" type="datetimeFigureOut">
              <a:rPr lang="en-GB" smtClean="0"/>
              <a:t>14/11/2017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126838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19D86AA-FAE8-4FCC-9243-03E9881AF1B1}" type="datetimeFigureOut">
              <a:rPr lang="en-GB" smtClean="0"/>
              <a:t>14/11/2017</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811817-91A8-42CA-8F3B-F0039EB05D4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839256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9D86AA-FAE8-4FCC-9243-03E9881AF1B1}" type="datetimeFigureOut">
              <a:rPr lang="en-GB" smtClean="0"/>
              <a:t>14/11/2017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13540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9D86AA-FAE8-4FCC-9243-03E9881AF1B1}" type="datetimeFigureOut">
              <a:rPr lang="en-GB" smtClean="0"/>
              <a:t>14/11/2017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398306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9D86AA-FAE8-4FCC-9243-03E9881AF1B1}" type="datetimeFigureOut">
              <a:rPr lang="en-GB" smtClean="0"/>
              <a:t>14/11/2017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64951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D86AA-FAE8-4FCC-9243-03E9881AF1B1}" type="datetimeFigureOut">
              <a:rPr lang="en-GB" smtClean="0"/>
              <a:t>14/11/2017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811817-91A8-42CA-8F3B-F0039EB05D46}" type="slidenum">
              <a:rPr lang="en-GB" smtClean="0"/>
              <a:t>‹#›</a:t>
            </a:fld>
            <a:endParaRPr lang="en-GB"/>
          </a:p>
        </p:txBody>
      </p:sp>
    </p:spTree>
    <p:extLst>
      <p:ext uri="{BB962C8B-B14F-4D97-AF65-F5344CB8AC3E}">
        <p14:creationId xmlns:p14="http://schemas.microsoft.com/office/powerpoint/2010/main" val="415109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9D86AA-FAE8-4FCC-9243-03E9881AF1B1}" type="datetimeFigureOut">
              <a:rPr lang="en-GB" smtClean="0"/>
              <a:t>14/11/2017</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811817-91A8-42CA-8F3B-F0039EB05D4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588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9D86AA-FAE8-4FCC-9243-03E9881AF1B1}" type="datetimeFigureOut">
              <a:rPr lang="en-GB" smtClean="0"/>
              <a:t>14/11/2017</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811817-91A8-42CA-8F3B-F0039EB05D4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801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19D86AA-FAE8-4FCC-9243-03E9881AF1B1}" type="datetimeFigureOut">
              <a:rPr lang="en-GB" smtClean="0"/>
              <a:t>14/11/2017</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811817-91A8-42CA-8F3B-F0039EB05D4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944753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031" y="-42611"/>
            <a:ext cx="12295031" cy="6915955"/>
          </a:xfrm>
          <a:prstGeom prst="rect">
            <a:avLst/>
          </a:prstGeom>
        </p:spPr>
      </p:pic>
      <p:sp>
        <p:nvSpPr>
          <p:cNvPr id="2" name="Title 1"/>
          <p:cNvSpPr>
            <a:spLocks noGrp="1"/>
          </p:cNvSpPr>
          <p:nvPr>
            <p:ph type="ctrTitle"/>
          </p:nvPr>
        </p:nvSpPr>
        <p:spPr>
          <a:xfrm>
            <a:off x="145485" y="1670078"/>
            <a:ext cx="8361229" cy="2098226"/>
          </a:xfrm>
        </p:spPr>
        <p:txBody>
          <a:bodyPr/>
          <a:lstStyle/>
          <a:p>
            <a:pPr algn="l"/>
            <a:r>
              <a:rPr lang="en-GB" dirty="0" smtClean="0">
                <a:latin typeface="Algerian" panose="04020705040A02060702" pitchFamily="82" charset="0"/>
              </a:rPr>
              <a:t>Zia REGIME </a:t>
            </a:r>
            <a:br>
              <a:rPr lang="en-GB" dirty="0" smtClean="0">
                <a:latin typeface="Algerian" panose="04020705040A02060702" pitchFamily="82" charset="0"/>
              </a:rPr>
            </a:br>
            <a:r>
              <a:rPr lang="en-GB" sz="4800" dirty="0" smtClean="0">
                <a:latin typeface="Algerian" panose="04020705040A02060702" pitchFamily="82" charset="0"/>
              </a:rPr>
              <a:t>1978-88</a:t>
            </a:r>
            <a:endParaRPr lang="en-GB" sz="4800" dirty="0">
              <a:latin typeface="Algerian" panose="04020705040A02060702" pitchFamily="82" charset="0"/>
            </a:endParaRPr>
          </a:p>
        </p:txBody>
      </p:sp>
      <p:sp>
        <p:nvSpPr>
          <p:cNvPr id="3" name="Subtitle 2"/>
          <p:cNvSpPr>
            <a:spLocks noGrp="1"/>
          </p:cNvSpPr>
          <p:nvPr>
            <p:ph type="subTitle" idx="1"/>
          </p:nvPr>
        </p:nvSpPr>
        <p:spPr>
          <a:xfrm>
            <a:off x="145485" y="4336801"/>
            <a:ext cx="6831673" cy="1086237"/>
          </a:xfrm>
        </p:spPr>
        <p:txBody>
          <a:bodyPr>
            <a:normAutofit fontScale="92500" lnSpcReduction="10000"/>
          </a:bodyPr>
          <a:lstStyle/>
          <a:p>
            <a:pPr algn="l"/>
            <a:r>
              <a:rPr lang="en-GB" dirty="0" smtClean="0"/>
              <a:t>SYED USMAN IBRAHIM </a:t>
            </a:r>
          </a:p>
          <a:p>
            <a:pPr algn="l"/>
            <a:r>
              <a:rPr lang="en-GB" dirty="0" smtClean="0"/>
              <a:t>WALEED IJAZ</a:t>
            </a:r>
          </a:p>
          <a:p>
            <a:pPr algn="l"/>
            <a:r>
              <a:rPr lang="en-GB" dirty="0" smtClean="0"/>
              <a:t>TALHA ALAM</a:t>
            </a:r>
            <a:endParaRPr lang="en-GB" dirty="0"/>
          </a:p>
        </p:txBody>
      </p:sp>
    </p:spTree>
    <p:extLst>
      <p:ext uri="{BB962C8B-B14F-4D97-AF65-F5344CB8AC3E}">
        <p14:creationId xmlns:p14="http://schemas.microsoft.com/office/powerpoint/2010/main" val="3082135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146" y="557010"/>
            <a:ext cx="9601200" cy="924059"/>
          </a:xfrm>
        </p:spPr>
        <p:txBody>
          <a:bodyPr/>
          <a:lstStyle/>
          <a:p>
            <a:r>
              <a:rPr lang="en-GB" b="1" dirty="0"/>
              <a:t>Referendum of 1984</a:t>
            </a:r>
          </a:p>
        </p:txBody>
      </p:sp>
      <p:sp>
        <p:nvSpPr>
          <p:cNvPr id="3" name="Content Placeholder 2"/>
          <p:cNvSpPr>
            <a:spLocks noGrp="1"/>
          </p:cNvSpPr>
          <p:nvPr>
            <p:ph idx="1"/>
          </p:nvPr>
        </p:nvSpPr>
        <p:spPr>
          <a:xfrm>
            <a:off x="978794" y="1019039"/>
            <a:ext cx="10998558" cy="5203065"/>
          </a:xfrm>
        </p:spPr>
        <p:txBody>
          <a:bodyPr/>
          <a:lstStyle/>
          <a:p>
            <a:endParaRPr lang="en-GB" b="1" dirty="0" smtClean="0"/>
          </a:p>
          <a:p>
            <a:endParaRPr lang="en-GB" dirty="0" smtClean="0"/>
          </a:p>
          <a:p>
            <a:pPr>
              <a:lnSpc>
                <a:spcPct val="150000"/>
              </a:lnSpc>
            </a:pPr>
            <a:r>
              <a:rPr lang="en-GB" dirty="0" smtClean="0"/>
              <a:t>After </a:t>
            </a:r>
            <a:r>
              <a:rPr lang="en-GB" dirty="0"/>
              <a:t>Bhutto's execution, momentum to hold elections began to mount both internationally and within Pakistan. But before handing over power to elected representatives, </a:t>
            </a:r>
            <a:r>
              <a:rPr lang="en-GB" dirty="0" smtClean="0"/>
              <a:t>Zia </a:t>
            </a:r>
            <a:r>
              <a:rPr lang="en-GB" dirty="0"/>
              <a:t>attempted to secure his position as the head of state</a:t>
            </a:r>
            <a:r>
              <a:rPr lang="en-GB" dirty="0" smtClean="0"/>
              <a:t>.</a:t>
            </a:r>
          </a:p>
          <a:p>
            <a:pPr>
              <a:lnSpc>
                <a:spcPct val="150000"/>
              </a:lnSpc>
            </a:pPr>
            <a:endParaRPr lang="en-GB" dirty="0" smtClean="0"/>
          </a:p>
          <a:p>
            <a:pPr>
              <a:lnSpc>
                <a:spcPct val="150000"/>
              </a:lnSpc>
            </a:pPr>
            <a:r>
              <a:rPr lang="en-GB" dirty="0" smtClean="0"/>
              <a:t>A</a:t>
            </a:r>
            <a:r>
              <a:rPr lang="en-GB" dirty="0"/>
              <a:t> referendum was held on 19 December 1984 with the option being to elect or reject the General as the future President, the wording of the referendum making a vote against Zia appear to be a vote against Islam</a:t>
            </a:r>
            <a:r>
              <a:rPr lang="en-GB" dirty="0" smtClean="0"/>
              <a:t>.</a:t>
            </a:r>
            <a:r>
              <a:rPr lang="en-GB" dirty="0"/>
              <a:t> According to official figures 95% of votes were cast in favour of Zia, however only 10% of the electorate participated in the referendum</a:t>
            </a:r>
            <a:r>
              <a:rPr lang="en-GB" dirty="0" smtClean="0"/>
              <a:t>.</a:t>
            </a:r>
          </a:p>
          <a:p>
            <a:pPr>
              <a:lnSpc>
                <a:spcPct val="150000"/>
              </a:lnSpc>
            </a:pPr>
            <a:endParaRPr lang="en-GB" dirty="0"/>
          </a:p>
        </p:txBody>
      </p:sp>
    </p:spTree>
    <p:extLst>
      <p:ext uri="{BB962C8B-B14F-4D97-AF65-F5344CB8AC3E}">
        <p14:creationId xmlns:p14="http://schemas.microsoft.com/office/powerpoint/2010/main" val="1777336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67525"/>
            <a:ext cx="9601200" cy="1485900"/>
          </a:xfrm>
        </p:spPr>
        <p:txBody>
          <a:bodyPr>
            <a:normAutofit/>
          </a:bodyPr>
          <a:lstStyle/>
          <a:p>
            <a:r>
              <a:rPr lang="en-GB" b="1" dirty="0"/>
              <a:t>1985 E</a:t>
            </a:r>
            <a:r>
              <a:rPr lang="en-GB" b="1" dirty="0" smtClean="0"/>
              <a:t>lections</a:t>
            </a:r>
            <a:r>
              <a:rPr lang="en-GB" b="1" dirty="0"/>
              <a:t/>
            </a:r>
            <a:br>
              <a:rPr lang="en-GB" b="1" dirty="0"/>
            </a:br>
            <a:endParaRPr lang="en-GB" dirty="0"/>
          </a:p>
        </p:txBody>
      </p:sp>
      <p:sp>
        <p:nvSpPr>
          <p:cNvPr id="3" name="Content Placeholder 2"/>
          <p:cNvSpPr>
            <a:spLocks noGrp="1"/>
          </p:cNvSpPr>
          <p:nvPr>
            <p:ph idx="1"/>
          </p:nvPr>
        </p:nvSpPr>
        <p:spPr>
          <a:xfrm>
            <a:off x="1371600" y="2453425"/>
            <a:ext cx="9601200" cy="3581400"/>
          </a:xfrm>
        </p:spPr>
        <p:txBody>
          <a:bodyPr>
            <a:normAutofit/>
          </a:bodyPr>
          <a:lstStyle/>
          <a:p>
            <a:r>
              <a:rPr lang="en-US" dirty="0"/>
              <a:t>The election campaign was closely regulated by the military government. The candidates were not allowed to used loudspeaker, hold public meetings or take out processions. The candidates generally shied away from talking about domestic political problems or foreign policy. They focused on local </a:t>
            </a:r>
            <a:r>
              <a:rPr lang="en-US" dirty="0" smtClean="0"/>
              <a:t>problems </a:t>
            </a:r>
            <a:r>
              <a:rPr lang="en-US" dirty="0"/>
              <a:t>and issues. Parochial and ethnic considerations, </a:t>
            </a:r>
            <a:r>
              <a:rPr lang="en-US" dirty="0" smtClean="0"/>
              <a:t>local alliances </a:t>
            </a:r>
            <a:r>
              <a:rPr lang="en-US" dirty="0"/>
              <a:t>and local feuds figured prominently in </a:t>
            </a:r>
            <a:r>
              <a:rPr lang="en-US" dirty="0" smtClean="0"/>
              <a:t>election campaigning</a:t>
            </a:r>
            <a:r>
              <a:rPr lang="en-US" dirty="0"/>
              <a:t>. </a:t>
            </a:r>
            <a:endParaRPr lang="en-US" dirty="0" smtClean="0"/>
          </a:p>
          <a:p>
            <a:r>
              <a:rPr lang="en-US" dirty="0"/>
              <a:t>The exclusion of political parties and restrictions on political mobilization enabled the feudal and tribal elite to emerge </a:t>
            </a:r>
            <a:r>
              <a:rPr lang="en-US" dirty="0" smtClean="0"/>
              <a:t>victorious in </a:t>
            </a:r>
            <a:r>
              <a:rPr lang="en-US" dirty="0"/>
              <a:t>the polls. The well-known landed families of the Punjab, </a:t>
            </a:r>
            <a:r>
              <a:rPr lang="en-US" dirty="0" smtClean="0"/>
              <a:t>Sindh, </a:t>
            </a:r>
            <a:r>
              <a:rPr lang="en-US" dirty="0"/>
              <a:t>NWFP and the tribal chiefs of </a:t>
            </a:r>
            <a:r>
              <a:rPr lang="en-US" dirty="0" smtClean="0"/>
              <a:t>Baluchistan </a:t>
            </a:r>
            <a:r>
              <a:rPr lang="en-US" dirty="0"/>
              <a:t>tightened their hold over the elected bodies. The commercial elite and the affluent candidates also performed well in the </a:t>
            </a:r>
            <a:r>
              <a:rPr lang="en-US" dirty="0" smtClean="0"/>
              <a:t>polls</a:t>
            </a:r>
            <a:r>
              <a:rPr lang="en-US" dirty="0"/>
              <a:t>.</a:t>
            </a:r>
          </a:p>
        </p:txBody>
      </p:sp>
    </p:spTree>
    <p:extLst>
      <p:ext uri="{BB962C8B-B14F-4D97-AF65-F5344CB8AC3E}">
        <p14:creationId xmlns:p14="http://schemas.microsoft.com/office/powerpoint/2010/main" val="3733976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1985 E</a:t>
            </a:r>
            <a:r>
              <a:rPr lang="en-GB" b="1" dirty="0" smtClean="0"/>
              <a:t>lections</a:t>
            </a:r>
            <a:endParaRPr lang="en-US" dirty="0"/>
          </a:p>
        </p:txBody>
      </p:sp>
      <p:sp>
        <p:nvSpPr>
          <p:cNvPr id="3" name="Content Placeholder 2"/>
          <p:cNvSpPr>
            <a:spLocks noGrp="1"/>
          </p:cNvSpPr>
          <p:nvPr>
            <p:ph idx="1"/>
          </p:nvPr>
        </p:nvSpPr>
        <p:spPr/>
        <p:txBody>
          <a:bodyPr>
            <a:normAutofit lnSpcReduction="10000"/>
          </a:bodyPr>
          <a:lstStyle/>
          <a:p>
            <a:pPr marL="987552" lvl="2" indent="0">
              <a:buNone/>
            </a:pPr>
            <a:r>
              <a:rPr lang="en-US" b="1" dirty="0" smtClean="0"/>
              <a:t>	</a:t>
            </a:r>
            <a:r>
              <a:rPr lang="en-US" b="1" u="sng" dirty="0" smtClean="0"/>
              <a:t>Background of National Assembly Members. 1985</a:t>
            </a:r>
          </a:p>
          <a:p>
            <a:r>
              <a:rPr lang="en-US" dirty="0" smtClean="0"/>
              <a:t>Landlords and Tribal leaders 					157</a:t>
            </a:r>
          </a:p>
          <a:p>
            <a:r>
              <a:rPr lang="en-US" dirty="0" smtClean="0"/>
              <a:t>Businessmen						54</a:t>
            </a:r>
          </a:p>
          <a:p>
            <a:r>
              <a:rPr lang="en-US" dirty="0" smtClean="0"/>
              <a:t>Urban Professionals						18</a:t>
            </a:r>
          </a:p>
          <a:p>
            <a:r>
              <a:rPr lang="en-US" dirty="0" smtClean="0"/>
              <a:t>Religious Leaders						6</a:t>
            </a:r>
          </a:p>
          <a:p>
            <a:r>
              <a:rPr lang="en-US" dirty="0" smtClean="0"/>
              <a:t>Others 							3</a:t>
            </a:r>
          </a:p>
          <a:p>
            <a:pPr marL="0" indent="0">
              <a:buNone/>
            </a:pPr>
            <a:r>
              <a:rPr lang="en-US" b="1" dirty="0" smtClean="0"/>
              <a:t>TOTAL SEATS							238</a:t>
            </a:r>
          </a:p>
          <a:p>
            <a:pPr marL="0" indent="0">
              <a:buNone/>
            </a:pPr>
            <a:r>
              <a:rPr lang="en-US" dirty="0"/>
              <a:t>Sources: Dawn, Jang and Herald</a:t>
            </a:r>
            <a:r>
              <a:rPr lang="en-US" dirty="0" smtClean="0"/>
              <a:t>. Cited in, Omer </a:t>
            </a:r>
            <a:r>
              <a:rPr lang="en-US" dirty="0"/>
              <a:t>Noman</a:t>
            </a:r>
            <a:r>
              <a:rPr lang="en-US" dirty="0" smtClean="0"/>
              <a:t>. (Pakistan A Political and Economic History Since 1947)</a:t>
            </a:r>
            <a:endParaRPr lang="en-US" dirty="0"/>
          </a:p>
        </p:txBody>
      </p:sp>
    </p:spTree>
    <p:extLst>
      <p:ext uri="{BB962C8B-B14F-4D97-AF65-F5344CB8AC3E}">
        <p14:creationId xmlns:p14="http://schemas.microsoft.com/office/powerpoint/2010/main" val="1307208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1985 Elections	</a:t>
            </a:r>
            <a:endParaRPr lang="en-US" dirty="0"/>
          </a:p>
        </p:txBody>
      </p:sp>
      <p:sp>
        <p:nvSpPr>
          <p:cNvPr id="3" name="Content Placeholder 2"/>
          <p:cNvSpPr>
            <a:spLocks noGrp="1"/>
          </p:cNvSpPr>
          <p:nvPr>
            <p:ph idx="1"/>
          </p:nvPr>
        </p:nvSpPr>
        <p:spPr/>
        <p:txBody>
          <a:bodyPr/>
          <a:lstStyle/>
          <a:p>
            <a:pPr marL="0" indent="0">
              <a:buNone/>
            </a:pPr>
            <a:r>
              <a:rPr lang="en-US" b="1" dirty="0"/>
              <a:t>The 1985 General Elections: Voters’ </a:t>
            </a:r>
            <a:r>
              <a:rPr lang="en-US" b="1" dirty="0" smtClean="0"/>
              <a:t>Turn-out</a:t>
            </a:r>
          </a:p>
          <a:p>
            <a:r>
              <a:rPr lang="en-US" dirty="0" smtClean="0"/>
              <a:t>National Assembly						52.93%</a:t>
            </a:r>
          </a:p>
          <a:p>
            <a:pPr marL="0" indent="0">
              <a:buNone/>
            </a:pPr>
            <a:r>
              <a:rPr lang="en-US" b="1" dirty="0" smtClean="0"/>
              <a:t>Provincial Assembly</a:t>
            </a:r>
          </a:p>
          <a:p>
            <a:r>
              <a:rPr lang="en-US" dirty="0" smtClean="0"/>
              <a:t>Punjab							61.80%</a:t>
            </a:r>
          </a:p>
          <a:p>
            <a:r>
              <a:rPr lang="en-US" dirty="0" smtClean="0"/>
              <a:t>Sindh							49.82%</a:t>
            </a:r>
          </a:p>
          <a:p>
            <a:r>
              <a:rPr lang="en-US" dirty="0" smtClean="0"/>
              <a:t>NWFP(Khyber Pakhtunkhwa)					47.61%</a:t>
            </a:r>
          </a:p>
          <a:p>
            <a:r>
              <a:rPr lang="en-US" dirty="0" smtClean="0"/>
              <a:t>Baluchistan							46.62%</a:t>
            </a:r>
          </a:p>
          <a:p>
            <a:endParaRPr lang="en-US" b="1" dirty="0"/>
          </a:p>
        </p:txBody>
      </p:sp>
    </p:spTree>
    <p:extLst>
      <p:ext uri="{BB962C8B-B14F-4D97-AF65-F5344CB8AC3E}">
        <p14:creationId xmlns:p14="http://schemas.microsoft.com/office/powerpoint/2010/main" val="4096142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1985 constitutional </a:t>
            </a:r>
            <a:r>
              <a:rPr lang="en-GB" b="1" dirty="0"/>
              <a:t>amendments</a:t>
            </a:r>
            <a:endParaRPr lang="en-US" dirty="0"/>
          </a:p>
        </p:txBody>
      </p:sp>
      <p:sp>
        <p:nvSpPr>
          <p:cNvPr id="3" name="Content Placeholder 2"/>
          <p:cNvSpPr>
            <a:spLocks noGrp="1"/>
          </p:cNvSpPr>
          <p:nvPr>
            <p:ph idx="1"/>
          </p:nvPr>
        </p:nvSpPr>
        <p:spPr/>
        <p:txBody>
          <a:bodyPr>
            <a:normAutofit lnSpcReduction="10000"/>
          </a:bodyPr>
          <a:lstStyle/>
          <a:p>
            <a:r>
              <a:rPr lang="en-US" dirty="0"/>
              <a:t>Zia-</a:t>
            </a:r>
            <a:r>
              <a:rPr lang="en-US" dirty="0" err="1"/>
              <a:t>ul</a:t>
            </a:r>
            <a:r>
              <a:rPr lang="en-US" dirty="0"/>
              <a:t>-</a:t>
            </a:r>
            <a:r>
              <a:rPr lang="en-US" dirty="0" err="1"/>
              <a:t>Haq</a:t>
            </a:r>
            <a:r>
              <a:rPr lang="en-US" dirty="0"/>
              <a:t> thus made many changes in the Constitution before reviving it. The amendment was made immediately after the general elections and before nominating the Prime Minister and prior to the formation of the civilian government. These amendments were based on his constitutional plan which he announced on 12 August 1983. The balance of power had clearly shifted in favor of the President after the RCO and the office of the Prime Minister was relegated to a subservient and subordinate position.</a:t>
            </a:r>
          </a:p>
          <a:p>
            <a:r>
              <a:rPr lang="en-US" dirty="0"/>
              <a:t>On 10 March, Zia promulgated a new order enforcing all but 27 Articles of the amended Constitution. Twenty-one of the Articles which were left suspended, related to the fundamental right and writ jurisdiction of the High Courts. Also uninformed, was Article 6 which described as high treason punishable under the law. Elections were held to the Senate on 12 March and Pakistan finally had a parliament.</a:t>
            </a:r>
            <a:endParaRPr lang="en-GB" dirty="0"/>
          </a:p>
          <a:p>
            <a:endParaRPr lang="en-US" dirty="0"/>
          </a:p>
        </p:txBody>
      </p:sp>
    </p:spTree>
    <p:extLst>
      <p:ext uri="{BB962C8B-B14F-4D97-AF65-F5344CB8AC3E}">
        <p14:creationId xmlns:p14="http://schemas.microsoft.com/office/powerpoint/2010/main" val="1715617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1985 constitutional amendments</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President was given the authority to nominate and appoint the Prime Minister at his discretion from amongst members of the National Assembly. Similarly, the provincial Governors were vested with the power to appoint Chief Ministers of their respective provinces from amongst the members of the Provincial </a:t>
            </a:r>
            <a:r>
              <a:rPr lang="en-US" dirty="0" smtClean="0"/>
              <a:t>Assemblies</a:t>
            </a:r>
          </a:p>
          <a:p>
            <a:r>
              <a:rPr lang="en-US" dirty="0"/>
              <a:t>Zia nominated a veteran political from Sindh, Mohammed Khan </a:t>
            </a:r>
            <a:r>
              <a:rPr lang="en-US" dirty="0" err="1"/>
              <a:t>Junejo</a:t>
            </a:r>
            <a:r>
              <a:rPr lang="en-US" dirty="0"/>
              <a:t>, as Prime Minister on 23 March 1985</a:t>
            </a:r>
            <a:r>
              <a:rPr lang="en-US" dirty="0" smtClean="0"/>
              <a:t>.</a:t>
            </a:r>
            <a:r>
              <a:rPr lang="en-US" dirty="0"/>
              <a:t> While handing over power to </a:t>
            </a:r>
            <a:r>
              <a:rPr lang="en-US" dirty="0" err="1"/>
              <a:t>Junejo</a:t>
            </a:r>
            <a:r>
              <a:rPr lang="en-US" dirty="0"/>
              <a:t> and his government, Zia made it clear that it was not a transfer of power from a military to a civilian government. It was at best the sharing of some of the powers by the military with the newly formed civilian government. </a:t>
            </a:r>
          </a:p>
        </p:txBody>
      </p:sp>
    </p:spTree>
    <p:extLst>
      <p:ext uri="{BB962C8B-B14F-4D97-AF65-F5344CB8AC3E}">
        <p14:creationId xmlns:p14="http://schemas.microsoft.com/office/powerpoint/2010/main" val="1412092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1985 constitutional amendments</a:t>
            </a:r>
            <a:endParaRPr lang="en-US" dirty="0"/>
          </a:p>
        </p:txBody>
      </p:sp>
      <p:sp>
        <p:nvSpPr>
          <p:cNvPr id="3" name="Content Placeholder 2"/>
          <p:cNvSpPr>
            <a:spLocks noGrp="1"/>
          </p:cNvSpPr>
          <p:nvPr>
            <p:ph idx="1"/>
          </p:nvPr>
        </p:nvSpPr>
        <p:spPr/>
        <p:txBody>
          <a:bodyPr/>
          <a:lstStyle/>
          <a:p>
            <a:r>
              <a:rPr lang="en-US" dirty="0"/>
              <a:t>The Eighth Amendment was a clearly a capitulation on the part of the newly formed civilian government to get lifted martial law. While retaining elements of both the parliamentary and the presidential form of government, the Amendments tilted the balance of latter’s favorite Eight Amendment reduced the status of the Prime Minister, making him subservient to the desires of the former. The main obsessing was to retain power at any cost, even if this meant the negation of constitutional democracy, national integrity and national institution.</a:t>
            </a:r>
          </a:p>
        </p:txBody>
      </p:sp>
    </p:spTree>
    <p:extLst>
      <p:ext uri="{BB962C8B-B14F-4D97-AF65-F5344CB8AC3E}">
        <p14:creationId xmlns:p14="http://schemas.microsoft.com/office/powerpoint/2010/main" val="1955448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3755"/>
          </a:xfrm>
        </p:spPr>
        <p:txBody>
          <a:bodyPr>
            <a:normAutofit fontScale="90000"/>
          </a:bodyPr>
          <a:lstStyle/>
          <a:p>
            <a:r>
              <a:rPr lang="en-GB" b="1" dirty="0"/>
              <a:t>Economic policy</a:t>
            </a:r>
            <a:br>
              <a:rPr lang="en-GB" b="1" dirty="0"/>
            </a:br>
            <a:endParaRPr lang="en-GB" dirty="0"/>
          </a:p>
        </p:txBody>
      </p:sp>
      <p:sp>
        <p:nvSpPr>
          <p:cNvPr id="3" name="Content Placeholder 2"/>
          <p:cNvSpPr>
            <a:spLocks noGrp="1"/>
          </p:cNvSpPr>
          <p:nvPr>
            <p:ph idx="1"/>
          </p:nvPr>
        </p:nvSpPr>
        <p:spPr>
          <a:xfrm>
            <a:off x="914400" y="1429555"/>
            <a:ext cx="10947042" cy="5267459"/>
          </a:xfrm>
        </p:spPr>
        <p:txBody>
          <a:bodyPr>
            <a:normAutofit/>
          </a:bodyPr>
          <a:lstStyle/>
          <a:p>
            <a:r>
              <a:rPr lang="en-GB" dirty="0"/>
              <a:t>The first year of Zia's government coincided with a dramatic rise in remittances, which totalled $3.2 billion/year for most of the 1980s, accounted for 10 percent of </a:t>
            </a:r>
            <a:r>
              <a:rPr lang="en-GB" dirty="0" smtClean="0"/>
              <a:t>Pakistan‘ s GDP.</a:t>
            </a:r>
          </a:p>
          <a:p>
            <a:r>
              <a:rPr lang="en-GB" dirty="0" smtClean="0"/>
              <a:t>45 </a:t>
            </a:r>
            <a:r>
              <a:rPr lang="en-GB" dirty="0"/>
              <a:t>percent of its current account receipts, and 40 percent of total foreign exchange earnings</a:t>
            </a:r>
            <a:r>
              <a:rPr lang="en-GB" dirty="0" smtClean="0"/>
              <a:t>.</a:t>
            </a:r>
          </a:p>
          <a:p>
            <a:r>
              <a:rPr lang="en-GB" dirty="0"/>
              <a:t>By the end of 1987, the Finance ministry had begun studying the process of engaging the gradual privatisation and economic liberalisation</a:t>
            </a:r>
            <a:r>
              <a:rPr lang="en-GB" dirty="0" smtClean="0"/>
              <a:t>.</a:t>
            </a:r>
          </a:p>
          <a:p>
            <a:r>
              <a:rPr lang="en-GB" b="1" dirty="0"/>
              <a:t>Fifth Five-Year Plans (</a:t>
            </a:r>
            <a:r>
              <a:rPr lang="en-GB" b="1" dirty="0" smtClean="0"/>
              <a:t>1978-1983)</a:t>
            </a:r>
            <a:r>
              <a:rPr lang="en-GB" dirty="0" smtClean="0"/>
              <a:t> </a:t>
            </a:r>
            <a:r>
              <a:rPr lang="en-GB" dirty="0"/>
              <a:t>was an attempt to stabilise the economy and improve the standard of living of the poorest segment of the population. </a:t>
            </a:r>
            <a:endParaRPr lang="en-GB" dirty="0" smtClean="0"/>
          </a:p>
          <a:p>
            <a:r>
              <a:rPr lang="en-GB" dirty="0" smtClean="0"/>
              <a:t>Many </a:t>
            </a:r>
            <a:r>
              <a:rPr lang="en-GB" dirty="0"/>
              <a:t>of the controls on industry were liberalised or abolished, the </a:t>
            </a:r>
            <a:r>
              <a:rPr lang="en-GB" dirty="0" smtClean="0"/>
              <a:t>balance </a:t>
            </a:r>
            <a:r>
              <a:rPr lang="en-GB" dirty="0"/>
              <a:t>of payments deficit was kept under control, and Pakistan became self-sufficient in all basic foodstuffs with the exception of edible oils. </a:t>
            </a:r>
            <a:endParaRPr lang="en-GB" dirty="0" smtClean="0"/>
          </a:p>
          <a:p>
            <a:r>
              <a:rPr lang="en-GB" dirty="0"/>
              <a:t>The sixth five-year plans represented a significant shift toward the private sector. It was designed to tackle some of the major problems of the economy: low investment and savings ratios; low agricultural productivity; heavy reliance on imported energy; and low spending on health and education. The economy grew at the targeted average of 6.5% during the plan period and have exceeded the target if it had not been for severe droughts in 1986 and 1987.</a:t>
            </a:r>
          </a:p>
        </p:txBody>
      </p:sp>
    </p:spTree>
    <p:extLst>
      <p:ext uri="{BB962C8B-B14F-4D97-AF65-F5344CB8AC3E}">
        <p14:creationId xmlns:p14="http://schemas.microsoft.com/office/powerpoint/2010/main" val="2778050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24059"/>
          </a:xfrm>
        </p:spPr>
        <p:txBody>
          <a:bodyPr>
            <a:normAutofit fontScale="90000"/>
          </a:bodyPr>
          <a:lstStyle/>
          <a:p>
            <a:r>
              <a:rPr lang="en-GB" b="1" dirty="0" smtClean="0"/>
              <a:t>Soviet-Afghan War</a:t>
            </a:r>
            <a:r>
              <a:rPr lang="en-GB" b="1" dirty="0"/>
              <a:t/>
            </a:r>
            <a:br>
              <a:rPr lang="en-GB" b="1" dirty="0"/>
            </a:br>
            <a:endParaRPr lang="en-GB" dirty="0"/>
          </a:p>
        </p:txBody>
      </p:sp>
      <p:sp>
        <p:nvSpPr>
          <p:cNvPr id="3" name="Content Placeholder 2"/>
          <p:cNvSpPr>
            <a:spLocks noGrp="1"/>
          </p:cNvSpPr>
          <p:nvPr>
            <p:ph idx="1"/>
          </p:nvPr>
        </p:nvSpPr>
        <p:spPr>
          <a:xfrm>
            <a:off x="1371600" y="1416676"/>
            <a:ext cx="9601200" cy="4450724"/>
          </a:xfrm>
        </p:spPr>
        <p:txBody>
          <a:bodyPr/>
          <a:lstStyle/>
          <a:p>
            <a:r>
              <a:rPr lang="en-GB" dirty="0"/>
              <a:t>On 25 December 1979, the Soviet Union (USSR) intervened in Afghanistan</a:t>
            </a:r>
            <a:r>
              <a:rPr lang="en-GB" dirty="0" smtClean="0"/>
              <a:t>.</a:t>
            </a:r>
          </a:p>
          <a:p>
            <a:r>
              <a:rPr lang="en-GB" dirty="0"/>
              <a:t>International standing enhancement and resumption of </a:t>
            </a:r>
            <a:r>
              <a:rPr lang="en-GB" dirty="0" smtClean="0"/>
              <a:t>aid</a:t>
            </a:r>
          </a:p>
          <a:p>
            <a:r>
              <a:rPr lang="en-GB" dirty="0" smtClean="0"/>
              <a:t>Pakistan was offered </a:t>
            </a:r>
            <a:r>
              <a:rPr lang="en-GB" dirty="0"/>
              <a:t>$325 million in aid over three </a:t>
            </a:r>
            <a:r>
              <a:rPr lang="en-GB" dirty="0" smtClean="0"/>
              <a:t>years by USA, which later was made to $1 billion.</a:t>
            </a:r>
          </a:p>
          <a:p>
            <a:r>
              <a:rPr lang="en-GB" dirty="0" smtClean="0"/>
              <a:t>Pakistan got</a:t>
            </a:r>
            <a:r>
              <a:rPr lang="en-GB" dirty="0"/>
              <a:t> 40 F-16 jet </a:t>
            </a:r>
            <a:r>
              <a:rPr lang="en-GB" dirty="0" smtClean="0"/>
              <a:t>fighters</a:t>
            </a:r>
            <a:r>
              <a:rPr lang="en-GB" dirty="0"/>
              <a:t> </a:t>
            </a:r>
            <a:r>
              <a:rPr lang="en-GB" dirty="0" smtClean="0"/>
              <a:t>from USA.</a:t>
            </a:r>
          </a:p>
          <a:p>
            <a:r>
              <a:rPr lang="en-GB" dirty="0" smtClean="0"/>
              <a:t>Zia played </a:t>
            </a:r>
            <a:r>
              <a:rPr lang="en-GB" dirty="0"/>
              <a:t>a large part in the eventual withdrawal of Soviet troops from Afghanistan in 1988.  </a:t>
            </a:r>
            <a:endParaRPr lang="en-GB" dirty="0" smtClean="0"/>
          </a:p>
          <a:p>
            <a:endParaRPr lang="en-GB" b="1" dirty="0"/>
          </a:p>
          <a:p>
            <a:endParaRPr lang="en-GB" dirty="0"/>
          </a:p>
        </p:txBody>
      </p:sp>
    </p:spTree>
    <p:extLst>
      <p:ext uri="{BB962C8B-B14F-4D97-AF65-F5344CB8AC3E}">
        <p14:creationId xmlns:p14="http://schemas.microsoft.com/office/powerpoint/2010/main" val="2376887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Dismissal of the </a:t>
            </a:r>
            <a:r>
              <a:rPr lang="en-GB" b="1" dirty="0" err="1"/>
              <a:t>Junejo</a:t>
            </a:r>
            <a:r>
              <a:rPr lang="en-GB" b="1" dirty="0"/>
              <a:t> government and call for new elections</a:t>
            </a:r>
            <a:br>
              <a:rPr lang="en-GB" b="1" dirty="0"/>
            </a:br>
            <a:endParaRPr lang="en-GB" dirty="0"/>
          </a:p>
        </p:txBody>
      </p:sp>
      <p:sp>
        <p:nvSpPr>
          <p:cNvPr id="3" name="Content Placeholder 2"/>
          <p:cNvSpPr>
            <a:spLocks noGrp="1"/>
          </p:cNvSpPr>
          <p:nvPr>
            <p:ph idx="1"/>
          </p:nvPr>
        </p:nvSpPr>
        <p:spPr>
          <a:xfrm>
            <a:off x="721217" y="2285999"/>
            <a:ext cx="11470783" cy="4423893"/>
          </a:xfrm>
        </p:spPr>
        <p:txBody>
          <a:bodyPr>
            <a:normAutofit/>
          </a:bodyPr>
          <a:lstStyle/>
          <a:p>
            <a:r>
              <a:rPr lang="en-GB" dirty="0"/>
              <a:t>His era led to serious disturbances in Karachi and ultimately Karachi went into the secular control of MQM from the clutches of Sunnis </a:t>
            </a:r>
            <a:r>
              <a:rPr lang="en-GB" dirty="0" err="1"/>
              <a:t>Jamaat</a:t>
            </a:r>
            <a:r>
              <a:rPr lang="en-GB" dirty="0"/>
              <a:t>-e-</a:t>
            </a:r>
            <a:r>
              <a:rPr lang="en-GB" dirty="0" err="1"/>
              <a:t>Islami</a:t>
            </a:r>
            <a:r>
              <a:rPr lang="en-GB" dirty="0" smtClean="0"/>
              <a:t>.</a:t>
            </a:r>
          </a:p>
          <a:p>
            <a:r>
              <a:rPr lang="en-GB" dirty="0" err="1"/>
              <a:t>Ojhri</a:t>
            </a:r>
            <a:r>
              <a:rPr lang="en-GB" dirty="0"/>
              <a:t> Camp blast had irreversibly weakened </a:t>
            </a:r>
            <a:r>
              <a:rPr lang="en-GB" dirty="0" smtClean="0"/>
              <a:t>Zia</a:t>
            </a:r>
          </a:p>
          <a:p>
            <a:r>
              <a:rPr lang="en-GB" dirty="0"/>
              <a:t>On 29 May 1988, Zia dissolved the National Assembly and removed the Prime Minister under article 58(2)b of the amended Constitution.</a:t>
            </a:r>
            <a:endParaRPr lang="en-GB" dirty="0" smtClean="0"/>
          </a:p>
          <a:p>
            <a:r>
              <a:rPr lang="en-GB" dirty="0"/>
              <a:t>Zia promised to hold elections in 1988 after the dismissal of </a:t>
            </a:r>
            <a:r>
              <a:rPr lang="en-GB" dirty="0" err="1"/>
              <a:t>Junejo</a:t>
            </a:r>
            <a:r>
              <a:rPr lang="en-GB" dirty="0"/>
              <a:t> government</a:t>
            </a:r>
            <a:r>
              <a:rPr lang="en-GB" dirty="0" smtClean="0"/>
              <a:t>.</a:t>
            </a:r>
          </a:p>
          <a:p>
            <a:r>
              <a:rPr lang="en-GB" dirty="0" smtClean="0"/>
              <a:t>He </a:t>
            </a:r>
            <a:r>
              <a:rPr lang="en-GB" dirty="0"/>
              <a:t>said that he would hold elections within the next 90 days. </a:t>
            </a:r>
          </a:p>
          <a:p>
            <a:r>
              <a:rPr lang="en-GB" dirty="0" smtClean="0"/>
              <a:t>Benazir </a:t>
            </a:r>
            <a:r>
              <a:rPr lang="en-GB" dirty="0"/>
              <a:t>Bhutto had returned from </a:t>
            </a:r>
            <a:r>
              <a:rPr lang="en-GB" dirty="0" smtClean="0"/>
              <a:t>exile </a:t>
            </a:r>
            <a:r>
              <a:rPr lang="en-GB" dirty="0"/>
              <a:t>in 1986, and had announced that she would be contesting the elections</a:t>
            </a:r>
            <a:r>
              <a:rPr lang="en-GB" dirty="0" smtClean="0"/>
              <a:t>.</a:t>
            </a:r>
            <a:br>
              <a:rPr lang="en-GB" dirty="0" smtClean="0"/>
            </a:br>
            <a:endParaRPr lang="en-GB" dirty="0"/>
          </a:p>
        </p:txBody>
      </p:sp>
    </p:spTree>
    <p:extLst>
      <p:ext uri="{BB962C8B-B14F-4D97-AF65-F5344CB8AC3E}">
        <p14:creationId xmlns:p14="http://schemas.microsoft.com/office/powerpoint/2010/main" val="3999013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Zia</a:t>
            </a:r>
            <a:endParaRPr lang="en-GB" dirty="0"/>
          </a:p>
        </p:txBody>
      </p:sp>
      <p:sp>
        <p:nvSpPr>
          <p:cNvPr id="3" name="Content Placeholder 2"/>
          <p:cNvSpPr>
            <a:spLocks noGrp="1"/>
          </p:cNvSpPr>
          <p:nvPr>
            <p:ph idx="1"/>
          </p:nvPr>
        </p:nvSpPr>
        <p:spPr/>
        <p:txBody>
          <a:bodyPr/>
          <a:lstStyle/>
          <a:p>
            <a:r>
              <a:rPr lang="en-GB" dirty="0"/>
              <a:t>Born 12 August 1924 – 17 August 1988</a:t>
            </a:r>
          </a:p>
          <a:p>
            <a:r>
              <a:rPr lang="en-GB" dirty="0"/>
              <a:t>Pakistani four-star general </a:t>
            </a:r>
          </a:p>
          <a:p>
            <a:r>
              <a:rPr lang="en-GB" dirty="0"/>
              <a:t>Declared third martial law in Pakistan history 1977. </a:t>
            </a:r>
          </a:p>
          <a:p>
            <a:r>
              <a:rPr lang="en-GB" dirty="0"/>
              <a:t>He was Pakistan's longest-serving head of state.</a:t>
            </a:r>
          </a:p>
          <a:p>
            <a:endParaRPr lang="en-GB" dirty="0"/>
          </a:p>
        </p:txBody>
      </p:sp>
    </p:spTree>
    <p:extLst>
      <p:ext uri="{BB962C8B-B14F-4D97-AF65-F5344CB8AC3E}">
        <p14:creationId xmlns:p14="http://schemas.microsoft.com/office/powerpoint/2010/main" val="246089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22895" y="0"/>
            <a:ext cx="8285319" cy="3387144"/>
          </a:xfrm>
          <a:prstGeom prst="rect">
            <a:avLst/>
          </a:prstGeom>
        </p:spPr>
      </p:pic>
      <p:pic>
        <p:nvPicPr>
          <p:cNvPr id="5" name="Picture 4"/>
          <p:cNvPicPr>
            <a:picLocks noChangeAspect="1"/>
          </p:cNvPicPr>
          <p:nvPr/>
        </p:nvPicPr>
        <p:blipFill>
          <a:blip r:embed="rId3"/>
          <a:stretch>
            <a:fillRect/>
          </a:stretch>
        </p:blipFill>
        <p:spPr>
          <a:xfrm>
            <a:off x="5576552" y="3385343"/>
            <a:ext cx="6615448" cy="3472657"/>
          </a:xfrm>
          <a:prstGeom prst="rect">
            <a:avLst/>
          </a:prstGeom>
        </p:spPr>
      </p:pic>
    </p:spTree>
    <p:extLst>
      <p:ext uri="{BB962C8B-B14F-4D97-AF65-F5344CB8AC3E}">
        <p14:creationId xmlns:p14="http://schemas.microsoft.com/office/powerpoint/2010/main" val="2894183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1237" y="350220"/>
            <a:ext cx="8861536" cy="1323439"/>
          </a:xfrm>
          <a:prstGeom prst="rect">
            <a:avLst/>
          </a:prstGeom>
        </p:spPr>
        <p:txBody>
          <a:bodyPr wrap="square">
            <a:spAutoFit/>
          </a:bodyPr>
          <a:lstStyle/>
          <a:p>
            <a:r>
              <a:rPr lang="en-GB" sz="4000" dirty="0" smtClean="0">
                <a:solidFill>
                  <a:srgbClr val="2A2A2A"/>
                </a:solidFill>
                <a:latin typeface="AR JULIAN" panose="02000000000000000000" pitchFamily="2" charset="0"/>
              </a:rPr>
              <a:t>ZIA RULE TIMELINE 1977-88</a:t>
            </a:r>
            <a:r>
              <a:rPr lang="en-GB" sz="4000" dirty="0">
                <a:solidFill>
                  <a:srgbClr val="2A2A2A"/>
                </a:solidFill>
                <a:latin typeface="AR JULIAN" panose="02000000000000000000" pitchFamily="2" charset="0"/>
              </a:rPr>
              <a:t/>
            </a:r>
            <a:br>
              <a:rPr lang="en-GB" sz="4000" dirty="0">
                <a:solidFill>
                  <a:srgbClr val="2A2A2A"/>
                </a:solidFill>
                <a:latin typeface="AR JULIAN" panose="02000000000000000000" pitchFamily="2" charset="0"/>
              </a:rPr>
            </a:br>
            <a:endParaRPr lang="en-GB" sz="4000" dirty="0">
              <a:latin typeface="AR JULIAN" panose="02000000000000000000" pitchFamily="2" charset="0"/>
            </a:endParaRPr>
          </a:p>
        </p:txBody>
      </p:sp>
      <p:pic>
        <p:nvPicPr>
          <p:cNvPr id="7" name="Picture 6"/>
          <p:cNvPicPr>
            <a:picLocks noChangeAspect="1"/>
          </p:cNvPicPr>
          <p:nvPr/>
        </p:nvPicPr>
        <p:blipFill>
          <a:blip r:embed="rId2"/>
          <a:stretch>
            <a:fillRect/>
          </a:stretch>
        </p:blipFill>
        <p:spPr>
          <a:xfrm>
            <a:off x="5422006" y="1409311"/>
            <a:ext cx="4311001" cy="1852134"/>
          </a:xfrm>
          <a:prstGeom prst="rect">
            <a:avLst/>
          </a:prstGeom>
        </p:spPr>
      </p:pic>
      <p:pic>
        <p:nvPicPr>
          <p:cNvPr id="8" name="Picture 7"/>
          <p:cNvPicPr>
            <a:picLocks noChangeAspect="1"/>
          </p:cNvPicPr>
          <p:nvPr/>
        </p:nvPicPr>
        <p:blipFill>
          <a:blip r:embed="rId3"/>
          <a:stretch>
            <a:fillRect/>
          </a:stretch>
        </p:blipFill>
        <p:spPr>
          <a:xfrm>
            <a:off x="721653" y="1409311"/>
            <a:ext cx="4726111" cy="5448689"/>
          </a:xfrm>
          <a:prstGeom prst="rect">
            <a:avLst/>
          </a:prstGeom>
        </p:spPr>
      </p:pic>
      <p:pic>
        <p:nvPicPr>
          <p:cNvPr id="9" name="Picture 8"/>
          <p:cNvPicPr>
            <a:picLocks noChangeAspect="1"/>
          </p:cNvPicPr>
          <p:nvPr/>
        </p:nvPicPr>
        <p:blipFill>
          <a:blip r:embed="rId4"/>
          <a:stretch>
            <a:fillRect/>
          </a:stretch>
        </p:blipFill>
        <p:spPr>
          <a:xfrm>
            <a:off x="5422005" y="3261445"/>
            <a:ext cx="4311001" cy="3596555"/>
          </a:xfrm>
          <a:prstGeom prst="rect">
            <a:avLst/>
          </a:prstGeom>
        </p:spPr>
      </p:pic>
    </p:spTree>
    <p:extLst>
      <p:ext uri="{BB962C8B-B14F-4D97-AF65-F5344CB8AC3E}">
        <p14:creationId xmlns:p14="http://schemas.microsoft.com/office/powerpoint/2010/main" val="106690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1893" y="1006967"/>
            <a:ext cx="5153025" cy="4743450"/>
          </a:xfrm>
          <a:prstGeom prst="rect">
            <a:avLst/>
          </a:prstGeom>
        </p:spPr>
      </p:pic>
      <p:pic>
        <p:nvPicPr>
          <p:cNvPr id="5" name="Picture 4"/>
          <p:cNvPicPr>
            <a:picLocks noChangeAspect="1"/>
          </p:cNvPicPr>
          <p:nvPr/>
        </p:nvPicPr>
        <p:blipFill>
          <a:blip r:embed="rId3"/>
          <a:stretch>
            <a:fillRect/>
          </a:stretch>
        </p:blipFill>
        <p:spPr>
          <a:xfrm>
            <a:off x="5864918" y="1006967"/>
            <a:ext cx="6327082" cy="4743450"/>
          </a:xfrm>
          <a:prstGeom prst="rect">
            <a:avLst/>
          </a:prstGeom>
        </p:spPr>
      </p:pic>
    </p:spTree>
    <p:extLst>
      <p:ext uri="{BB962C8B-B14F-4D97-AF65-F5344CB8AC3E}">
        <p14:creationId xmlns:p14="http://schemas.microsoft.com/office/powerpoint/2010/main" val="4219308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2458" y="656822"/>
            <a:ext cx="5114925" cy="5391150"/>
          </a:xfrm>
          <a:prstGeom prst="rect">
            <a:avLst/>
          </a:prstGeom>
        </p:spPr>
      </p:pic>
      <p:pic>
        <p:nvPicPr>
          <p:cNvPr id="5" name="Picture 4"/>
          <p:cNvPicPr>
            <a:picLocks noChangeAspect="1"/>
          </p:cNvPicPr>
          <p:nvPr/>
        </p:nvPicPr>
        <p:blipFill>
          <a:blip r:embed="rId3"/>
          <a:stretch>
            <a:fillRect/>
          </a:stretch>
        </p:blipFill>
        <p:spPr>
          <a:xfrm>
            <a:off x="5779024" y="656822"/>
            <a:ext cx="6412976" cy="1313645"/>
          </a:xfrm>
          <a:prstGeom prst="rect">
            <a:avLst/>
          </a:prstGeom>
        </p:spPr>
      </p:pic>
    </p:spTree>
    <p:extLst>
      <p:ext uri="{BB962C8B-B14F-4D97-AF65-F5344CB8AC3E}">
        <p14:creationId xmlns:p14="http://schemas.microsoft.com/office/powerpoint/2010/main" val="1410223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GB" sz="8000" b="1" dirty="0" smtClean="0"/>
              <a:t>ANY QUESTIONS ?</a:t>
            </a:r>
            <a:endParaRPr lang="en-GB" sz="8000" b="1" dirty="0"/>
          </a:p>
        </p:txBody>
      </p:sp>
    </p:spTree>
    <p:extLst>
      <p:ext uri="{BB962C8B-B14F-4D97-AF65-F5344CB8AC3E}">
        <p14:creationId xmlns:p14="http://schemas.microsoft.com/office/powerpoint/2010/main" val="331193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06829"/>
            <a:ext cx="9601200" cy="1545464"/>
          </a:xfrm>
        </p:spPr>
        <p:txBody>
          <a:bodyPr/>
          <a:lstStyle/>
          <a:p>
            <a:pPr algn="ctr"/>
            <a:r>
              <a:rPr lang="en-GB" dirty="0" smtClean="0">
                <a:latin typeface="Algerian" panose="04020705040A02060702" pitchFamily="82" charset="0"/>
              </a:rPr>
              <a:t>Background</a:t>
            </a:r>
            <a:endParaRPr lang="en-GB" dirty="0">
              <a:latin typeface="Algerian" panose="04020705040A02060702" pitchFamily="82" charset="0"/>
            </a:endParaRPr>
          </a:p>
        </p:txBody>
      </p:sp>
      <p:sp>
        <p:nvSpPr>
          <p:cNvPr id="3" name="Content Placeholder 2"/>
          <p:cNvSpPr>
            <a:spLocks noGrp="1"/>
          </p:cNvSpPr>
          <p:nvPr>
            <p:ph idx="1"/>
          </p:nvPr>
        </p:nvSpPr>
        <p:spPr>
          <a:xfrm>
            <a:off x="1371600" y="1815920"/>
            <a:ext cx="9601200" cy="4077237"/>
          </a:xfrm>
        </p:spPr>
        <p:txBody>
          <a:bodyPr/>
          <a:lstStyle/>
          <a:p>
            <a:pPr marL="0" indent="0">
              <a:buNone/>
            </a:pPr>
            <a:endParaRPr lang="en-GB" dirty="0" smtClean="0"/>
          </a:p>
          <a:p>
            <a:pPr marL="0" indent="0">
              <a:buNone/>
            </a:pPr>
            <a:endParaRPr lang="en-GB" dirty="0"/>
          </a:p>
          <a:p>
            <a:pPr marL="0" indent="0">
              <a:lnSpc>
                <a:spcPct val="200000"/>
              </a:lnSpc>
              <a:buNone/>
            </a:pPr>
            <a:r>
              <a:rPr lang="en-GB" dirty="0" smtClean="0"/>
              <a:t>After </a:t>
            </a:r>
            <a:r>
              <a:rPr lang="en-GB" dirty="0"/>
              <a:t>deposing Prime Minister Bhutto on 5 July 1977, </a:t>
            </a:r>
            <a:r>
              <a:rPr lang="en-GB" dirty="0" smtClean="0"/>
              <a:t>Zia </a:t>
            </a:r>
            <a:r>
              <a:rPr lang="en-GB" dirty="0"/>
              <a:t>declared martial law, and appointed himself Chief Martial Law Administrator, which he remained until becoming president on 16 September 1978.</a:t>
            </a:r>
          </a:p>
        </p:txBody>
      </p:sp>
    </p:spTree>
    <p:extLst>
      <p:ext uri="{BB962C8B-B14F-4D97-AF65-F5344CB8AC3E}">
        <p14:creationId xmlns:p14="http://schemas.microsoft.com/office/powerpoint/2010/main" val="1440499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530" y="770055"/>
            <a:ext cx="9601200" cy="705118"/>
          </a:xfrm>
        </p:spPr>
        <p:txBody>
          <a:bodyPr>
            <a:noAutofit/>
          </a:bodyPr>
          <a:lstStyle/>
          <a:p>
            <a:pPr algn="ctr"/>
            <a:r>
              <a:rPr lang="en-GB" b="1" dirty="0" smtClean="0"/>
              <a:t>The Reign of </a:t>
            </a:r>
            <a:r>
              <a:rPr lang="en-GB" b="1" dirty="0"/>
              <a:t>General </a:t>
            </a:r>
            <a:r>
              <a:rPr lang="en-GB" b="1" dirty="0" smtClean="0"/>
              <a:t>Zia </a:t>
            </a:r>
            <a:r>
              <a:rPr lang="en-GB" b="1" dirty="0"/>
              <a:t/>
            </a:r>
            <a:br>
              <a:rPr lang="en-GB" b="1" dirty="0"/>
            </a:br>
            <a:endParaRPr lang="en-GB" dirty="0"/>
          </a:p>
        </p:txBody>
      </p:sp>
      <p:sp>
        <p:nvSpPr>
          <p:cNvPr id="3" name="Content Placeholder 2"/>
          <p:cNvSpPr>
            <a:spLocks noGrp="1"/>
          </p:cNvSpPr>
          <p:nvPr>
            <p:ph idx="1"/>
          </p:nvPr>
        </p:nvSpPr>
        <p:spPr>
          <a:xfrm>
            <a:off x="1371600" y="2490914"/>
            <a:ext cx="4462530" cy="2879501"/>
          </a:xfrm>
        </p:spPr>
        <p:txBody>
          <a:bodyPr/>
          <a:lstStyle/>
          <a:p>
            <a:pPr marL="0" indent="0">
              <a:buNone/>
            </a:pPr>
            <a:r>
              <a:rPr lang="en-GB" dirty="0"/>
              <a:t>Reign as Chief Martial Law </a:t>
            </a:r>
            <a:r>
              <a:rPr lang="en-GB" dirty="0" smtClean="0"/>
              <a:t>Administrator</a:t>
            </a:r>
            <a:endParaRPr lang="en-GB" dirty="0"/>
          </a:p>
          <a:p>
            <a:pPr marL="0" indent="0">
              <a:buNone/>
            </a:pPr>
            <a:endParaRPr lang="en-GB" dirty="0"/>
          </a:p>
        </p:txBody>
      </p:sp>
      <p:sp>
        <p:nvSpPr>
          <p:cNvPr id="4" name="TextBox 3"/>
          <p:cNvSpPr txBox="1"/>
          <p:nvPr/>
        </p:nvSpPr>
        <p:spPr>
          <a:xfrm>
            <a:off x="7283002" y="2490914"/>
            <a:ext cx="3593205" cy="369332"/>
          </a:xfrm>
          <a:prstGeom prst="rect">
            <a:avLst/>
          </a:prstGeom>
          <a:noFill/>
        </p:spPr>
        <p:txBody>
          <a:bodyPr wrap="square" rtlCol="0">
            <a:spAutoFit/>
          </a:bodyPr>
          <a:lstStyle/>
          <a:p>
            <a:r>
              <a:rPr lang="en-GB" dirty="0" smtClean="0"/>
              <a:t>Reign as President of Pakistan</a:t>
            </a:r>
            <a:endParaRPr lang="en-GB" dirty="0"/>
          </a:p>
        </p:txBody>
      </p:sp>
      <p:cxnSp>
        <p:nvCxnSpPr>
          <p:cNvPr id="6" name="Straight Arrow Connector 5"/>
          <p:cNvCxnSpPr/>
          <p:nvPr/>
        </p:nvCxnSpPr>
        <p:spPr>
          <a:xfrm flipH="1">
            <a:off x="3039414" y="1494415"/>
            <a:ext cx="785612" cy="927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283003" y="1494415"/>
            <a:ext cx="933719" cy="927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2"/>
          <a:stretch>
            <a:fillRect/>
          </a:stretch>
        </p:blipFill>
        <p:spPr>
          <a:xfrm>
            <a:off x="725511" y="3267215"/>
            <a:ext cx="3640427" cy="3590785"/>
          </a:xfrm>
          <a:prstGeom prst="rect">
            <a:avLst/>
          </a:prstGeom>
        </p:spPr>
      </p:pic>
      <p:pic>
        <p:nvPicPr>
          <p:cNvPr id="25" name="Picture 24"/>
          <p:cNvPicPr>
            <a:picLocks noChangeAspect="1"/>
          </p:cNvPicPr>
          <p:nvPr/>
        </p:nvPicPr>
        <p:blipFill>
          <a:blip r:embed="rId3"/>
          <a:stretch>
            <a:fillRect/>
          </a:stretch>
        </p:blipFill>
        <p:spPr>
          <a:xfrm>
            <a:off x="5983980" y="2975691"/>
            <a:ext cx="6191250" cy="3882309"/>
          </a:xfrm>
          <a:prstGeom prst="rect">
            <a:avLst/>
          </a:prstGeom>
        </p:spPr>
      </p:pic>
    </p:spTree>
    <p:extLst>
      <p:ext uri="{BB962C8B-B14F-4D97-AF65-F5344CB8AC3E}">
        <p14:creationId xmlns:p14="http://schemas.microsoft.com/office/powerpoint/2010/main" val="1618116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64255"/>
            <a:ext cx="9601200" cy="1485900"/>
          </a:xfrm>
        </p:spPr>
        <p:txBody>
          <a:bodyPr/>
          <a:lstStyle/>
          <a:p>
            <a:r>
              <a:rPr lang="en-GB" b="1" dirty="0"/>
              <a:t>Martial Law under General </a:t>
            </a:r>
            <a:r>
              <a:rPr lang="en-GB" b="1" dirty="0" smtClean="0"/>
              <a:t>Zia</a:t>
            </a:r>
            <a:r>
              <a:rPr lang="en-GB" b="1" dirty="0"/>
              <a:t/>
            </a:r>
            <a:br>
              <a:rPr lang="en-GB" b="1" dirty="0"/>
            </a:br>
            <a:endParaRPr lang="en-GB" dirty="0"/>
          </a:p>
        </p:txBody>
      </p:sp>
      <p:sp>
        <p:nvSpPr>
          <p:cNvPr id="3" name="Content Placeholder 2"/>
          <p:cNvSpPr>
            <a:spLocks noGrp="1"/>
          </p:cNvSpPr>
          <p:nvPr>
            <p:ph idx="1"/>
          </p:nvPr>
        </p:nvSpPr>
        <p:spPr>
          <a:xfrm>
            <a:off x="1371600" y="1455313"/>
            <a:ext cx="9601200" cy="5254579"/>
          </a:xfrm>
        </p:spPr>
        <p:txBody>
          <a:bodyPr/>
          <a:lstStyle/>
          <a:p>
            <a:r>
              <a:rPr lang="en-GB" dirty="0"/>
              <a:t>S</a:t>
            </a:r>
            <a:r>
              <a:rPr lang="en-GB" dirty="0" smtClean="0"/>
              <a:t>teady </a:t>
            </a:r>
            <a:r>
              <a:rPr lang="en-GB" dirty="0"/>
              <a:t>economic growth </a:t>
            </a:r>
            <a:r>
              <a:rPr lang="en-GB" dirty="0" smtClean="0"/>
              <a:t>favouring </a:t>
            </a:r>
            <a:r>
              <a:rPr lang="en-GB" dirty="0"/>
              <a:t>the private </a:t>
            </a:r>
            <a:r>
              <a:rPr lang="en-GB" dirty="0" smtClean="0"/>
              <a:t>sector.</a:t>
            </a:r>
          </a:p>
          <a:p>
            <a:r>
              <a:rPr lang="en-GB" dirty="0" smtClean="0"/>
              <a:t>Efforts </a:t>
            </a:r>
            <a:r>
              <a:rPr lang="en-GB" dirty="0"/>
              <a:t>were made to Islamize the political, legal and economic </a:t>
            </a:r>
            <a:r>
              <a:rPr lang="en-GB" dirty="0" smtClean="0"/>
              <a:t>structures. </a:t>
            </a:r>
          </a:p>
          <a:p>
            <a:r>
              <a:rPr lang="en-GB" dirty="0" smtClean="0"/>
              <a:t>Pakistan </a:t>
            </a:r>
            <a:r>
              <a:rPr lang="en-GB" dirty="0"/>
              <a:t>gained the status of Most </a:t>
            </a:r>
            <a:r>
              <a:rPr lang="en-GB" dirty="0" smtClean="0"/>
              <a:t>Favoured </a:t>
            </a:r>
            <a:r>
              <a:rPr lang="en-GB" dirty="0"/>
              <a:t>Nation from the United States following the Soviet invasion of Afghanistan in December 1979</a:t>
            </a:r>
            <a:r>
              <a:rPr lang="en-GB" dirty="0" smtClean="0"/>
              <a:t>.</a:t>
            </a:r>
          </a:p>
          <a:p>
            <a:r>
              <a:rPr lang="en-GB" dirty="0" smtClean="0"/>
              <a:t>Vast </a:t>
            </a:r>
            <a:r>
              <a:rPr lang="en-GB" dirty="0"/>
              <a:t>amounts of military equipment and aid were donated to Pakistan to help the four million Afghan refugees who crossed into Baluchistan and North West Frontier </a:t>
            </a:r>
            <a:r>
              <a:rPr lang="en-GB" dirty="0" smtClean="0"/>
              <a:t>Province.</a:t>
            </a:r>
          </a:p>
          <a:p>
            <a:r>
              <a:rPr lang="en-GB" dirty="0" smtClean="0"/>
              <a:t>Zulfiqar </a:t>
            </a:r>
            <a:r>
              <a:rPr lang="en-GB" dirty="0"/>
              <a:t>Ali Bhutto </a:t>
            </a:r>
            <a:endParaRPr lang="en-GB" dirty="0" smtClean="0"/>
          </a:p>
          <a:p>
            <a:r>
              <a:rPr lang="en-GB" dirty="0" smtClean="0"/>
              <a:t>Trial</a:t>
            </a:r>
            <a:endParaRPr lang="en-GB" dirty="0"/>
          </a:p>
          <a:p>
            <a:r>
              <a:rPr lang="en-GB" dirty="0" smtClean="0"/>
              <a:t>The </a:t>
            </a:r>
            <a:r>
              <a:rPr lang="en-GB" dirty="0"/>
              <a:t>Doctrine of Necessity</a:t>
            </a:r>
          </a:p>
        </p:txBody>
      </p:sp>
      <p:pic>
        <p:nvPicPr>
          <p:cNvPr id="4" name="Picture 3"/>
          <p:cNvPicPr>
            <a:picLocks noChangeAspect="1"/>
          </p:cNvPicPr>
          <p:nvPr/>
        </p:nvPicPr>
        <p:blipFill rotWithShape="1">
          <a:blip r:embed="rId2"/>
          <a:srcRect b="5197"/>
          <a:stretch/>
        </p:blipFill>
        <p:spPr>
          <a:xfrm>
            <a:off x="6684135" y="3683358"/>
            <a:ext cx="5507865" cy="3174642"/>
          </a:xfrm>
          <a:prstGeom prst="rect">
            <a:avLst/>
          </a:prstGeom>
        </p:spPr>
      </p:pic>
    </p:spTree>
    <p:extLst>
      <p:ext uri="{BB962C8B-B14F-4D97-AF65-F5344CB8AC3E}">
        <p14:creationId xmlns:p14="http://schemas.microsoft.com/office/powerpoint/2010/main" val="387001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135" y="2562895"/>
            <a:ext cx="7907629" cy="3369247"/>
          </a:xfrm>
        </p:spPr>
        <p:txBody>
          <a:bodyPr>
            <a:normAutofit/>
          </a:bodyPr>
          <a:lstStyle/>
          <a:p>
            <a:pPr algn="ctr"/>
            <a:r>
              <a:rPr lang="en-GB" sz="6000" b="1" dirty="0" smtClean="0">
                <a:latin typeface="Algerian" panose="04020705040A02060702" pitchFamily="82" charset="0"/>
              </a:rPr>
              <a:t>Islamization</a:t>
            </a:r>
            <a:endParaRPr lang="en-GB" sz="6000" dirty="0">
              <a:latin typeface="Algerian" panose="04020705040A02060702" pitchFamily="82" charset="0"/>
            </a:endParaRPr>
          </a:p>
        </p:txBody>
      </p:sp>
      <p:sp>
        <p:nvSpPr>
          <p:cNvPr id="6" name="Rectangle 5"/>
          <p:cNvSpPr/>
          <p:nvPr/>
        </p:nvSpPr>
        <p:spPr>
          <a:xfrm>
            <a:off x="2043784" y="398103"/>
            <a:ext cx="1354666" cy="369332"/>
          </a:xfrm>
          <a:prstGeom prst="rect">
            <a:avLst/>
          </a:prstGeom>
        </p:spPr>
        <p:txBody>
          <a:bodyPr wrap="none">
            <a:spAutoFit/>
          </a:bodyPr>
          <a:lstStyle/>
          <a:p>
            <a:r>
              <a:rPr lang="en-GB" b="1" dirty="0" smtClean="0"/>
              <a:t>Zakat , </a:t>
            </a:r>
            <a:r>
              <a:rPr lang="en-GB" b="1" dirty="0" err="1" smtClean="0"/>
              <a:t>Ushr</a:t>
            </a:r>
            <a:endParaRPr lang="en-GB" dirty="0"/>
          </a:p>
        </p:txBody>
      </p:sp>
      <p:sp>
        <p:nvSpPr>
          <p:cNvPr id="7" name="Rectangle 6"/>
          <p:cNvSpPr/>
          <p:nvPr/>
        </p:nvSpPr>
        <p:spPr>
          <a:xfrm>
            <a:off x="4558614" y="397516"/>
            <a:ext cx="6096000" cy="646331"/>
          </a:xfrm>
          <a:prstGeom prst="rect">
            <a:avLst/>
          </a:prstGeom>
        </p:spPr>
        <p:txBody>
          <a:bodyPr>
            <a:spAutoFit/>
          </a:bodyPr>
          <a:lstStyle/>
          <a:p>
            <a:r>
              <a:rPr lang="en-GB" b="1" dirty="0" err="1" smtClean="0"/>
              <a:t>Shariah</a:t>
            </a:r>
            <a:r>
              <a:rPr lang="en-GB" b="1" dirty="0" smtClean="0"/>
              <a:t> Court</a:t>
            </a:r>
            <a:r>
              <a:rPr lang="en-GB" b="1" dirty="0"/>
              <a:t/>
            </a:r>
            <a:br>
              <a:rPr lang="en-GB" b="1" dirty="0"/>
            </a:br>
            <a:endParaRPr lang="en-GB" dirty="0"/>
          </a:p>
        </p:txBody>
      </p:sp>
      <p:sp>
        <p:nvSpPr>
          <p:cNvPr id="8" name="Rectangle 7"/>
          <p:cNvSpPr/>
          <p:nvPr/>
        </p:nvSpPr>
        <p:spPr>
          <a:xfrm>
            <a:off x="6958377" y="5834263"/>
            <a:ext cx="2710999" cy="369332"/>
          </a:xfrm>
          <a:prstGeom prst="rect">
            <a:avLst/>
          </a:prstGeom>
        </p:spPr>
        <p:txBody>
          <a:bodyPr wrap="none">
            <a:spAutoFit/>
          </a:bodyPr>
          <a:lstStyle/>
          <a:p>
            <a:r>
              <a:rPr lang="en-GB" b="1" dirty="0" smtClean="0">
                <a:solidFill>
                  <a:srgbClr val="000000"/>
                </a:solidFill>
                <a:latin typeface="Arial" panose="020B0604020202020204" pitchFamily="34" charset="0"/>
              </a:rPr>
              <a:t>Ordinance For </a:t>
            </a:r>
            <a:r>
              <a:rPr lang="en-GB" b="1" dirty="0" err="1" smtClean="0">
                <a:solidFill>
                  <a:srgbClr val="000000"/>
                </a:solidFill>
                <a:latin typeface="Arial" panose="020B0604020202020204" pitchFamily="34" charset="0"/>
              </a:rPr>
              <a:t>Ramzan</a:t>
            </a:r>
            <a:endParaRPr lang="en-GB" b="1" i="0" dirty="0">
              <a:solidFill>
                <a:srgbClr val="000000"/>
              </a:solidFill>
              <a:effectLst/>
              <a:latin typeface="Arial" panose="020B0604020202020204" pitchFamily="34" charset="0"/>
            </a:endParaRPr>
          </a:p>
        </p:txBody>
      </p:sp>
      <p:sp>
        <p:nvSpPr>
          <p:cNvPr id="9" name="Rectangle 8"/>
          <p:cNvSpPr/>
          <p:nvPr/>
        </p:nvSpPr>
        <p:spPr>
          <a:xfrm>
            <a:off x="923244" y="5744836"/>
            <a:ext cx="2167686" cy="369332"/>
          </a:xfrm>
          <a:prstGeom prst="rect">
            <a:avLst/>
          </a:prstGeom>
        </p:spPr>
        <p:txBody>
          <a:bodyPr wrap="square">
            <a:spAutoFit/>
          </a:bodyPr>
          <a:lstStyle/>
          <a:p>
            <a:r>
              <a:rPr lang="en-GB" b="1" dirty="0" smtClean="0">
                <a:solidFill>
                  <a:srgbClr val="000000"/>
                </a:solidFill>
                <a:latin typeface="Arial" panose="020B0604020202020204" pitchFamily="34" charset="0"/>
              </a:rPr>
              <a:t>Law of Evidence</a:t>
            </a:r>
            <a:endParaRPr lang="en-GB" b="1" i="0" dirty="0">
              <a:solidFill>
                <a:srgbClr val="000000"/>
              </a:solidFill>
              <a:effectLst/>
              <a:latin typeface="Arial" panose="020B0604020202020204" pitchFamily="34" charset="0"/>
            </a:endParaRPr>
          </a:p>
        </p:txBody>
      </p:sp>
      <p:sp>
        <p:nvSpPr>
          <p:cNvPr id="10" name="Rectangle 9"/>
          <p:cNvSpPr/>
          <p:nvPr/>
        </p:nvSpPr>
        <p:spPr>
          <a:xfrm>
            <a:off x="9147785" y="363831"/>
            <a:ext cx="3455831" cy="646331"/>
          </a:xfrm>
          <a:prstGeom prst="rect">
            <a:avLst/>
          </a:prstGeom>
        </p:spPr>
        <p:txBody>
          <a:bodyPr wrap="square">
            <a:spAutoFit/>
          </a:bodyPr>
          <a:lstStyle/>
          <a:p>
            <a:r>
              <a:rPr lang="en-GB" b="1" dirty="0" smtClean="0">
                <a:solidFill>
                  <a:srgbClr val="000000"/>
                </a:solidFill>
                <a:latin typeface="Arial" panose="020B0604020202020204" pitchFamily="34" charset="0"/>
              </a:rPr>
              <a:t>Compulsory Education for </a:t>
            </a:r>
            <a:r>
              <a:rPr lang="en-GB" b="1" dirty="0" err="1" smtClean="0">
                <a:solidFill>
                  <a:srgbClr val="000000"/>
                </a:solidFill>
                <a:latin typeface="Arial" panose="020B0604020202020204" pitchFamily="34" charset="0"/>
              </a:rPr>
              <a:t>Islamiat</a:t>
            </a:r>
            <a:r>
              <a:rPr lang="en-GB" b="1" dirty="0" smtClean="0">
                <a:solidFill>
                  <a:srgbClr val="000000"/>
                </a:solidFill>
                <a:latin typeface="Arial" panose="020B0604020202020204" pitchFamily="34" charset="0"/>
              </a:rPr>
              <a:t> and </a:t>
            </a:r>
            <a:r>
              <a:rPr lang="en-GB" b="1" dirty="0" err="1" smtClean="0">
                <a:solidFill>
                  <a:srgbClr val="000000"/>
                </a:solidFill>
                <a:latin typeface="Arial" panose="020B0604020202020204" pitchFamily="34" charset="0"/>
              </a:rPr>
              <a:t>pst</a:t>
            </a:r>
            <a:r>
              <a:rPr lang="en-GB" b="1" dirty="0" smtClean="0">
                <a:solidFill>
                  <a:srgbClr val="000000"/>
                </a:solidFill>
                <a:latin typeface="Arial" panose="020B0604020202020204" pitchFamily="34" charset="0"/>
              </a:rPr>
              <a:t> </a:t>
            </a:r>
            <a:endParaRPr lang="en-GB" b="1" i="0" dirty="0">
              <a:solidFill>
                <a:srgbClr val="000000"/>
              </a:solidFill>
              <a:effectLst/>
              <a:latin typeface="Arial" panose="020B0604020202020204" pitchFamily="34" charset="0"/>
            </a:endParaRPr>
          </a:p>
        </p:txBody>
      </p:sp>
      <p:sp>
        <p:nvSpPr>
          <p:cNvPr id="11" name="Rectangle 10"/>
          <p:cNvSpPr/>
          <p:nvPr/>
        </p:nvSpPr>
        <p:spPr>
          <a:xfrm>
            <a:off x="4434054" y="5557264"/>
            <a:ext cx="1929878" cy="923330"/>
          </a:xfrm>
          <a:prstGeom prst="rect">
            <a:avLst/>
          </a:prstGeom>
        </p:spPr>
        <p:txBody>
          <a:bodyPr wrap="square">
            <a:spAutoFit/>
          </a:bodyPr>
          <a:lstStyle/>
          <a:p>
            <a:r>
              <a:rPr lang="en-GB" b="1" dirty="0" err="1" smtClean="0">
                <a:solidFill>
                  <a:srgbClr val="000000"/>
                </a:solidFill>
                <a:latin typeface="Arial" panose="020B0604020202020204" pitchFamily="34" charset="0"/>
              </a:rPr>
              <a:t>Hadood</a:t>
            </a:r>
            <a:r>
              <a:rPr lang="en-GB" b="1" dirty="0" smtClean="0">
                <a:solidFill>
                  <a:srgbClr val="000000"/>
                </a:solidFill>
                <a:latin typeface="Arial" panose="020B0604020202020204" pitchFamily="34" charset="0"/>
              </a:rPr>
              <a:t> Ordinance</a:t>
            </a:r>
          </a:p>
          <a:p>
            <a:r>
              <a:rPr lang="en-GB" b="1" dirty="0" smtClean="0">
                <a:solidFill>
                  <a:srgbClr val="000000"/>
                </a:solidFill>
                <a:latin typeface="Arial" panose="020B0604020202020204" pitchFamily="34" charset="0"/>
              </a:rPr>
              <a:t>(punishments)</a:t>
            </a:r>
            <a:endParaRPr lang="en-GB" b="1" i="0" dirty="0">
              <a:solidFill>
                <a:srgbClr val="000000"/>
              </a:solidFill>
              <a:effectLst/>
              <a:latin typeface="Arial" panose="020B0604020202020204" pitchFamily="34" charset="0"/>
            </a:endParaRPr>
          </a:p>
        </p:txBody>
      </p:sp>
      <p:sp>
        <p:nvSpPr>
          <p:cNvPr id="12" name="Rectangle 11"/>
          <p:cNvSpPr/>
          <p:nvPr/>
        </p:nvSpPr>
        <p:spPr>
          <a:xfrm>
            <a:off x="1351442" y="1419259"/>
            <a:ext cx="1359742" cy="646331"/>
          </a:xfrm>
          <a:prstGeom prst="rect">
            <a:avLst/>
          </a:prstGeom>
        </p:spPr>
        <p:txBody>
          <a:bodyPr wrap="square">
            <a:spAutoFit/>
          </a:bodyPr>
          <a:lstStyle/>
          <a:p>
            <a:r>
              <a:rPr lang="en-GB" b="1" dirty="0" smtClean="0">
                <a:solidFill>
                  <a:srgbClr val="000000"/>
                </a:solidFill>
                <a:latin typeface="Arial" panose="020B0604020202020204" pitchFamily="34" charset="0"/>
              </a:rPr>
              <a:t>Law of Evidence</a:t>
            </a:r>
            <a:endParaRPr lang="en-GB" b="1" i="0" dirty="0">
              <a:solidFill>
                <a:srgbClr val="000000"/>
              </a:solidFill>
              <a:effectLst/>
              <a:latin typeface="Arial" panose="020B0604020202020204" pitchFamily="34" charset="0"/>
            </a:endParaRPr>
          </a:p>
        </p:txBody>
      </p:sp>
      <p:sp>
        <p:nvSpPr>
          <p:cNvPr id="13" name="Rectangle 12"/>
          <p:cNvSpPr/>
          <p:nvPr/>
        </p:nvSpPr>
        <p:spPr>
          <a:xfrm>
            <a:off x="8801328" y="4521035"/>
            <a:ext cx="2454518" cy="369332"/>
          </a:xfrm>
          <a:prstGeom prst="rect">
            <a:avLst/>
          </a:prstGeom>
        </p:spPr>
        <p:txBody>
          <a:bodyPr wrap="none">
            <a:spAutoFit/>
          </a:bodyPr>
          <a:lstStyle/>
          <a:p>
            <a:r>
              <a:rPr lang="en-GB" b="1" dirty="0" smtClean="0">
                <a:solidFill>
                  <a:srgbClr val="000000"/>
                </a:solidFill>
                <a:latin typeface="Arial" panose="020B0604020202020204" pitchFamily="34" charset="0"/>
              </a:rPr>
              <a:t>Interest free banking</a:t>
            </a:r>
            <a:endParaRPr lang="en-GB" b="1" i="0" dirty="0">
              <a:solidFill>
                <a:srgbClr val="000000"/>
              </a:solidFill>
              <a:effectLst/>
              <a:latin typeface="Arial" panose="020B0604020202020204" pitchFamily="34" charset="0"/>
            </a:endParaRPr>
          </a:p>
        </p:txBody>
      </p:sp>
      <p:cxnSp>
        <p:nvCxnSpPr>
          <p:cNvPr id="16" name="Straight Arrow Connector 15"/>
          <p:cNvCxnSpPr/>
          <p:nvPr/>
        </p:nvCxnSpPr>
        <p:spPr>
          <a:xfrm flipV="1">
            <a:off x="8801328" y="1403797"/>
            <a:ext cx="767675" cy="1159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887413" y="933293"/>
            <a:ext cx="0" cy="1368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902299" y="825496"/>
            <a:ext cx="531755" cy="136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282986" y="2248449"/>
            <a:ext cx="807944" cy="968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669967" y="3501734"/>
            <a:ext cx="936118" cy="1928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988673" y="3590165"/>
            <a:ext cx="111361" cy="1695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503831" y="3501734"/>
            <a:ext cx="1275008" cy="224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801328" y="2922845"/>
            <a:ext cx="119304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448541" y="3347725"/>
            <a:ext cx="736624" cy="1118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58377" y="363831"/>
            <a:ext cx="1842951" cy="369332"/>
          </a:xfrm>
          <a:prstGeom prst="rect">
            <a:avLst/>
          </a:prstGeom>
          <a:noFill/>
        </p:spPr>
        <p:txBody>
          <a:bodyPr wrap="square" rtlCol="0">
            <a:spAutoFit/>
          </a:bodyPr>
          <a:lstStyle/>
          <a:p>
            <a:r>
              <a:rPr lang="en-GB" b="1" dirty="0" err="1" smtClean="0"/>
              <a:t>Majlis</a:t>
            </a:r>
            <a:r>
              <a:rPr lang="en-GB" b="1" dirty="0" smtClean="0"/>
              <a:t>-e-</a:t>
            </a:r>
            <a:r>
              <a:rPr lang="en-GB" b="1" dirty="0" err="1" smtClean="0"/>
              <a:t>Shura</a:t>
            </a:r>
            <a:endParaRPr lang="en-GB" b="1" dirty="0"/>
          </a:p>
        </p:txBody>
      </p:sp>
      <p:cxnSp>
        <p:nvCxnSpPr>
          <p:cNvPr id="37" name="Straight Arrow Connector 36"/>
          <p:cNvCxnSpPr/>
          <p:nvPr/>
        </p:nvCxnSpPr>
        <p:spPr>
          <a:xfrm flipV="1">
            <a:off x="7606614" y="825496"/>
            <a:ext cx="172225" cy="1546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23244" y="4043966"/>
            <a:ext cx="1359742" cy="646331"/>
          </a:xfrm>
          <a:prstGeom prst="rect">
            <a:avLst/>
          </a:prstGeom>
          <a:noFill/>
        </p:spPr>
        <p:txBody>
          <a:bodyPr wrap="square" rtlCol="0">
            <a:spAutoFit/>
          </a:bodyPr>
          <a:lstStyle/>
          <a:p>
            <a:r>
              <a:rPr lang="en-US" altLang="en-US" b="1" dirty="0"/>
              <a:t>Nizam-i-Salaat</a:t>
            </a:r>
            <a:endParaRPr lang="en-GB" b="1" dirty="0"/>
          </a:p>
        </p:txBody>
      </p:sp>
      <p:cxnSp>
        <p:nvCxnSpPr>
          <p:cNvPr id="40" name="Straight Arrow Connector 39"/>
          <p:cNvCxnSpPr/>
          <p:nvPr/>
        </p:nvCxnSpPr>
        <p:spPr>
          <a:xfrm flipH="1">
            <a:off x="2112135" y="3501734"/>
            <a:ext cx="1126784" cy="696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523810" y="2678821"/>
            <a:ext cx="1524506" cy="646331"/>
          </a:xfrm>
          <a:prstGeom prst="rect">
            <a:avLst/>
          </a:prstGeom>
          <a:noFill/>
        </p:spPr>
        <p:txBody>
          <a:bodyPr wrap="square" rtlCol="0">
            <a:spAutoFit/>
          </a:bodyPr>
          <a:lstStyle/>
          <a:p>
            <a:r>
              <a:rPr lang="en-US" b="1" dirty="0" err="1" smtClean="0"/>
              <a:t>Shariah</a:t>
            </a:r>
            <a:r>
              <a:rPr lang="en-US" b="1" dirty="0" smtClean="0"/>
              <a:t> Council</a:t>
            </a:r>
            <a:endParaRPr lang="en-US" b="1" dirty="0"/>
          </a:p>
        </p:txBody>
      </p:sp>
    </p:spTree>
    <p:extLst>
      <p:ext uri="{BB962C8B-B14F-4D97-AF65-F5344CB8AC3E}">
        <p14:creationId xmlns:p14="http://schemas.microsoft.com/office/powerpoint/2010/main" val="1206116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63104" y="0"/>
            <a:ext cx="8336964" cy="6866627"/>
          </a:xfrm>
          <a:prstGeom prst="rect">
            <a:avLst/>
          </a:prstGeom>
        </p:spPr>
      </p:pic>
    </p:spTree>
    <p:extLst>
      <p:ext uri="{BB962C8B-B14F-4D97-AF65-F5344CB8AC3E}">
        <p14:creationId xmlns:p14="http://schemas.microsoft.com/office/powerpoint/2010/main" val="4270458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30" y="840346"/>
            <a:ext cx="9601200" cy="872544"/>
          </a:xfrm>
        </p:spPr>
        <p:txBody>
          <a:bodyPr>
            <a:normAutofit fontScale="90000"/>
          </a:bodyPr>
          <a:lstStyle/>
          <a:p>
            <a:r>
              <a:rPr lang="en-GB" b="1" dirty="0"/>
              <a:t>Reign as President of Pakistan</a:t>
            </a:r>
            <a:br>
              <a:rPr lang="en-GB" b="1" dirty="0"/>
            </a:br>
            <a:endParaRPr lang="en-GB" b="1" dirty="0"/>
          </a:p>
        </p:txBody>
      </p:sp>
      <p:sp>
        <p:nvSpPr>
          <p:cNvPr id="3" name="Content Placeholder 2"/>
          <p:cNvSpPr>
            <a:spLocks noGrp="1"/>
          </p:cNvSpPr>
          <p:nvPr>
            <p:ph idx="1"/>
          </p:nvPr>
        </p:nvSpPr>
        <p:spPr>
          <a:xfrm>
            <a:off x="862885" y="2215165"/>
            <a:ext cx="11140225" cy="5164429"/>
          </a:xfrm>
        </p:spPr>
        <p:txBody>
          <a:bodyPr/>
          <a:lstStyle/>
          <a:p>
            <a:r>
              <a:rPr lang="en-GB" dirty="0"/>
              <a:t>Despite the dismissal of most of the Bhutto government, President </a:t>
            </a:r>
            <a:r>
              <a:rPr lang="en-GB" dirty="0" err="1" smtClean="0"/>
              <a:t>Fazal</a:t>
            </a:r>
            <a:r>
              <a:rPr lang="en-GB" dirty="0" smtClean="0"/>
              <a:t>-e-</a:t>
            </a:r>
            <a:r>
              <a:rPr lang="en-GB" dirty="0" err="1" smtClean="0"/>
              <a:t>Ilahi</a:t>
            </a:r>
            <a:r>
              <a:rPr lang="en-GB" dirty="0" smtClean="0"/>
              <a:t> </a:t>
            </a:r>
            <a:r>
              <a:rPr lang="en-GB" dirty="0"/>
              <a:t>Chaudhry was persuaded to continue in office as a figurehead</a:t>
            </a:r>
            <a:r>
              <a:rPr lang="en-GB" dirty="0" smtClean="0"/>
              <a:t>. </a:t>
            </a:r>
          </a:p>
          <a:p>
            <a:r>
              <a:rPr lang="en-GB" dirty="0" smtClean="0"/>
              <a:t>After </a:t>
            </a:r>
            <a:r>
              <a:rPr lang="en-GB" dirty="0"/>
              <a:t>completing his term, and despite Zia's insistence to accept an extension as President, Chaudhry resigned, and Zia took the office of President of Pakistan on 16 September 1978. </a:t>
            </a:r>
            <a:endParaRPr lang="en-GB" dirty="0" smtClean="0"/>
          </a:p>
          <a:p>
            <a:r>
              <a:rPr lang="en-GB" dirty="0" smtClean="0"/>
              <a:t>Thus </a:t>
            </a:r>
            <a:r>
              <a:rPr lang="en-GB" dirty="0"/>
              <a:t>his position was cemented as the undisputed ruler of the country. Over the next six years, Zia issued several decrees which amended the constitution and greatly expanded his power</a:t>
            </a:r>
            <a:r>
              <a:rPr lang="en-GB" dirty="0" smtClean="0"/>
              <a:t>.</a:t>
            </a:r>
          </a:p>
          <a:p>
            <a:r>
              <a:rPr lang="en-GB" dirty="0" smtClean="0"/>
              <a:t>Most </a:t>
            </a:r>
            <a:r>
              <a:rPr lang="en-GB" dirty="0"/>
              <a:t>significantly, the Revival of Constitution of 1973 Order granted Zia the power to dissolve the National Assembly virtually at will.</a:t>
            </a:r>
          </a:p>
        </p:txBody>
      </p:sp>
    </p:spTree>
    <p:extLst>
      <p:ext uri="{BB962C8B-B14F-4D97-AF65-F5344CB8AC3E}">
        <p14:creationId xmlns:p14="http://schemas.microsoft.com/office/powerpoint/2010/main" val="3352324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084" y="1020651"/>
            <a:ext cx="9601200" cy="666482"/>
          </a:xfrm>
        </p:spPr>
        <p:txBody>
          <a:bodyPr>
            <a:normAutofit fontScale="90000"/>
          </a:bodyPr>
          <a:lstStyle/>
          <a:p>
            <a:r>
              <a:rPr lang="en-GB" b="1" dirty="0"/>
              <a:t>Economic </a:t>
            </a:r>
            <a:r>
              <a:rPr lang="en-GB" b="1" dirty="0" smtClean="0"/>
              <a:t>policy</a:t>
            </a:r>
            <a:r>
              <a:rPr lang="en-GB" b="1" dirty="0"/>
              <a:t/>
            </a:r>
            <a:br>
              <a:rPr lang="en-GB" b="1" dirty="0"/>
            </a:br>
            <a:endParaRPr lang="en-GB" dirty="0"/>
          </a:p>
        </p:txBody>
      </p:sp>
      <p:sp>
        <p:nvSpPr>
          <p:cNvPr id="3" name="Content Placeholder 2"/>
          <p:cNvSpPr>
            <a:spLocks noGrp="1"/>
          </p:cNvSpPr>
          <p:nvPr>
            <p:ph idx="1"/>
          </p:nvPr>
        </p:nvSpPr>
        <p:spPr>
          <a:xfrm>
            <a:off x="914399" y="2202287"/>
            <a:ext cx="11075831" cy="5318974"/>
          </a:xfrm>
        </p:spPr>
        <p:txBody>
          <a:bodyPr/>
          <a:lstStyle/>
          <a:p>
            <a:r>
              <a:rPr lang="en-GB" dirty="0" smtClean="0"/>
              <a:t>However</a:t>
            </a:r>
            <a:r>
              <a:rPr lang="en-GB" dirty="0"/>
              <a:t>, between 1977 and 1986, the country experienced an average annual growth in the GNP of 6.8%—the highest in the world at that </a:t>
            </a:r>
            <a:r>
              <a:rPr lang="en-GB" dirty="0" smtClean="0"/>
              <a:t>time—due </a:t>
            </a:r>
            <a:r>
              <a:rPr lang="en-GB" dirty="0"/>
              <a:t>to remittances from the overseas workers, rather than government policy</a:t>
            </a:r>
            <a:r>
              <a:rPr lang="en-GB" dirty="0" smtClean="0"/>
              <a:t>. </a:t>
            </a:r>
          </a:p>
          <a:p>
            <a:r>
              <a:rPr lang="en-GB" dirty="0" smtClean="0"/>
              <a:t>The </a:t>
            </a:r>
            <a:r>
              <a:rPr lang="en-GB" dirty="0"/>
              <a:t>first year of Zia's government coincided with a dramatic rise in remittances, which totalled $3.2 billion/year for most of the 1980s, accounted for 10 percent of </a:t>
            </a:r>
            <a:r>
              <a:rPr lang="en-GB" dirty="0" smtClean="0"/>
              <a:t>Pakistan's GDP. </a:t>
            </a:r>
          </a:p>
          <a:p>
            <a:r>
              <a:rPr lang="en-GB" dirty="0" smtClean="0"/>
              <a:t>45 </a:t>
            </a:r>
            <a:r>
              <a:rPr lang="en-GB" dirty="0"/>
              <a:t>percent of its current account receipts, and 40 percent of total foreign exchange earnings</a:t>
            </a:r>
            <a:r>
              <a:rPr lang="en-GB" dirty="0" smtClean="0"/>
              <a:t>.</a:t>
            </a:r>
          </a:p>
          <a:p>
            <a:r>
              <a:rPr lang="en-GB" dirty="0"/>
              <a:t>By the end of 1987, the Finance ministry had begun studying the process of engaging the gradual privatisation and economic liberalisation</a:t>
            </a:r>
            <a:r>
              <a:rPr lang="en-GB" dirty="0" smtClean="0"/>
              <a:t>.</a:t>
            </a:r>
          </a:p>
          <a:p>
            <a:endParaRPr lang="en-GB" dirty="0" smtClean="0"/>
          </a:p>
          <a:p>
            <a:endParaRPr lang="en-GB" dirty="0"/>
          </a:p>
        </p:txBody>
      </p:sp>
    </p:spTree>
    <p:extLst>
      <p:ext uri="{BB962C8B-B14F-4D97-AF65-F5344CB8AC3E}">
        <p14:creationId xmlns:p14="http://schemas.microsoft.com/office/powerpoint/2010/main" val="561436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2218</TotalTime>
  <Words>1098</Words>
  <Application>Microsoft Office PowerPoint</Application>
  <PresentationFormat>Widescreen</PresentationFormat>
  <Paragraphs>103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Algerian</vt:lpstr>
      <vt:lpstr>AR JULIAN</vt:lpstr>
      <vt:lpstr>Arial</vt:lpstr>
      <vt:lpstr>Franklin Gothic Book</vt:lpstr>
      <vt:lpstr>Crop</vt:lpstr>
      <vt:lpstr>Zia REGIME  1978-88</vt:lpstr>
      <vt:lpstr>General Zia</vt:lpstr>
      <vt:lpstr>Background</vt:lpstr>
      <vt:lpstr>The Reign of General Zia  </vt:lpstr>
      <vt:lpstr>Martial Law under General Zia </vt:lpstr>
      <vt:lpstr>Islamization</vt:lpstr>
      <vt:lpstr>PowerPoint Presentation</vt:lpstr>
      <vt:lpstr>Reign as President of Pakistan </vt:lpstr>
      <vt:lpstr>Economic policy </vt:lpstr>
      <vt:lpstr>Referendum of 1984</vt:lpstr>
      <vt:lpstr>1985 Elections </vt:lpstr>
      <vt:lpstr>1985 Elections</vt:lpstr>
      <vt:lpstr>1985 Elections </vt:lpstr>
      <vt:lpstr>1985 constitutional amendments</vt:lpstr>
      <vt:lpstr>1985 constitutional amendments</vt:lpstr>
      <vt:lpstr>1985 constitutional amendments</vt:lpstr>
      <vt:lpstr>Economic policy </vt:lpstr>
      <vt:lpstr>Soviet-Afghan War </vt:lpstr>
      <vt:lpstr>Dismissal of the Junejo government and call for new elections </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Zia REGIME  1978-88</dc:title>
  <dc:creator>Muhammad Talha Alam</dc:creator>
  <cp:lastModifiedBy>usman ibrahim</cp:lastModifiedBy>
  <cp:revision>38</cp:revision>
  <dcterms:created xsi:type="dcterms:W3CDTF">2017-11-11T13:50:40Z</dcterms:created>
  <dcterms:modified xsi:type="dcterms:W3CDTF">2017-11-14T07:12:26Z</dcterms:modified>
</cp:coreProperties>
</file>