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DCDC"/>
    <a:srgbClr val="DEDEDE"/>
    <a:srgbClr val="EFEFEF"/>
    <a:srgbClr val="A5A6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77" d="100"/>
          <a:sy n="77" d="100"/>
        </p:scale>
        <p:origin x="-46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77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165"/>
            <a:ext cx="10972800" cy="904875"/>
          </a:xfrm>
        </p:spPr>
        <p:txBody>
          <a:bodyPr anchor="ctr"/>
          <a:lstStyle/>
          <a:p>
            <a:r>
              <a:rPr lang="en-US" altLang="en-ID" sz="2400" b="1" dirty="0" err="1" smtClean="0">
                <a:latin typeface="Century Gothic" panose="020B0502020202020204" charset="0"/>
                <a:cs typeface="Century Gothic" panose="020B0502020202020204" charset="0"/>
              </a:rPr>
              <a:t>Konsep</a:t>
            </a:r>
            <a:r>
              <a:rPr lang="en-US" altLang="en-ID" sz="2400" b="1" dirty="0" smtClean="0">
                <a:latin typeface="Century Gothic" panose="020B0502020202020204" charset="0"/>
                <a:cs typeface="Century Gothic" panose="020B0502020202020204" charset="0"/>
              </a:rPr>
              <a:t> Improvement </a:t>
            </a:r>
            <a:r>
              <a:rPr lang="en-US" altLang="en-ID" sz="2400" b="1" dirty="0" err="1" smtClean="0">
                <a:latin typeface="Century Gothic" panose="020B0502020202020204" charset="0"/>
                <a:cs typeface="Century Gothic" panose="020B0502020202020204" charset="0"/>
              </a:rPr>
              <a:t>Mesin</a:t>
            </a:r>
            <a:r>
              <a:rPr lang="en-US" altLang="en-ID" sz="2400" b="1" dirty="0" smtClean="0">
                <a:latin typeface="Century Gothic" panose="020B0502020202020204" charset="0"/>
                <a:cs typeface="Century Gothic" panose="020B0502020202020204" charset="0"/>
              </a:rPr>
              <a:t> Proses Building</a:t>
            </a:r>
            <a:endParaRPr lang="en-US" altLang="en-ID" sz="2400" b="1" dirty="0">
              <a:solidFill>
                <a:schemeClr val="tx2"/>
              </a:solidFill>
              <a:uFillTx/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48102" y="6550223"/>
            <a:ext cx="193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400" dirty="0">
                <a:solidFill>
                  <a:srgbClr val="FF000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Strictly Confidential</a:t>
            </a:r>
            <a:endParaRPr lang="en-US" sz="1400" dirty="0">
              <a:solidFill>
                <a:srgbClr val="FF0000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pic>
        <p:nvPicPr>
          <p:cNvPr id="12" name="Picture 49" descr="AEQUUS-IIO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09" y="155575"/>
            <a:ext cx="1355337" cy="505043"/>
          </a:xfrm>
          <a:prstGeom prst="rect">
            <a:avLst/>
          </a:prstGeom>
        </p:spPr>
      </p:pic>
      <p:pic>
        <p:nvPicPr>
          <p:cNvPr id="21" name="Picture 20" descr="C:\2. Aequus\1. Projek\31. Elang Perdana\Steel Cord Cutting\etr.pngetr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0893419" y="117475"/>
            <a:ext cx="837565" cy="4049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945894" y="3263625"/>
            <a:ext cx="1070927" cy="1688465"/>
            <a:chOff x="4481040" y="2727323"/>
            <a:chExt cx="1070927" cy="1688465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68935" y="2788588"/>
              <a:ext cx="895454" cy="1548615"/>
            </a:xfrm>
            <a:prstGeom prst="rect">
              <a:avLst/>
            </a:prstGeom>
          </p:spPr>
        </p:pic>
        <p:sp>
          <p:nvSpPr>
            <p:cNvPr id="16" name="Rectangles 15"/>
            <p:cNvSpPr/>
            <p:nvPr/>
          </p:nvSpPr>
          <p:spPr>
            <a:xfrm>
              <a:off x="4481040" y="2727323"/>
              <a:ext cx="1070927" cy="16884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338010" y="3504289"/>
            <a:ext cx="1805209" cy="1207135"/>
            <a:chOff x="6873156" y="2967987"/>
            <a:chExt cx="1805209" cy="120713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55532" y="3025441"/>
              <a:ext cx="1640456" cy="1086482"/>
            </a:xfrm>
            <a:prstGeom prst="rect">
              <a:avLst/>
            </a:prstGeom>
          </p:spPr>
        </p:pic>
        <p:sp>
          <p:nvSpPr>
            <p:cNvPr id="17" name="Rectangles 16"/>
            <p:cNvSpPr/>
            <p:nvPr/>
          </p:nvSpPr>
          <p:spPr>
            <a:xfrm>
              <a:off x="6873156" y="2967987"/>
              <a:ext cx="1805209" cy="1207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itle 1"/>
          <p:cNvSpPr>
            <a:spLocks noGrp="1"/>
          </p:cNvSpPr>
          <p:nvPr/>
        </p:nvSpPr>
        <p:spPr>
          <a:xfrm>
            <a:off x="3945893" y="5136029"/>
            <a:ext cx="4197325" cy="781474"/>
          </a:xfrm>
          <a:prstGeom prst="rect">
            <a:avLst/>
          </a:prstGeom>
          <a:solidFill>
            <a:srgbClr val="DCDCDC">
              <a:alpha val="69000"/>
            </a:srgbClr>
          </a:solidFill>
          <a:ln w="9525">
            <a:solidFill>
              <a:schemeClr val="tx1"/>
            </a:solidFill>
          </a:ln>
        </p:spPr>
        <p:txBody>
          <a:bodyPr anchor="ctr" anchorCtr="0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ID" sz="1400" b="1" dirty="0" err="1" smtClean="0">
                <a:latin typeface="Century Gothic" panose="020B0502020202020204" charset="0"/>
                <a:cs typeface="Century Gothic" panose="020B0502020202020204" charset="0"/>
                <a:sym typeface="+mn-ea"/>
              </a:rPr>
              <a:t>Mengganti</a:t>
            </a:r>
            <a:r>
              <a:rPr lang="en-US" altLang="en-ID" sz="1400" b="1" dirty="0" smtClean="0">
                <a:latin typeface="Century Gothic" panose="020B0502020202020204" charset="0"/>
                <a:cs typeface="Century Gothic" panose="020B0502020202020204" charset="0"/>
                <a:sym typeface="+mn-ea"/>
              </a:rPr>
              <a:t> </a:t>
            </a:r>
            <a:r>
              <a:rPr lang="en-US" altLang="en-ID" sz="1400" b="1" dirty="0" err="1" smtClean="0">
                <a:latin typeface="Century Gothic" panose="020B0502020202020204" charset="0"/>
                <a:cs typeface="Century Gothic" panose="020B0502020202020204" charset="0"/>
                <a:sym typeface="+mn-ea"/>
              </a:rPr>
              <a:t>kontrol</a:t>
            </a:r>
            <a:r>
              <a:rPr lang="en-US" altLang="en-ID" sz="1400" b="1" dirty="0" smtClean="0">
                <a:latin typeface="Century Gothic" panose="020B0502020202020204" charset="0"/>
                <a:cs typeface="Century Gothic" panose="020B0502020202020204" charset="0"/>
                <a:sym typeface="+mn-ea"/>
              </a:rPr>
              <a:t> </a:t>
            </a:r>
            <a:r>
              <a:rPr lang="en-US" altLang="en-ID" sz="1400" b="1" dirty="0" err="1" smtClean="0">
                <a:latin typeface="Century Gothic" panose="020B0502020202020204" charset="0"/>
                <a:cs typeface="Century Gothic" panose="020B0502020202020204" charset="0"/>
                <a:sym typeface="+mn-ea"/>
              </a:rPr>
              <a:t>mesin</a:t>
            </a:r>
            <a:r>
              <a:rPr lang="en-US" altLang="en-ID" sz="1400" b="1" dirty="0" smtClean="0">
                <a:latin typeface="Century Gothic" panose="020B0502020202020204" charset="0"/>
                <a:cs typeface="Century Gothic" panose="020B0502020202020204" charset="0"/>
                <a:sym typeface="+mn-ea"/>
              </a:rPr>
              <a:t> </a:t>
            </a:r>
            <a:r>
              <a:rPr lang="en-US" altLang="en-ID" sz="1400" b="1" dirty="0" err="1" smtClean="0">
                <a:latin typeface="Century Gothic" panose="020B0502020202020204" charset="0"/>
                <a:cs typeface="Century Gothic" panose="020B0502020202020204" charset="0"/>
                <a:sym typeface="+mn-ea"/>
              </a:rPr>
              <a:t>dari</a:t>
            </a:r>
            <a:r>
              <a:rPr lang="en-US" altLang="en-ID" sz="1400" b="1" dirty="0" smtClean="0">
                <a:latin typeface="Century Gothic" panose="020B0502020202020204" charset="0"/>
                <a:cs typeface="Century Gothic" panose="020B0502020202020204" charset="0"/>
                <a:sym typeface="+mn-ea"/>
              </a:rPr>
              <a:t> PLC Allen Bradley </a:t>
            </a:r>
            <a:r>
              <a:rPr lang="en-US" altLang="en-ID" sz="1400" b="1" dirty="0" err="1" smtClean="0">
                <a:latin typeface="Century Gothic" panose="020B0502020202020204" charset="0"/>
                <a:cs typeface="Century Gothic" panose="020B0502020202020204" charset="0"/>
                <a:sym typeface="+mn-ea"/>
              </a:rPr>
              <a:t>menjadi</a:t>
            </a:r>
            <a:r>
              <a:rPr lang="en-US" altLang="en-ID" sz="1400" b="1" dirty="0" smtClean="0">
                <a:latin typeface="Century Gothic" panose="020B0502020202020204" charset="0"/>
                <a:cs typeface="Century Gothic" panose="020B0502020202020204" charset="0"/>
                <a:sym typeface="+mn-ea"/>
              </a:rPr>
              <a:t> PLC yang </a:t>
            </a:r>
            <a:r>
              <a:rPr lang="en-US" altLang="en-ID" sz="1400" b="1" dirty="0" err="1" smtClean="0">
                <a:latin typeface="Century Gothic" panose="020B0502020202020204" charset="0"/>
                <a:cs typeface="Century Gothic" panose="020B0502020202020204" charset="0"/>
                <a:sym typeface="+mn-ea"/>
              </a:rPr>
              <a:t>lebih</a:t>
            </a:r>
            <a:r>
              <a:rPr lang="en-US" altLang="en-ID" sz="1400" b="1" dirty="0" smtClean="0">
                <a:latin typeface="Century Gothic" panose="020B0502020202020204" charset="0"/>
                <a:cs typeface="Century Gothic" panose="020B0502020202020204" charset="0"/>
                <a:sym typeface="+mn-ea"/>
              </a:rPr>
              <a:t> </a:t>
            </a:r>
            <a:r>
              <a:rPr lang="en-US" altLang="en-ID" sz="1400" b="1" dirty="0" err="1" smtClean="0">
                <a:latin typeface="Century Gothic" panose="020B0502020202020204" charset="0"/>
                <a:cs typeface="Century Gothic" panose="020B0502020202020204" charset="0"/>
                <a:sym typeface="+mn-ea"/>
              </a:rPr>
              <a:t>terbarukan</a:t>
            </a:r>
            <a:r>
              <a:rPr lang="en-US" altLang="en-ID" sz="1400" b="1" dirty="0" smtClean="0">
                <a:latin typeface="Century Gothic" panose="020B0502020202020204" charset="0"/>
                <a:cs typeface="Century Gothic" panose="020B0502020202020204" charset="0"/>
                <a:sym typeface="+mn-ea"/>
              </a:rPr>
              <a:t> (</a:t>
            </a:r>
            <a:r>
              <a:rPr lang="en-US" altLang="en-ID" sz="1400" b="1" dirty="0" err="1" smtClean="0">
                <a:latin typeface="Century Gothic" panose="020B0502020202020204" charset="0"/>
                <a:cs typeface="Century Gothic" panose="020B0502020202020204" charset="0"/>
                <a:sym typeface="+mn-ea"/>
              </a:rPr>
              <a:t>Contoh</a:t>
            </a:r>
            <a:r>
              <a:rPr lang="en-US" altLang="en-ID" sz="1400" b="1" dirty="0" smtClean="0">
                <a:latin typeface="Century Gothic" panose="020B0502020202020204" charset="0"/>
                <a:cs typeface="Century Gothic" panose="020B0502020202020204" charset="0"/>
                <a:sym typeface="+mn-ea"/>
              </a:rPr>
              <a:t> : Mitsubishi)</a:t>
            </a:r>
            <a:endParaRPr lang="en-US" altLang="en-ID" sz="1400" b="1" dirty="0">
              <a:solidFill>
                <a:schemeClr val="tx2"/>
              </a:solidFill>
              <a:uFillTx/>
              <a:latin typeface="Century Gothic" panose="020B0502020202020204" charset="0"/>
              <a:cs typeface="Century Gothic" panose="020B0502020202020204" charset="0"/>
              <a:sym typeface="+mn-ea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303242" y="4104984"/>
            <a:ext cx="70612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s 15"/>
          <p:cNvSpPr/>
          <p:nvPr/>
        </p:nvSpPr>
        <p:spPr>
          <a:xfrm>
            <a:off x="3847027" y="3185040"/>
            <a:ext cx="4377497" cy="284535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GT2510-WXTBD - Mitsubishi Electric Factory Automati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010" y="1328481"/>
            <a:ext cx="1261114" cy="96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81516" y="1320801"/>
            <a:ext cx="1253760" cy="973640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5808702" y="1797803"/>
            <a:ext cx="44534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s 15"/>
          <p:cNvSpPr/>
          <p:nvPr/>
        </p:nvSpPr>
        <p:spPr>
          <a:xfrm>
            <a:off x="4394540" y="1226416"/>
            <a:ext cx="3293194" cy="14829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/>
          <p:cNvSpPr>
            <a:spLocks noGrp="1"/>
          </p:cNvSpPr>
          <p:nvPr/>
        </p:nvSpPr>
        <p:spPr>
          <a:xfrm>
            <a:off x="4481517" y="2356730"/>
            <a:ext cx="3117607" cy="262292"/>
          </a:xfrm>
          <a:prstGeom prst="rect">
            <a:avLst/>
          </a:prstGeom>
          <a:solidFill>
            <a:srgbClr val="DCDCDC">
              <a:alpha val="69000"/>
            </a:srgbClr>
          </a:solidFill>
          <a:ln w="9525">
            <a:solidFill>
              <a:schemeClr val="tx1"/>
            </a:solidFill>
          </a:ln>
        </p:spPr>
        <p:txBody>
          <a:bodyPr anchor="ctr" anchorCtr="0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ID" sz="1400" b="1" dirty="0" smtClean="0">
                <a:latin typeface="Century Gothic" panose="020B0502020202020204" charset="0"/>
                <a:cs typeface="Century Gothic" panose="020B0502020202020204" charset="0"/>
                <a:sym typeface="+mn-ea"/>
              </a:rPr>
              <a:t>HMI existing -&gt; HMI Mitsubishi</a:t>
            </a:r>
            <a:endParaRPr lang="en-US" altLang="en-ID" sz="1400" b="1" dirty="0">
              <a:solidFill>
                <a:schemeClr val="tx2"/>
              </a:solidFill>
              <a:uFillTx/>
              <a:latin typeface="Century Gothic" panose="020B0502020202020204" charset="0"/>
              <a:cs typeface="Century Gothic" panose="020B0502020202020204" charset="0"/>
              <a:sym typeface="+mn-ea"/>
            </a:endParaRPr>
          </a:p>
        </p:txBody>
      </p:sp>
      <p:cxnSp>
        <p:nvCxnSpPr>
          <p:cNvPr id="9" name="Straight Connector 8"/>
          <p:cNvCxnSpPr>
            <a:stCxn id="28" idx="2"/>
            <a:endCxn id="22" idx="0"/>
          </p:cNvCxnSpPr>
          <p:nvPr/>
        </p:nvCxnSpPr>
        <p:spPr>
          <a:xfrm flipH="1">
            <a:off x="6035776" y="2709333"/>
            <a:ext cx="5361" cy="47570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s 9"/>
          <p:cNvSpPr/>
          <p:nvPr/>
        </p:nvSpPr>
        <p:spPr>
          <a:xfrm>
            <a:off x="443741" y="1377632"/>
            <a:ext cx="2395220" cy="48920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itle 1"/>
          <p:cNvSpPr>
            <a:spLocks noGrp="1"/>
          </p:cNvSpPr>
          <p:nvPr/>
        </p:nvSpPr>
        <p:spPr>
          <a:xfrm>
            <a:off x="443741" y="816292"/>
            <a:ext cx="2038985" cy="56197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anchor="ctr" anchorCtr="0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ID" sz="1600" b="1" dirty="0" smtClean="0">
                <a:solidFill>
                  <a:schemeClr val="tx2"/>
                </a:solidFill>
                <a:uFillTx/>
                <a:latin typeface="Century Gothic" panose="020B0502020202020204" charset="0"/>
                <a:cs typeface="Century Gothic" panose="020B0502020202020204" charset="0"/>
                <a:sym typeface="+mn-ea"/>
              </a:rPr>
              <a:t>Input Device</a:t>
            </a:r>
            <a:endParaRPr lang="en-US" altLang="en-ID" sz="1600" b="1" dirty="0">
              <a:solidFill>
                <a:schemeClr val="tx2"/>
              </a:solidFill>
              <a:uFillTx/>
              <a:latin typeface="Century Gothic" panose="020B0502020202020204" charset="0"/>
              <a:cs typeface="Century Gothic" panose="020B0502020202020204" charset="0"/>
              <a:sym typeface="+mn-ea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2838961" y="4607716"/>
            <a:ext cx="1008066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/>
          <p:cNvSpPr>
            <a:spLocks noGrp="1"/>
          </p:cNvSpPr>
          <p:nvPr/>
        </p:nvSpPr>
        <p:spPr>
          <a:xfrm>
            <a:off x="531475" y="4873505"/>
            <a:ext cx="2211726" cy="1255446"/>
          </a:xfrm>
          <a:prstGeom prst="rect">
            <a:avLst/>
          </a:prstGeom>
          <a:solidFill>
            <a:srgbClr val="DCDCDC">
              <a:alpha val="69000"/>
            </a:srgbClr>
          </a:solidFill>
          <a:ln w="9525">
            <a:solidFill>
              <a:schemeClr val="tx1"/>
            </a:solidFill>
          </a:ln>
        </p:spPr>
        <p:txBody>
          <a:bodyPr anchor="ctr" anchorCtr="0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ID" sz="1200" b="1" dirty="0" err="1" smtClean="0">
                <a:latin typeface="Century Gothic" panose="020B0502020202020204" charset="0"/>
                <a:cs typeface="Century Gothic" panose="020B0502020202020204" charset="0"/>
                <a:sym typeface="+mn-ea"/>
              </a:rPr>
              <a:t>Diperlukan</a:t>
            </a:r>
            <a:r>
              <a:rPr lang="en-US" altLang="en-ID" sz="1200" b="1" dirty="0" smtClean="0">
                <a:latin typeface="Century Gothic" panose="020B0502020202020204" charset="0"/>
                <a:cs typeface="Century Gothic" panose="020B0502020202020204" charset="0"/>
                <a:sym typeface="+mn-ea"/>
              </a:rPr>
              <a:t> list input device </a:t>
            </a:r>
            <a:r>
              <a:rPr lang="en-US" altLang="en-ID" sz="1200" b="1" dirty="0" err="1" smtClean="0">
                <a:latin typeface="Century Gothic" panose="020B0502020202020204" charset="0"/>
                <a:cs typeface="Century Gothic" panose="020B0502020202020204" charset="0"/>
                <a:sym typeface="+mn-ea"/>
              </a:rPr>
              <a:t>mesin</a:t>
            </a:r>
            <a:r>
              <a:rPr lang="en-US" altLang="en-ID" sz="1200" b="1" dirty="0" smtClean="0">
                <a:latin typeface="Century Gothic" panose="020B0502020202020204" charset="0"/>
                <a:cs typeface="Century Gothic" panose="020B0502020202020204" charset="0"/>
                <a:sym typeface="+mn-ea"/>
              </a:rPr>
              <a:t>, </a:t>
            </a:r>
            <a:r>
              <a:rPr lang="en-US" altLang="en-ID" sz="1200" b="1" dirty="0" err="1" smtClean="0">
                <a:latin typeface="Century Gothic" panose="020B0502020202020204" charset="0"/>
                <a:cs typeface="Century Gothic" panose="020B0502020202020204" charset="0"/>
                <a:sym typeface="+mn-ea"/>
              </a:rPr>
              <a:t>dan</a:t>
            </a:r>
            <a:r>
              <a:rPr lang="en-US" altLang="en-ID" sz="1200" b="1" dirty="0" smtClean="0">
                <a:latin typeface="Century Gothic" panose="020B0502020202020204" charset="0"/>
                <a:cs typeface="Century Gothic" panose="020B0502020202020204" charset="0"/>
                <a:sym typeface="+mn-ea"/>
              </a:rPr>
              <a:t> </a:t>
            </a:r>
            <a:r>
              <a:rPr lang="en-US" altLang="en-ID" sz="1200" b="1" dirty="0" err="1" smtClean="0">
                <a:latin typeface="Century Gothic" panose="020B0502020202020204" charset="0"/>
                <a:cs typeface="Century Gothic" panose="020B0502020202020204" charset="0"/>
                <a:sym typeface="+mn-ea"/>
              </a:rPr>
              <a:t>perlu</a:t>
            </a:r>
            <a:r>
              <a:rPr lang="en-US" altLang="en-ID" sz="1200" b="1" dirty="0" smtClean="0">
                <a:latin typeface="Century Gothic" panose="020B0502020202020204" charset="0"/>
                <a:cs typeface="Century Gothic" panose="020B0502020202020204" charset="0"/>
                <a:sym typeface="+mn-ea"/>
              </a:rPr>
              <a:t> </a:t>
            </a:r>
            <a:r>
              <a:rPr lang="en-US" altLang="en-ID" sz="1200" b="1" dirty="0" err="1" smtClean="0">
                <a:latin typeface="Century Gothic" panose="020B0502020202020204" charset="0"/>
                <a:cs typeface="Century Gothic" panose="020B0502020202020204" charset="0"/>
                <a:sym typeface="+mn-ea"/>
              </a:rPr>
              <a:t>dipelajari</a:t>
            </a:r>
            <a:r>
              <a:rPr lang="en-US" altLang="en-ID" sz="1200" b="1" dirty="0" smtClean="0">
                <a:latin typeface="Century Gothic" panose="020B0502020202020204" charset="0"/>
                <a:cs typeface="Century Gothic" panose="020B0502020202020204" charset="0"/>
                <a:sym typeface="+mn-ea"/>
              </a:rPr>
              <a:t> </a:t>
            </a:r>
            <a:r>
              <a:rPr lang="en-US" altLang="en-ID" sz="1200" b="1" dirty="0" err="1" smtClean="0">
                <a:latin typeface="Century Gothic" panose="020B0502020202020204" charset="0"/>
                <a:cs typeface="Century Gothic" panose="020B0502020202020204" charset="0"/>
                <a:sym typeface="+mn-ea"/>
              </a:rPr>
              <a:t>apakah</a:t>
            </a:r>
            <a:r>
              <a:rPr lang="en-US" altLang="en-ID" sz="1200" b="1" dirty="0" smtClean="0">
                <a:latin typeface="Century Gothic" panose="020B0502020202020204" charset="0"/>
                <a:cs typeface="Century Gothic" panose="020B0502020202020204" charset="0"/>
                <a:sym typeface="+mn-ea"/>
              </a:rPr>
              <a:t> input device </a:t>
            </a:r>
            <a:r>
              <a:rPr lang="en-US" altLang="en-ID" sz="1200" b="1" dirty="0" err="1" smtClean="0">
                <a:latin typeface="Century Gothic" panose="020B0502020202020204" charset="0"/>
                <a:cs typeface="Century Gothic" panose="020B0502020202020204" charset="0"/>
                <a:sym typeface="+mn-ea"/>
              </a:rPr>
              <a:t>masih</a:t>
            </a:r>
            <a:r>
              <a:rPr lang="en-US" altLang="en-ID" sz="1200" b="1" dirty="0" smtClean="0">
                <a:latin typeface="Century Gothic" panose="020B0502020202020204" charset="0"/>
                <a:cs typeface="Century Gothic" panose="020B0502020202020204" charset="0"/>
                <a:sym typeface="+mn-ea"/>
              </a:rPr>
              <a:t> </a:t>
            </a:r>
            <a:r>
              <a:rPr lang="en-US" altLang="en-ID" sz="1200" b="1" dirty="0" err="1" smtClean="0">
                <a:latin typeface="Century Gothic" panose="020B0502020202020204" charset="0"/>
                <a:cs typeface="Century Gothic" panose="020B0502020202020204" charset="0"/>
                <a:sym typeface="+mn-ea"/>
              </a:rPr>
              <a:t>dapat</a:t>
            </a:r>
            <a:r>
              <a:rPr lang="en-US" altLang="en-ID" sz="1200" b="1" dirty="0" smtClean="0">
                <a:latin typeface="Century Gothic" panose="020B0502020202020204" charset="0"/>
                <a:cs typeface="Century Gothic" panose="020B0502020202020204" charset="0"/>
                <a:sym typeface="+mn-ea"/>
              </a:rPr>
              <a:t> compatible </a:t>
            </a:r>
            <a:r>
              <a:rPr lang="en-US" altLang="en-ID" sz="1200" b="1" dirty="0" err="1" smtClean="0">
                <a:latin typeface="Century Gothic" panose="020B0502020202020204" charset="0"/>
                <a:cs typeface="Century Gothic" panose="020B0502020202020204" charset="0"/>
                <a:sym typeface="+mn-ea"/>
              </a:rPr>
              <a:t>dengan</a:t>
            </a:r>
            <a:r>
              <a:rPr lang="en-US" altLang="en-ID" sz="1200" b="1" dirty="0" smtClean="0">
                <a:latin typeface="Century Gothic" panose="020B0502020202020204" charset="0"/>
                <a:cs typeface="Century Gothic" panose="020B0502020202020204" charset="0"/>
                <a:sym typeface="+mn-ea"/>
              </a:rPr>
              <a:t> controller </a:t>
            </a:r>
            <a:r>
              <a:rPr lang="en-US" altLang="en-ID" sz="1200" b="1" dirty="0" err="1" smtClean="0">
                <a:latin typeface="Century Gothic" panose="020B0502020202020204" charset="0"/>
                <a:cs typeface="Century Gothic" panose="020B0502020202020204" charset="0"/>
                <a:sym typeface="+mn-ea"/>
              </a:rPr>
              <a:t>baru</a:t>
            </a:r>
            <a:endParaRPr lang="en-US" altLang="en-ID" sz="1200" b="1" dirty="0">
              <a:solidFill>
                <a:schemeClr val="tx2"/>
              </a:solidFill>
              <a:uFillTx/>
              <a:latin typeface="Century Gothic" panose="020B0502020202020204" charset="0"/>
              <a:cs typeface="Century Gothic" panose="020B0502020202020204" charset="0"/>
              <a:sym typeface="+mn-ea"/>
            </a:endParaRPr>
          </a:p>
        </p:txBody>
      </p:sp>
      <p:pic>
        <p:nvPicPr>
          <p:cNvPr id="1028" name="Picture 4" descr="Tanda Tanya, Pertanyaan, Ikon Komputer gambar 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27" t="12179" r="25855" b="17830"/>
          <a:stretch/>
        </p:blipFill>
        <p:spPr bwMode="auto">
          <a:xfrm>
            <a:off x="928255" y="2159074"/>
            <a:ext cx="1554471" cy="205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s 9"/>
          <p:cNvSpPr/>
          <p:nvPr/>
        </p:nvSpPr>
        <p:spPr>
          <a:xfrm>
            <a:off x="9072876" y="1378267"/>
            <a:ext cx="2395220" cy="48920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1"/>
          <p:cNvSpPr>
            <a:spLocks noGrp="1"/>
          </p:cNvSpPr>
          <p:nvPr/>
        </p:nvSpPr>
        <p:spPr>
          <a:xfrm>
            <a:off x="9072876" y="816927"/>
            <a:ext cx="2038985" cy="56197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anchor="ctr" anchorCtr="0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ID" sz="1600" b="1" dirty="0" smtClean="0">
                <a:solidFill>
                  <a:schemeClr val="tx2"/>
                </a:solidFill>
                <a:uFillTx/>
                <a:latin typeface="Century Gothic" panose="020B0502020202020204" charset="0"/>
                <a:cs typeface="Century Gothic" panose="020B0502020202020204" charset="0"/>
                <a:sym typeface="+mn-ea"/>
              </a:rPr>
              <a:t>Output Device</a:t>
            </a:r>
            <a:endParaRPr lang="en-US" altLang="en-ID" sz="1600" b="1" dirty="0">
              <a:solidFill>
                <a:schemeClr val="tx2"/>
              </a:solidFill>
              <a:uFillTx/>
              <a:latin typeface="Century Gothic" panose="020B0502020202020204" charset="0"/>
              <a:cs typeface="Century Gothic" panose="020B0502020202020204" charset="0"/>
              <a:sym typeface="+mn-ea"/>
            </a:endParaRPr>
          </a:p>
        </p:txBody>
      </p:sp>
      <p:sp>
        <p:nvSpPr>
          <p:cNvPr id="40" name="Title 1"/>
          <p:cNvSpPr>
            <a:spLocks noGrp="1"/>
          </p:cNvSpPr>
          <p:nvPr/>
        </p:nvSpPr>
        <p:spPr>
          <a:xfrm>
            <a:off x="9160610" y="4874140"/>
            <a:ext cx="2211726" cy="1255446"/>
          </a:xfrm>
          <a:prstGeom prst="rect">
            <a:avLst/>
          </a:prstGeom>
          <a:solidFill>
            <a:srgbClr val="DCDCDC">
              <a:alpha val="69000"/>
            </a:srgbClr>
          </a:solidFill>
          <a:ln w="9525">
            <a:solidFill>
              <a:schemeClr val="tx1"/>
            </a:solidFill>
          </a:ln>
        </p:spPr>
        <p:txBody>
          <a:bodyPr anchor="ctr" anchorCtr="0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ID" sz="1200" b="1" dirty="0" err="1" smtClean="0">
                <a:latin typeface="Century Gothic" panose="020B0502020202020204" charset="0"/>
                <a:cs typeface="Century Gothic" panose="020B0502020202020204" charset="0"/>
                <a:sym typeface="+mn-ea"/>
              </a:rPr>
              <a:t>Diperlukan</a:t>
            </a:r>
            <a:r>
              <a:rPr lang="en-US" altLang="en-ID" sz="1200" b="1" dirty="0" smtClean="0">
                <a:latin typeface="Century Gothic" panose="020B0502020202020204" charset="0"/>
                <a:cs typeface="Century Gothic" panose="020B0502020202020204" charset="0"/>
                <a:sym typeface="+mn-ea"/>
              </a:rPr>
              <a:t> list output device </a:t>
            </a:r>
            <a:r>
              <a:rPr lang="en-US" altLang="en-ID" sz="1200" b="1" dirty="0" err="1" smtClean="0">
                <a:latin typeface="Century Gothic" panose="020B0502020202020204" charset="0"/>
                <a:cs typeface="Century Gothic" panose="020B0502020202020204" charset="0"/>
                <a:sym typeface="+mn-ea"/>
              </a:rPr>
              <a:t>mesin</a:t>
            </a:r>
            <a:r>
              <a:rPr lang="en-US" altLang="en-ID" sz="1200" b="1" dirty="0" smtClean="0">
                <a:latin typeface="Century Gothic" panose="020B0502020202020204" charset="0"/>
                <a:cs typeface="Century Gothic" panose="020B0502020202020204" charset="0"/>
                <a:sym typeface="+mn-ea"/>
              </a:rPr>
              <a:t>, </a:t>
            </a:r>
            <a:r>
              <a:rPr lang="en-US" altLang="en-ID" sz="1200" b="1" dirty="0" err="1" smtClean="0">
                <a:latin typeface="Century Gothic" panose="020B0502020202020204" charset="0"/>
                <a:cs typeface="Century Gothic" panose="020B0502020202020204" charset="0"/>
                <a:sym typeface="+mn-ea"/>
              </a:rPr>
              <a:t>dan</a:t>
            </a:r>
            <a:r>
              <a:rPr lang="en-US" altLang="en-ID" sz="1200" b="1" dirty="0" smtClean="0">
                <a:latin typeface="Century Gothic" panose="020B0502020202020204" charset="0"/>
                <a:cs typeface="Century Gothic" panose="020B0502020202020204" charset="0"/>
                <a:sym typeface="+mn-ea"/>
              </a:rPr>
              <a:t> </a:t>
            </a:r>
            <a:r>
              <a:rPr lang="en-US" altLang="en-ID" sz="1200" b="1" dirty="0" err="1" smtClean="0">
                <a:latin typeface="Century Gothic" panose="020B0502020202020204" charset="0"/>
                <a:cs typeface="Century Gothic" panose="020B0502020202020204" charset="0"/>
                <a:sym typeface="+mn-ea"/>
              </a:rPr>
              <a:t>perlu</a:t>
            </a:r>
            <a:r>
              <a:rPr lang="en-US" altLang="en-ID" sz="1200" b="1" dirty="0" smtClean="0">
                <a:latin typeface="Century Gothic" panose="020B0502020202020204" charset="0"/>
                <a:cs typeface="Century Gothic" panose="020B0502020202020204" charset="0"/>
                <a:sym typeface="+mn-ea"/>
              </a:rPr>
              <a:t> </a:t>
            </a:r>
            <a:r>
              <a:rPr lang="en-US" altLang="en-ID" sz="1200" b="1" dirty="0" err="1" smtClean="0">
                <a:latin typeface="Century Gothic" panose="020B0502020202020204" charset="0"/>
                <a:cs typeface="Century Gothic" panose="020B0502020202020204" charset="0"/>
                <a:sym typeface="+mn-ea"/>
              </a:rPr>
              <a:t>dipelajari</a:t>
            </a:r>
            <a:r>
              <a:rPr lang="en-US" altLang="en-ID" sz="1200" b="1" dirty="0" smtClean="0">
                <a:latin typeface="Century Gothic" panose="020B0502020202020204" charset="0"/>
                <a:cs typeface="Century Gothic" panose="020B0502020202020204" charset="0"/>
                <a:sym typeface="+mn-ea"/>
              </a:rPr>
              <a:t> </a:t>
            </a:r>
            <a:r>
              <a:rPr lang="en-US" altLang="en-ID" sz="1200" b="1" dirty="0" err="1" smtClean="0">
                <a:latin typeface="Century Gothic" panose="020B0502020202020204" charset="0"/>
                <a:cs typeface="Century Gothic" panose="020B0502020202020204" charset="0"/>
                <a:sym typeface="+mn-ea"/>
              </a:rPr>
              <a:t>apakah</a:t>
            </a:r>
            <a:r>
              <a:rPr lang="en-US" altLang="en-ID" sz="1200" b="1" dirty="0" smtClean="0">
                <a:latin typeface="Century Gothic" panose="020B0502020202020204" charset="0"/>
                <a:cs typeface="Century Gothic" panose="020B0502020202020204" charset="0"/>
                <a:sym typeface="+mn-ea"/>
              </a:rPr>
              <a:t> device </a:t>
            </a:r>
            <a:r>
              <a:rPr lang="en-US" altLang="en-ID" sz="1200" b="1" dirty="0" err="1" smtClean="0">
                <a:latin typeface="Century Gothic" panose="020B0502020202020204" charset="0"/>
                <a:cs typeface="Century Gothic" panose="020B0502020202020204" charset="0"/>
                <a:sym typeface="+mn-ea"/>
              </a:rPr>
              <a:t>masih</a:t>
            </a:r>
            <a:r>
              <a:rPr lang="en-US" altLang="en-ID" sz="1200" b="1" dirty="0" smtClean="0">
                <a:latin typeface="Century Gothic" panose="020B0502020202020204" charset="0"/>
                <a:cs typeface="Century Gothic" panose="020B0502020202020204" charset="0"/>
                <a:sym typeface="+mn-ea"/>
              </a:rPr>
              <a:t> </a:t>
            </a:r>
            <a:r>
              <a:rPr lang="en-US" altLang="en-ID" sz="1200" b="1" dirty="0" err="1" smtClean="0">
                <a:latin typeface="Century Gothic" panose="020B0502020202020204" charset="0"/>
                <a:cs typeface="Century Gothic" panose="020B0502020202020204" charset="0"/>
                <a:sym typeface="+mn-ea"/>
              </a:rPr>
              <a:t>dapat</a:t>
            </a:r>
            <a:r>
              <a:rPr lang="en-US" altLang="en-ID" sz="1200" b="1" dirty="0" smtClean="0">
                <a:latin typeface="Century Gothic" panose="020B0502020202020204" charset="0"/>
                <a:cs typeface="Century Gothic" panose="020B0502020202020204" charset="0"/>
                <a:sym typeface="+mn-ea"/>
              </a:rPr>
              <a:t> compatible </a:t>
            </a:r>
            <a:r>
              <a:rPr lang="en-US" altLang="en-ID" sz="1200" b="1" dirty="0" err="1" smtClean="0">
                <a:latin typeface="Century Gothic" panose="020B0502020202020204" charset="0"/>
                <a:cs typeface="Century Gothic" panose="020B0502020202020204" charset="0"/>
                <a:sym typeface="+mn-ea"/>
              </a:rPr>
              <a:t>dengan</a:t>
            </a:r>
            <a:r>
              <a:rPr lang="en-US" altLang="en-ID" sz="1200" b="1" dirty="0" smtClean="0">
                <a:latin typeface="Century Gothic" panose="020B0502020202020204" charset="0"/>
                <a:cs typeface="Century Gothic" panose="020B0502020202020204" charset="0"/>
                <a:sym typeface="+mn-ea"/>
              </a:rPr>
              <a:t> controller </a:t>
            </a:r>
            <a:r>
              <a:rPr lang="en-US" altLang="en-ID" sz="1200" b="1" dirty="0" err="1" smtClean="0">
                <a:latin typeface="Century Gothic" panose="020B0502020202020204" charset="0"/>
                <a:cs typeface="Century Gothic" panose="020B0502020202020204" charset="0"/>
                <a:sym typeface="+mn-ea"/>
              </a:rPr>
              <a:t>baru</a:t>
            </a:r>
            <a:endParaRPr lang="en-US" altLang="en-ID" sz="1200" b="1" dirty="0">
              <a:solidFill>
                <a:schemeClr val="tx2"/>
              </a:solidFill>
              <a:uFillTx/>
              <a:latin typeface="Century Gothic" panose="020B0502020202020204" charset="0"/>
              <a:cs typeface="Century Gothic" panose="020B0502020202020204" charset="0"/>
              <a:sym typeface="+mn-ea"/>
            </a:endParaRPr>
          </a:p>
        </p:txBody>
      </p:sp>
      <p:pic>
        <p:nvPicPr>
          <p:cNvPr id="41" name="Picture 4" descr="Tanda Tanya, Pertanyaan, Ikon Komputer gambar 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27" t="12179" r="25855" b="17830"/>
          <a:stretch/>
        </p:blipFill>
        <p:spPr bwMode="auto">
          <a:xfrm>
            <a:off x="9557390" y="2159709"/>
            <a:ext cx="1554471" cy="205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Straight Connector 41"/>
          <p:cNvCxnSpPr/>
          <p:nvPr/>
        </p:nvCxnSpPr>
        <p:spPr>
          <a:xfrm flipV="1">
            <a:off x="8224524" y="4648225"/>
            <a:ext cx="848352" cy="1512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69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Konsep Improvement Mesin Proses Building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UMAR</dc:creator>
  <cp:lastModifiedBy>acer</cp:lastModifiedBy>
  <cp:revision>233</cp:revision>
  <dcterms:created xsi:type="dcterms:W3CDTF">2021-04-13T07:39:00Z</dcterms:created>
  <dcterms:modified xsi:type="dcterms:W3CDTF">2022-11-15T07:02:42Z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1033-11.2.0.11380</vt:lpwstr>
  </property>
  <property fmtid="{D5CDD505-2E9C-101B-9397-08002B2CF9AE}" pid="3" name="ICV">
    <vt:lpwstr>C2E3B34A7F854CA5BCFB455338E05153</vt:lpwstr>
  </property>
</Properties>
</file>