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36D"/>
    <a:srgbClr val="CC0099"/>
    <a:srgbClr val="7DB5AE"/>
    <a:srgbClr val="DB85BC"/>
    <a:srgbClr val="A9070B"/>
    <a:srgbClr val="D29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F330E-3806-DD1B-1D03-12446E540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0817CF-D6B6-1A1D-FC08-E4F005A71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56008E-17C0-ABEE-9673-92E52CC8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E6E06-5F9B-49D8-4890-87FDB36D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A8557-D4A6-E44B-877D-51FC518A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99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7F41-EC49-A398-7EA0-F0651CAB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8EC363-2B40-6561-B3BE-CACF3A3EA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9BD38-5BA2-E638-FA53-0798CAC1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4136E-FCDA-6E16-D0AC-F9B2A6E8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DD127-F621-D5BD-0750-4154957C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736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30C2B3-2F7A-935C-5CC6-42206A656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AAA4B1-ADF0-FBF4-AB05-E62D9A350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03741A-1DF4-0960-9886-427893D0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2D1B9-83C7-B5B9-60F0-147D3DAD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F926A1-F7B8-F460-CF3F-BDBFF8B3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5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A1A44-CE6E-9EAD-662F-67C89DB8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349BC5-045E-20CE-EF81-07330357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8A66E-CF84-42A0-76D9-C07E0A87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14F31-7D43-FCCC-095E-6109B1FE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C44EA-7CE1-B9F3-E87C-8AF0A8F9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1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B598E-3FF3-E38E-F074-FADBED03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98F3D-A935-1CC2-3834-85699D4B2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CA549-1CC6-B700-77B8-7B21E287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EF8A7-AA1E-29CE-5AC3-2AB88EF7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3D09FF-1925-30DA-F93C-5488CABF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5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668-3C02-EE3C-65BC-983B67E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C7FE7-C79A-42AD-87DB-21296A402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945952-9AEA-EB1F-C7F7-BF1274C1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4EA37-4F10-75B9-BC10-E17C8B21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AD0B75-402D-9C30-AC80-108CE343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AE0362-8A52-7754-7A3E-DF563A5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5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26CBF-5C3B-4423-D7E4-263F48B0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F9710-8656-ECC0-9F2F-0EE90517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C7EC3B-58FA-2E43-785F-2A3AFB91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3675A8-4E53-CB63-4E68-86AD76698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4E3D95-08D5-8218-B29A-6C22BFEB2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6F189A-88BF-002F-0160-45E79D77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8F54CB-81C4-297A-1A14-A17A18A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64D974-6FBA-D551-A8E8-FDCD2AC8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9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1BF28-63E6-08D5-965B-5C50A11B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435ABD-63AB-F2B4-EF47-F35B82B2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64D96B-FA5D-3C1D-6589-96E744B4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6E7ABD-1D1F-49C2-0BD0-A54CFD78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29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533E8A-BDAA-E0C1-1731-987273E6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3F7305-4091-C997-41F5-ED726E45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02CD64-C4C8-EC66-61F7-320BE432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4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9FF04-8388-A478-E613-18BDDC56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5F2EAC-9171-743E-8550-32AB83308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9EC797-E218-D2DE-B48D-A3E6F0EC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97796F-079A-89A6-6EBD-C16D9024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E6943-9E0A-2016-0800-93941CBD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600D75-8CF0-428B-B04F-D3B5F334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12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C0FF6-8F58-5DCF-0E5C-6AA382AF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1BBB83-2892-6C2D-A347-17EC3DE86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FEAAF9-7580-F752-2238-07F4B3F3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FD10B-5DD7-8FD9-A7E5-02E95C83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98C0FE-05CD-190C-2FBA-DC739397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277DB-386A-1BF8-8F74-BB0E520E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2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5E7355-6016-BEEF-B9FA-DC193B37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69DE7-ABFE-5220-44BD-E76105F17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6399B-363F-7067-FB23-21191E758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3EE64-BC06-4BB6-A865-44B73D80055B}" type="datetimeFigureOut">
              <a:rPr lang="es-ES" smtClean="0"/>
              <a:t>12/07/2023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9A784-C191-F68F-A1D1-6F160B7B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ABE7D-7FDD-7C7A-F719-A1024FF02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C866-EC93-4204-8E58-A666BF5932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77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D9F4B86F-DB6C-099E-7601-B56EC4A365E7}"/>
              </a:ext>
            </a:extLst>
          </p:cNvPr>
          <p:cNvSpPr/>
          <p:nvPr/>
        </p:nvSpPr>
        <p:spPr>
          <a:xfrm>
            <a:off x="3769567" y="2476199"/>
            <a:ext cx="2678770" cy="1713250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grama de flujo: disco magnético 6">
            <a:extLst>
              <a:ext uri="{FF2B5EF4-FFF2-40B4-BE49-F238E27FC236}">
                <a16:creationId xmlns:a16="http://schemas.microsoft.com/office/drawing/2014/main" id="{F94F3D75-A711-CD80-F8BF-B6CA5252E504}"/>
              </a:ext>
            </a:extLst>
          </p:cNvPr>
          <p:cNvSpPr/>
          <p:nvPr/>
        </p:nvSpPr>
        <p:spPr>
          <a:xfrm>
            <a:off x="7282873" y="919069"/>
            <a:ext cx="931178" cy="1347831"/>
          </a:xfrm>
          <a:prstGeom prst="flowChartMagneticDisk">
            <a:avLst/>
          </a:prstGeom>
          <a:solidFill>
            <a:srgbClr val="DB85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6844FE0C-8AE7-95E4-54AA-DFD70F2943BE}"/>
              </a:ext>
            </a:extLst>
          </p:cNvPr>
          <p:cNvSpPr/>
          <p:nvPr/>
        </p:nvSpPr>
        <p:spPr>
          <a:xfrm>
            <a:off x="7832352" y="1286785"/>
            <a:ext cx="931178" cy="1347831"/>
          </a:xfrm>
          <a:prstGeom prst="flowChartMagneticDisk">
            <a:avLst/>
          </a:prstGeom>
          <a:solidFill>
            <a:srgbClr val="DB85BC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rama de flujo: disco magnético 7">
            <a:extLst>
              <a:ext uri="{FF2B5EF4-FFF2-40B4-BE49-F238E27FC236}">
                <a16:creationId xmlns:a16="http://schemas.microsoft.com/office/drawing/2014/main" id="{BF6DCFCB-661D-0924-3D52-74414ADF1252}"/>
              </a:ext>
            </a:extLst>
          </p:cNvPr>
          <p:cNvSpPr/>
          <p:nvPr/>
        </p:nvSpPr>
        <p:spPr>
          <a:xfrm>
            <a:off x="4649073" y="444451"/>
            <a:ext cx="931178" cy="1347831"/>
          </a:xfrm>
          <a:prstGeom prst="flowChartMagneticDisk">
            <a:avLst/>
          </a:prstGeom>
          <a:solidFill>
            <a:srgbClr val="7DB5AE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disco magnético 8">
            <a:extLst>
              <a:ext uri="{FF2B5EF4-FFF2-40B4-BE49-F238E27FC236}">
                <a16:creationId xmlns:a16="http://schemas.microsoft.com/office/drawing/2014/main" id="{4A97FCEF-4480-CE44-6907-9F6C08DA3420}"/>
              </a:ext>
            </a:extLst>
          </p:cNvPr>
          <p:cNvSpPr/>
          <p:nvPr/>
        </p:nvSpPr>
        <p:spPr>
          <a:xfrm>
            <a:off x="2070317" y="730453"/>
            <a:ext cx="931178" cy="1347831"/>
          </a:xfrm>
          <a:prstGeom prst="flowChartMagneticDisk">
            <a:avLst/>
          </a:prstGeom>
          <a:solidFill>
            <a:srgbClr val="D2987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disco magnético 9">
            <a:extLst>
              <a:ext uri="{FF2B5EF4-FFF2-40B4-BE49-F238E27FC236}">
                <a16:creationId xmlns:a16="http://schemas.microsoft.com/office/drawing/2014/main" id="{D22B328F-226A-06C9-E132-4162465485C0}"/>
              </a:ext>
            </a:extLst>
          </p:cNvPr>
          <p:cNvSpPr/>
          <p:nvPr/>
        </p:nvSpPr>
        <p:spPr>
          <a:xfrm>
            <a:off x="1894743" y="1164583"/>
            <a:ext cx="931178" cy="1347831"/>
          </a:xfrm>
          <a:prstGeom prst="flowChartMagneticDisk">
            <a:avLst/>
          </a:prstGeom>
          <a:solidFill>
            <a:srgbClr val="D2987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grama de flujo: disco magnético 10">
            <a:extLst>
              <a:ext uri="{FF2B5EF4-FFF2-40B4-BE49-F238E27FC236}">
                <a16:creationId xmlns:a16="http://schemas.microsoft.com/office/drawing/2014/main" id="{5460F217-ECA2-FAA1-A3AF-10B6BA542289}"/>
              </a:ext>
            </a:extLst>
          </p:cNvPr>
          <p:cNvSpPr/>
          <p:nvPr/>
        </p:nvSpPr>
        <p:spPr>
          <a:xfrm>
            <a:off x="2056687" y="1633932"/>
            <a:ext cx="931178" cy="1347831"/>
          </a:xfrm>
          <a:prstGeom prst="flowChartMagneticDisk">
            <a:avLst/>
          </a:prstGeom>
          <a:solidFill>
            <a:srgbClr val="D2987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grama de flujo: disco magnético 11">
            <a:extLst>
              <a:ext uri="{FF2B5EF4-FFF2-40B4-BE49-F238E27FC236}">
                <a16:creationId xmlns:a16="http://schemas.microsoft.com/office/drawing/2014/main" id="{F126B62D-A885-BCA6-F551-C37AEC7009BB}"/>
              </a:ext>
            </a:extLst>
          </p:cNvPr>
          <p:cNvSpPr/>
          <p:nvPr/>
        </p:nvSpPr>
        <p:spPr>
          <a:xfrm>
            <a:off x="1917729" y="3523763"/>
            <a:ext cx="931178" cy="1347831"/>
          </a:xfrm>
          <a:prstGeom prst="flowChartMagneticDisk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grama de flujo: disco magnético 12">
            <a:extLst>
              <a:ext uri="{FF2B5EF4-FFF2-40B4-BE49-F238E27FC236}">
                <a16:creationId xmlns:a16="http://schemas.microsoft.com/office/drawing/2014/main" id="{C20A3B9D-5F6B-196B-8504-6145C9458B6A}"/>
              </a:ext>
            </a:extLst>
          </p:cNvPr>
          <p:cNvSpPr/>
          <p:nvPr/>
        </p:nvSpPr>
        <p:spPr>
          <a:xfrm>
            <a:off x="3479588" y="4922073"/>
            <a:ext cx="931178" cy="1347831"/>
          </a:xfrm>
          <a:prstGeom prst="flowChartMagneticDisk">
            <a:avLst/>
          </a:prstGeom>
          <a:solidFill>
            <a:srgbClr val="A9070B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grama de flujo: disco magnético 13">
            <a:extLst>
              <a:ext uri="{FF2B5EF4-FFF2-40B4-BE49-F238E27FC236}">
                <a16:creationId xmlns:a16="http://schemas.microsoft.com/office/drawing/2014/main" id="{70970876-1108-4D10-0725-8BE3AE867646}"/>
              </a:ext>
            </a:extLst>
          </p:cNvPr>
          <p:cNvSpPr/>
          <p:nvPr/>
        </p:nvSpPr>
        <p:spPr>
          <a:xfrm>
            <a:off x="5917624" y="4947639"/>
            <a:ext cx="931178" cy="1347831"/>
          </a:xfrm>
          <a:prstGeom prst="flowChartMagneticDisk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6A5ADDC-B9E5-5DB4-DF78-9237F63898B9}"/>
              </a:ext>
            </a:extLst>
          </p:cNvPr>
          <p:cNvSpPr/>
          <p:nvPr/>
        </p:nvSpPr>
        <p:spPr>
          <a:xfrm>
            <a:off x="4546833" y="2648730"/>
            <a:ext cx="1135659" cy="1105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A1B1082-8814-6C86-FA6B-DB30A1BD6482}"/>
              </a:ext>
            </a:extLst>
          </p:cNvPr>
          <p:cNvCxnSpPr>
            <a:cxnSpLocks/>
          </p:cNvCxnSpPr>
          <p:nvPr/>
        </p:nvCxnSpPr>
        <p:spPr>
          <a:xfrm flipV="1">
            <a:off x="5114662" y="2729562"/>
            <a:ext cx="0" cy="341005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C641A84-8AF0-6BAC-D30C-ACCFDE827356}"/>
              </a:ext>
            </a:extLst>
          </p:cNvPr>
          <p:cNvCxnSpPr>
            <a:cxnSpLocks/>
          </p:cNvCxnSpPr>
          <p:nvPr/>
        </p:nvCxnSpPr>
        <p:spPr>
          <a:xfrm flipV="1">
            <a:off x="5247618" y="2861245"/>
            <a:ext cx="198627" cy="264251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024F2C9-80BB-0556-7257-607EE4E079F0}"/>
              </a:ext>
            </a:extLst>
          </p:cNvPr>
          <p:cNvCxnSpPr>
            <a:cxnSpLocks/>
          </p:cNvCxnSpPr>
          <p:nvPr/>
        </p:nvCxnSpPr>
        <p:spPr>
          <a:xfrm>
            <a:off x="5326919" y="3231910"/>
            <a:ext cx="341943" cy="0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40D768A-0DA5-B1DD-E3D1-1BEE61088250}"/>
              </a:ext>
            </a:extLst>
          </p:cNvPr>
          <p:cNvCxnSpPr>
            <a:cxnSpLocks/>
          </p:cNvCxnSpPr>
          <p:nvPr/>
        </p:nvCxnSpPr>
        <p:spPr>
          <a:xfrm flipH="1" flipV="1">
            <a:off x="4718304" y="2900064"/>
            <a:ext cx="271309" cy="194788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18F7DCE-9F02-A95D-5891-03CC7DF37297}"/>
              </a:ext>
            </a:extLst>
          </p:cNvPr>
          <p:cNvCxnSpPr>
            <a:cxnSpLocks/>
          </p:cNvCxnSpPr>
          <p:nvPr/>
        </p:nvCxnSpPr>
        <p:spPr>
          <a:xfrm flipH="1">
            <a:off x="4581986" y="3231910"/>
            <a:ext cx="338656" cy="0"/>
          </a:xfrm>
          <a:prstGeom prst="straightConnector1">
            <a:avLst/>
          </a:prstGeom>
          <a:ln w="571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grama de flujo: disco magnético 49">
            <a:extLst>
              <a:ext uri="{FF2B5EF4-FFF2-40B4-BE49-F238E27FC236}">
                <a16:creationId xmlns:a16="http://schemas.microsoft.com/office/drawing/2014/main" id="{D0EA28FB-3E7D-B61F-164E-BAB5173C0AE4}"/>
              </a:ext>
            </a:extLst>
          </p:cNvPr>
          <p:cNvSpPr/>
          <p:nvPr/>
        </p:nvSpPr>
        <p:spPr>
          <a:xfrm>
            <a:off x="4949940" y="3165107"/>
            <a:ext cx="363349" cy="470744"/>
          </a:xfrm>
          <a:prstGeom prst="flowChartMagneticDisk">
            <a:avLst/>
          </a:prstGeom>
          <a:solidFill>
            <a:srgbClr val="0070C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FB802879-6600-6FC7-7A09-739FA2581EFD}"/>
              </a:ext>
            </a:extLst>
          </p:cNvPr>
          <p:cNvCxnSpPr>
            <a:cxnSpLocks/>
          </p:cNvCxnSpPr>
          <p:nvPr/>
        </p:nvCxnSpPr>
        <p:spPr>
          <a:xfrm flipH="1">
            <a:off x="6459758" y="2108483"/>
            <a:ext cx="815596" cy="521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36DF02DE-071C-A7F6-854A-B3661FE002E0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108952" y="2108483"/>
            <a:ext cx="0" cy="367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09E641E-A26D-6776-CA9D-9EBC11E0A474}"/>
              </a:ext>
            </a:extLst>
          </p:cNvPr>
          <p:cNvCxnSpPr>
            <a:cxnSpLocks/>
          </p:cNvCxnSpPr>
          <p:nvPr/>
        </p:nvCxnSpPr>
        <p:spPr>
          <a:xfrm>
            <a:off x="3036090" y="2113177"/>
            <a:ext cx="733477" cy="477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C9E85BF-950D-F479-E1CE-6AF5542C6D8D}"/>
              </a:ext>
            </a:extLst>
          </p:cNvPr>
          <p:cNvCxnSpPr>
            <a:cxnSpLocks/>
          </p:cNvCxnSpPr>
          <p:nvPr/>
        </p:nvCxnSpPr>
        <p:spPr>
          <a:xfrm flipV="1">
            <a:off x="2918087" y="3885242"/>
            <a:ext cx="803255" cy="9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B49D415-4CDF-4D4D-B4E0-A7895ADAE2BC}"/>
              </a:ext>
            </a:extLst>
          </p:cNvPr>
          <p:cNvCxnSpPr>
            <a:cxnSpLocks/>
          </p:cNvCxnSpPr>
          <p:nvPr/>
        </p:nvCxnSpPr>
        <p:spPr>
          <a:xfrm flipV="1">
            <a:off x="4173732" y="4215015"/>
            <a:ext cx="237034" cy="67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FE27F8F-2704-CFA4-53BD-C526379DA84C}"/>
              </a:ext>
            </a:extLst>
          </p:cNvPr>
          <p:cNvCxnSpPr>
            <a:cxnSpLocks/>
          </p:cNvCxnSpPr>
          <p:nvPr/>
        </p:nvCxnSpPr>
        <p:spPr>
          <a:xfrm flipH="1" flipV="1">
            <a:off x="5917624" y="4215015"/>
            <a:ext cx="281840" cy="70705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headEnd type="none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664D34C-D83E-2881-0245-82C6F8834BD5}"/>
              </a:ext>
            </a:extLst>
          </p:cNvPr>
          <p:cNvSpPr txBox="1"/>
          <p:nvPr/>
        </p:nvSpPr>
        <p:spPr>
          <a:xfrm>
            <a:off x="8714334" y="842509"/>
            <a:ext cx="140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C0099"/>
                </a:solidFill>
              </a:rPr>
              <a:t>Primary care and hospital prescriptions / dispensations.</a:t>
            </a:r>
          </a:p>
          <a:p>
            <a:endParaRPr lang="en-US" sz="1200" dirty="0">
              <a:solidFill>
                <a:srgbClr val="CC0099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E0D49C1-C947-1A97-9AEF-F390264AE64D}"/>
              </a:ext>
            </a:extLst>
          </p:cNvPr>
          <p:cNvSpPr txBox="1"/>
          <p:nvPr/>
        </p:nvSpPr>
        <p:spPr>
          <a:xfrm>
            <a:off x="6990805" y="2590811"/>
            <a:ext cx="267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PHARMACEUTICAL DATA</a:t>
            </a:r>
          </a:p>
        </p:txBody>
      </p:sp>
      <p:sp>
        <p:nvSpPr>
          <p:cNvPr id="4" name="Diagrama de flujo: disco magnético 3">
            <a:extLst>
              <a:ext uri="{FF2B5EF4-FFF2-40B4-BE49-F238E27FC236}">
                <a16:creationId xmlns:a16="http://schemas.microsoft.com/office/drawing/2014/main" id="{CF76C899-7BA6-CE39-5974-AD6436867BBA}"/>
              </a:ext>
            </a:extLst>
          </p:cNvPr>
          <p:cNvSpPr/>
          <p:nvPr/>
        </p:nvSpPr>
        <p:spPr>
          <a:xfrm>
            <a:off x="7405918" y="3523763"/>
            <a:ext cx="931178" cy="1347831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68E0A6B-E209-1494-8DC7-80F3533726CF}"/>
              </a:ext>
            </a:extLst>
          </p:cNvPr>
          <p:cNvCxnSpPr>
            <a:cxnSpLocks/>
          </p:cNvCxnSpPr>
          <p:nvPr/>
        </p:nvCxnSpPr>
        <p:spPr>
          <a:xfrm flipH="1" flipV="1">
            <a:off x="6466350" y="3895465"/>
            <a:ext cx="921555" cy="13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4C07F25-2D12-9422-FEE0-A674E4DCED32}"/>
              </a:ext>
            </a:extLst>
          </p:cNvPr>
          <p:cNvSpPr txBox="1"/>
          <p:nvPr/>
        </p:nvSpPr>
        <p:spPr>
          <a:xfrm>
            <a:off x="4600092" y="3740625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BARDENA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71EB3E5-1AD8-EF39-DFC2-8C9F60B72A98}"/>
              </a:ext>
            </a:extLst>
          </p:cNvPr>
          <p:cNvSpPr txBox="1"/>
          <p:nvPr/>
        </p:nvSpPr>
        <p:spPr>
          <a:xfrm>
            <a:off x="6880786" y="4825610"/>
            <a:ext cx="242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cap="al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 Information System</a:t>
            </a:r>
            <a:r>
              <a:rPr lang="en-US" cap="al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4D051C5-EB1B-6FF7-36D7-C65C52630C2D}"/>
              </a:ext>
            </a:extLst>
          </p:cNvPr>
          <p:cNvSpPr txBox="1"/>
          <p:nvPr/>
        </p:nvSpPr>
        <p:spPr>
          <a:xfrm>
            <a:off x="2825921" y="6228883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BLOOD MANAGEMENT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6250FF3-76D3-9277-022E-12C62BF07CAA}"/>
              </a:ext>
            </a:extLst>
          </p:cNvPr>
          <p:cNvSpPr txBox="1"/>
          <p:nvPr/>
        </p:nvSpPr>
        <p:spPr>
          <a:xfrm>
            <a:off x="1434900" y="4847007"/>
            <a:ext cx="202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LABORATORY TESTS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9D95C5AD-38A7-121B-E114-A245B816B5F2}"/>
              </a:ext>
            </a:extLst>
          </p:cNvPr>
          <p:cNvSpPr txBox="1"/>
          <p:nvPr/>
        </p:nvSpPr>
        <p:spPr>
          <a:xfrm>
            <a:off x="1182397" y="2970302"/>
            <a:ext cx="25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HOSPITAL INFORMATION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DCA7BB5-9E35-B560-7941-DA7E5375CFC5}"/>
              </a:ext>
            </a:extLst>
          </p:cNvPr>
          <p:cNvSpPr txBox="1"/>
          <p:nvPr/>
        </p:nvSpPr>
        <p:spPr>
          <a:xfrm>
            <a:off x="4320905" y="1718492"/>
            <a:ext cx="159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41736D"/>
                </a:solidFill>
              </a:rPr>
              <a:t>PRIMARY CARE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7D31515-A5FA-D891-F4CD-0835BE2A5985}"/>
              </a:ext>
            </a:extLst>
          </p:cNvPr>
          <p:cNvSpPr txBox="1"/>
          <p:nvPr/>
        </p:nvSpPr>
        <p:spPr>
          <a:xfrm>
            <a:off x="5609237" y="444451"/>
            <a:ext cx="1173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41736D"/>
                </a:solidFill>
              </a:rPr>
              <a:t>Consultation, diagnosis, disease history, lifestyle data.</a:t>
            </a:r>
          </a:p>
          <a:p>
            <a:endParaRPr lang="en-US" sz="1200" dirty="0">
              <a:solidFill>
                <a:srgbClr val="CC0099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2C6E9E2-82CD-283B-3083-9F336854BE41}"/>
              </a:ext>
            </a:extLst>
          </p:cNvPr>
          <p:cNvSpPr txBox="1"/>
          <p:nvPr/>
        </p:nvSpPr>
        <p:spPr>
          <a:xfrm>
            <a:off x="2211120" y="753340"/>
            <a:ext cx="931178" cy="443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Hospital of Navarre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66973DC1-E585-0CB8-F1EF-94EE2E4849A5}"/>
              </a:ext>
            </a:extLst>
          </p:cNvPr>
          <p:cNvSpPr txBox="1"/>
          <p:nvPr/>
        </p:nvSpPr>
        <p:spPr>
          <a:xfrm>
            <a:off x="7547087" y="4189449"/>
            <a:ext cx="150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LAKORA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CB003FE7-1E21-B85D-A55E-6DD4F4007913}"/>
              </a:ext>
            </a:extLst>
          </p:cNvPr>
          <p:cNvSpPr txBox="1"/>
          <p:nvPr/>
        </p:nvSpPr>
        <p:spPr>
          <a:xfrm>
            <a:off x="4436996" y="5084835"/>
            <a:ext cx="1143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Blood  donations,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transfusions and management</a:t>
            </a:r>
            <a:endParaRPr lang="en-US" sz="1200" dirty="0">
              <a:solidFill>
                <a:srgbClr val="CC0099"/>
              </a:solidFill>
            </a:endParaRP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76E5F511-5C51-A466-F475-3CC34AA2A807}"/>
              </a:ext>
            </a:extLst>
          </p:cNvPr>
          <p:cNvSpPr txBox="1"/>
          <p:nvPr/>
        </p:nvSpPr>
        <p:spPr>
          <a:xfrm>
            <a:off x="775939" y="756769"/>
            <a:ext cx="1214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Clinical, administrative  and procedure data from hospitalizations, specialist consultations, surgery, nursery and ER.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F42B822F-E95E-C013-DD82-5B99BE2124DF}"/>
              </a:ext>
            </a:extLst>
          </p:cNvPr>
          <p:cNvSpPr txBox="1"/>
          <p:nvPr/>
        </p:nvSpPr>
        <p:spPr>
          <a:xfrm>
            <a:off x="5734070" y="6226595"/>
            <a:ext cx="165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DM1 REGISTRY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E5C2559-E419-744F-5127-243B217A5191}"/>
              </a:ext>
            </a:extLst>
          </p:cNvPr>
          <p:cNvSpPr txBox="1"/>
          <p:nvPr/>
        </p:nvSpPr>
        <p:spPr>
          <a:xfrm>
            <a:off x="2098761" y="4189883"/>
            <a:ext cx="568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chemeClr val="bg1"/>
                </a:solidFill>
              </a:rPr>
              <a:t>SILNA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69DF1D3A-E3B3-8439-0A2E-34C0C50A47FC}"/>
              </a:ext>
            </a:extLst>
          </p:cNvPr>
          <p:cNvSpPr txBox="1"/>
          <p:nvPr/>
        </p:nvSpPr>
        <p:spPr>
          <a:xfrm>
            <a:off x="7260115" y="1655489"/>
            <a:ext cx="6100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LAMIA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2816FD2-F456-019D-6DBF-5480F7630D05}"/>
              </a:ext>
            </a:extLst>
          </p:cNvPr>
          <p:cNvSpPr txBox="1"/>
          <p:nvPr/>
        </p:nvSpPr>
        <p:spPr>
          <a:xfrm>
            <a:off x="7992923" y="1910119"/>
            <a:ext cx="647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FARHO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C174568-176E-B43E-9394-CB439FCD01BB}"/>
              </a:ext>
            </a:extLst>
          </p:cNvPr>
          <p:cNvSpPr txBox="1"/>
          <p:nvPr/>
        </p:nvSpPr>
        <p:spPr>
          <a:xfrm>
            <a:off x="4795902" y="1073294"/>
            <a:ext cx="818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ATENEA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27C5EDD-869D-ADB9-077F-6314F67C5C71}"/>
              </a:ext>
            </a:extLst>
          </p:cNvPr>
          <p:cNvSpPr txBox="1"/>
          <p:nvPr/>
        </p:nvSpPr>
        <p:spPr>
          <a:xfrm>
            <a:off x="2019915" y="1227369"/>
            <a:ext cx="931178" cy="35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Reina Sofía Hospital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3E8788CE-7CE3-304E-BC27-3DD2D7E4BF76}"/>
              </a:ext>
            </a:extLst>
          </p:cNvPr>
          <p:cNvSpPr txBox="1"/>
          <p:nvPr/>
        </p:nvSpPr>
        <p:spPr>
          <a:xfrm>
            <a:off x="2230888" y="1621439"/>
            <a:ext cx="931178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García </a:t>
            </a: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Orcoyen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Hospital</a:t>
            </a:r>
          </a:p>
        </p:txBody>
      </p:sp>
    </p:spTree>
    <p:extLst>
      <p:ext uri="{BB962C8B-B14F-4D97-AF65-F5344CB8AC3E}">
        <p14:creationId xmlns:p14="http://schemas.microsoft.com/office/powerpoint/2010/main" val="2113948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73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Ibai Tamayo</dc:creator>
  <cp:lastModifiedBy>Ibai Tamayo</cp:lastModifiedBy>
  <cp:revision>4</cp:revision>
  <dcterms:created xsi:type="dcterms:W3CDTF">2023-07-05T12:14:44Z</dcterms:created>
  <dcterms:modified xsi:type="dcterms:W3CDTF">2023-07-12T09:37:05Z</dcterms:modified>
</cp:coreProperties>
</file>