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5" r:id="rId7"/>
    <p:sldId id="258" r:id="rId8"/>
    <p:sldId id="266" r:id="rId9"/>
    <p:sldId id="261" r:id="rId10"/>
    <p:sldId id="267" r:id="rId11"/>
    <p:sldId id="268" r:id="rId12"/>
    <p:sldId id="270" r:id="rId13"/>
    <p:sldId id="271" r:id="rId14"/>
    <p:sldId id="272" r:id="rId15"/>
    <p:sldId id="260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B5AC-7E05-45E2-8647-935AAB557953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0FE91-DDE4-41E3-90F8-AC41CD23C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71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0FE91-DDE4-41E3-90F8-AC41CD23CD2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11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33BC-F26B-4B34-B070-A6D008B08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C6B3D-F8C0-4523-9909-472AEBE7F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F3D2E-EFCA-471E-BFD7-07C72C59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DE843-26E3-4160-9637-CC2FE093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E8B23-D55F-498F-A637-008FFB22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14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BD81D-FC2F-4DA8-90EF-97EA74B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1CBE94-355B-4986-B2D3-BD54A2A5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23028-3292-42D6-9BBD-14CDA7C6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0B98B-30AD-4788-817F-FB737AD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9EFF2-910B-4F03-B434-82C709B9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1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636D9C-C4CE-4820-A126-CA9EAB2C4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0CB1BB-14C5-49B8-9637-2102147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B93EE7-24F7-4CAF-9490-FA314BFF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0A0699-4A25-412C-B80F-A7655A65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70320-7F5E-458D-AF02-0354AFBE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0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062F7-99E9-47DC-BFBF-AC435269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A55FA-B347-4342-BEE5-4E1710BE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F9043-DEBD-40D5-94A0-682FE629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47CCC-865B-41B3-8BEA-34004CF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F5CF5-E022-4538-9D60-2BEFAF49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8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D5A36-C049-447C-80EC-AF0861A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1F680-186E-46F5-B0EC-74E8972F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C88F6-9833-4017-AE20-2ED324D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B97F9-3160-4703-BAD6-4F5CCB89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1CB4A-2F0C-4845-B78C-1C8597AD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64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0CF8D-D398-4767-9BEC-042834E2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EB083-175E-4AC3-BA8C-2FB206E18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BD6CA-466E-42FC-A9F7-B01CE9DA6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D6107-1AA0-4E34-9468-6BE09915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A1723-663D-4BEB-9AC8-51EE6151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1B6DB8-B453-4280-B17A-BEE5D627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98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19CE-F3B2-4A6B-90FF-E9BF4353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51160-D6C8-4B0A-87BE-A94FBBF4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F898F-7F6B-49AA-8AA8-B56D083C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5CA985-F60D-491E-B6E6-A5A51C667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3887C7-3496-4D7B-8B41-1FD342B31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0562BF-D859-49E0-84A8-26C6F8E7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56713D-8721-4C92-853F-9352F99B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158671-A2CD-451F-BF67-5AF02A5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29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11D7D-D711-48C8-B1C2-2985BD5E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8074E9-61D9-4C45-B453-5931C7D9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3AE422-ED32-4D02-B3EF-86EEE8B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E1ADAB-4DE0-4A7C-AE33-46E0B1BD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44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4E1BA4-338E-4EB3-AF60-7CAB5D84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0FF270-7D9C-4C59-9B74-A3B9CCDB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48410-79F9-4427-80D6-B4135A87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4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601C9-61AC-41CF-9564-D14424DF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5BA51-6971-488A-A5FF-9F433E0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B26DB0-CA78-4C67-A938-5F5E9E948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2D5BD9-2B7C-451E-AC54-ED169D1A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EB801-BAD4-4360-B2CE-C5C33F53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AFCCB4-976E-44DE-AACA-1E656D45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2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14D99-1658-4D43-AC2C-5147CC8C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5C3EEA-5593-4571-83AD-CC2EF014E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3CA48B-ECB8-4FAA-9A71-0B3E0126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98779E-29E1-4B39-839C-6ABD27FF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1D76F-74E3-4C54-88E7-804EDDB1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CF5286-5E3C-4BBB-B805-BB3E581E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25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FA8523-3622-4395-AED1-1C331A51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FF3B4-EE8E-4DE9-92D8-40CE564B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6BE5D-E54A-4FF0-883B-EF3E86B8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3930-0204-474B-944A-73C4B78CA312}" type="datetimeFigureOut">
              <a:rPr lang="es-ES" smtClean="0"/>
              <a:t>27/10/2022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78664-767D-4496-BAC3-507E06E0E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FF243-D7EE-4E4B-AC81-71942B47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14F0-585D-4090-B237-24B232F74A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8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F:\Navarrabiomed\Methodology\Github\CODE\BARDENA\Process_mining\Aprendiendo\Charla28N\Proceso_esp_DM1_fu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3759-D868-4717-811F-FFD083C35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BARDENA Milenia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A74E5-30D6-4141-AACF-36EBFE43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Minería de datos</a:t>
            </a:r>
          </a:p>
        </p:txBody>
      </p:sp>
    </p:spTree>
    <p:extLst>
      <p:ext uri="{BB962C8B-B14F-4D97-AF65-F5344CB8AC3E}">
        <p14:creationId xmlns:p14="http://schemas.microsoft.com/office/powerpoint/2010/main" val="250856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E57D7-3090-4CC5-BD4D-52916CAB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8" y="1143714"/>
            <a:ext cx="9333333" cy="57142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69368D-23A3-4A35-874D-D2DA3428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Qué tiempos se manejan en las rutas asistenciales más frecuentes (25%) de pacientes DM1?</a:t>
            </a:r>
          </a:p>
        </p:txBody>
      </p:sp>
    </p:spTree>
    <p:extLst>
      <p:ext uri="{BB962C8B-B14F-4D97-AF65-F5344CB8AC3E}">
        <p14:creationId xmlns:p14="http://schemas.microsoft.com/office/powerpoint/2010/main" val="27837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2DEB67-3708-4A32-A371-0B7E6BCD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656"/>
            <a:ext cx="10457143" cy="57142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69368D-23A3-4A35-874D-D2DA3428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Qué tiempos se manejan en las rutas asistenciales más frecuentes (25%) de pacientes DM2?</a:t>
            </a:r>
          </a:p>
        </p:txBody>
      </p:sp>
    </p:spTree>
    <p:extLst>
      <p:ext uri="{BB962C8B-B14F-4D97-AF65-F5344CB8AC3E}">
        <p14:creationId xmlns:p14="http://schemas.microsoft.com/office/powerpoint/2010/main" val="59334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91312-3130-43E3-A48E-90F1440D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Comorbilidades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857A-A9E5-424B-92E7-4F2C8BEA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/>
          <a:lstStyle/>
          <a:p>
            <a:r>
              <a:rPr lang="es-ES" dirty="0"/>
              <a:t>Los que tienes más de 3 comorbilidades… cuál es su secuencia de multimorbilidad?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20B924-3E95-4BAC-9740-3B2DF37B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785" y="1984828"/>
            <a:ext cx="7467015" cy="45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5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386C74-4101-40D9-8508-630AA4D6F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2"/>
          <a:stretch/>
        </p:blipFill>
        <p:spPr>
          <a:xfrm>
            <a:off x="896657" y="686600"/>
            <a:ext cx="10457143" cy="6095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5B5C4A-C8A9-4297-BBA8-8B35A5A8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Cuales son los tiempos entre diagnósticos recogidos en HCI (15% más frecuente)?</a:t>
            </a:r>
          </a:p>
        </p:txBody>
      </p:sp>
    </p:spTree>
    <p:extLst>
      <p:ext uri="{BB962C8B-B14F-4D97-AF65-F5344CB8AC3E}">
        <p14:creationId xmlns:p14="http://schemas.microsoft.com/office/powerpoint/2010/main" val="142524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FCC7-3A0A-4E93-A395-2D504D65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Cuellos de botella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107464-5095-473D-884D-E2E17F5A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file"/>
              </a:rPr>
              <a:t>F:\Navarrabiomed\Methodology\Github\CODE\BARDENA\Process_mining\Aprendiendo\Charla28N\Proceso_esp_DM1_fum.html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89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E8F7A15-AC64-466F-A742-ABBAC777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67" y="1238607"/>
            <a:ext cx="9333333" cy="57142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891312-3130-43E3-A48E-90F1440D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Prescripciones de fármacos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F857A-A9E5-424B-92E7-4F2C8BEA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/>
          <a:lstStyle/>
          <a:p>
            <a:r>
              <a:rPr lang="es-ES" dirty="0"/>
              <a:t>¿Cómo se producen las secuencias de prescripciones de antidiabéticos?</a:t>
            </a:r>
          </a:p>
        </p:txBody>
      </p:sp>
    </p:spTree>
    <p:extLst>
      <p:ext uri="{BB962C8B-B14F-4D97-AF65-F5344CB8AC3E}">
        <p14:creationId xmlns:p14="http://schemas.microsoft.com/office/powerpoint/2010/main" val="232710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cubren que un proceso geológico puede formar vetas de oro en solo unos  días">
            <a:extLst>
              <a:ext uri="{FF2B5EF4-FFF2-40B4-BE49-F238E27FC236}">
                <a16:creationId xmlns:a16="http://schemas.microsoft.com/office/drawing/2014/main" id="{8089BA9B-3417-4F12-B57F-6B1A65683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1" t="9091" r="10911" b="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8FEE11-EE33-44BF-8585-249B4918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8" y="209725"/>
            <a:ext cx="9078562" cy="11591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¿</a:t>
            </a:r>
            <a:r>
              <a:rPr lang="en-US" sz="6600" dirty="0" err="1"/>
              <a:t>Minería</a:t>
            </a:r>
            <a:r>
              <a:rPr lang="en-US" sz="6600" dirty="0"/>
              <a:t>?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4C9B4-4F4E-4DD5-8D1F-90608A63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…</a:t>
            </a:r>
            <a:r>
              <a:rPr lang="en-US" sz="2400" b="0" i="0" dirty="0" err="1">
                <a:effectLst/>
              </a:rPr>
              <a:t>descubrir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patrones</a:t>
            </a:r>
            <a:r>
              <a:rPr lang="en-US" sz="2400" b="0" i="0" dirty="0">
                <a:effectLst/>
              </a:rPr>
              <a:t> (…) </a:t>
            </a:r>
            <a:r>
              <a:rPr lang="en-US" sz="2400" b="0" i="0" dirty="0" err="1">
                <a:effectLst/>
              </a:rPr>
              <a:t>enterrados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en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grandes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volúmenes</a:t>
            </a:r>
            <a:r>
              <a:rPr lang="en-US" sz="2400" b="0" i="0" dirty="0">
                <a:effectLst/>
              </a:rPr>
              <a:t> de </a:t>
            </a:r>
            <a:r>
              <a:rPr lang="en-US" sz="2400" b="0" i="0" dirty="0" err="1">
                <a:effectLst/>
              </a:rPr>
              <a:t>datos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98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6B4E-102C-49B4-81D9-30985E9B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¿</a:t>
            </a:r>
            <a:r>
              <a:rPr lang="es-ES" sz="6000" dirty="0"/>
              <a:t>Cuáles</a:t>
            </a:r>
            <a:r>
              <a:rPr lang="en-US" sz="6000" dirty="0"/>
              <a:t> son </a:t>
            </a:r>
            <a:r>
              <a:rPr lang="es-ES" sz="6000" dirty="0"/>
              <a:t>éstas</a:t>
            </a:r>
            <a:r>
              <a:rPr lang="en-US" sz="6000" dirty="0"/>
              <a:t> minas?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Oiasso Museoa - Minas de Irugurutzeta">
            <a:extLst>
              <a:ext uri="{FF2B5EF4-FFF2-40B4-BE49-F238E27FC236}">
                <a16:creationId xmlns:a16="http://schemas.microsoft.com/office/drawing/2014/main" id="{1165019B-6AF1-4DD0-9815-89AAC0E98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"/>
          <a:stretch/>
        </p:blipFill>
        <p:spPr bwMode="auto">
          <a:xfrm>
            <a:off x="20" y="10"/>
            <a:ext cx="6095974" cy="42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uatro antiguas minas que puedes visitar">
            <a:extLst>
              <a:ext uri="{FF2B5EF4-FFF2-40B4-BE49-F238E27FC236}">
                <a16:creationId xmlns:a16="http://schemas.microsoft.com/office/drawing/2014/main" id="{0F97D067-5A4F-4FAC-AF48-CD0230B74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3" b="14107"/>
          <a:stretch/>
        </p:blipFill>
        <p:spPr bwMode="auto">
          <a:xfrm>
            <a:off x="6095999" y="-681"/>
            <a:ext cx="6096001" cy="42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2" name="Straight Connector 205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DB347923-9196-4E90-8318-B0E6A36A7615}"/>
              </a:ext>
            </a:extLst>
          </p:cNvPr>
          <p:cNvSpPr txBox="1"/>
          <p:nvPr/>
        </p:nvSpPr>
        <p:spPr>
          <a:xfrm>
            <a:off x="690035" y="190872"/>
            <a:ext cx="59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Códigos CIAP2, CIE9, CIE10 de ingresos y BDCAP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7BCF31-8A20-441C-BDBB-6948EF0C6D78}"/>
              </a:ext>
            </a:extLst>
          </p:cNvPr>
          <p:cNvSpPr txBox="1"/>
          <p:nvPr/>
        </p:nvSpPr>
        <p:spPr>
          <a:xfrm>
            <a:off x="7526867" y="209736"/>
            <a:ext cx="379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Cohorte de diabéticos Navarros (2012)</a:t>
            </a:r>
          </a:p>
        </p:txBody>
      </p:sp>
    </p:spTree>
    <p:extLst>
      <p:ext uri="{BB962C8B-B14F-4D97-AF65-F5344CB8AC3E}">
        <p14:creationId xmlns:p14="http://schemas.microsoft.com/office/powerpoint/2010/main" val="653285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673D-E27C-462E-9231-5775D3C1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para  elegir minas de datos adecuadas (procesos)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8BF15-AC35-41DA-83E8-769F0B09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Debe tener identificados a los </a:t>
            </a:r>
            <a:r>
              <a:rPr lang="es-ES" b="1" dirty="0"/>
              <a:t>casos</a:t>
            </a:r>
            <a:r>
              <a:rPr lang="es-ES" dirty="0"/>
              <a:t> (Los pacientes)</a:t>
            </a:r>
          </a:p>
          <a:p>
            <a:r>
              <a:rPr lang="es-ES" dirty="0"/>
              <a:t>Debe tener identificados los </a:t>
            </a:r>
            <a:r>
              <a:rPr lang="es-ES" b="1" dirty="0"/>
              <a:t>puntos</a:t>
            </a:r>
            <a:r>
              <a:rPr lang="es-ES" dirty="0"/>
              <a:t> de un proceso (actividad). </a:t>
            </a:r>
          </a:p>
          <a:p>
            <a:pPr marL="0" indent="0">
              <a:buNone/>
            </a:pPr>
            <a:r>
              <a:rPr lang="es-ES" dirty="0"/>
              <a:t>	Ej. OPERACIÓN. –URGENCIAS– quirófano--PLANTA</a:t>
            </a:r>
          </a:p>
          <a:p>
            <a:r>
              <a:rPr lang="es-ES" dirty="0"/>
              <a:t>Si una actividad no es inmediata, lleva tiempo y puede formarse de distintos </a:t>
            </a:r>
            <a:r>
              <a:rPr lang="es-ES" b="1" dirty="0"/>
              <a:t>eventos (pasos dentro de cada actividad)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Ej. OPERACIÓN.– </a:t>
            </a:r>
            <a:r>
              <a:rPr lang="es-ES" dirty="0" err="1"/>
              <a:t>quirófano_ENTRADA</a:t>
            </a:r>
            <a:r>
              <a:rPr lang="es-ES" dirty="0"/>
              <a:t>—Sedación—Operación—Despertar…</a:t>
            </a:r>
          </a:p>
          <a:p>
            <a:r>
              <a:rPr lang="es-ES" dirty="0"/>
              <a:t>Deben tener </a:t>
            </a:r>
            <a:r>
              <a:rPr lang="es-ES" b="1" dirty="0"/>
              <a:t>fechas</a:t>
            </a:r>
            <a:r>
              <a:rPr lang="es-ES" dirty="0"/>
              <a:t> (horas) para esas actividades.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38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541784D-C0AC-4F59-87F8-AAE5A9427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r="-1" b="21727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FA78ED-CD44-4270-96F2-C0D3634A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s-ES" sz="3600" dirty="0"/>
              <a:t>¿Qué buscamos? </a:t>
            </a: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DFAA5E5-27DB-58CF-CD97-B07C822B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 fontScale="92500" lnSpcReduction="20000"/>
          </a:bodyPr>
          <a:lstStyle/>
          <a:p>
            <a:r>
              <a:rPr lang="es-ES" sz="2400" b="1" dirty="0"/>
              <a:t>Tres ejemplos de minería:</a:t>
            </a:r>
          </a:p>
          <a:p>
            <a:pPr lvl="1"/>
            <a:r>
              <a:rPr lang="es-ES" sz="2000" b="1" dirty="0"/>
              <a:t>Proceso asistencial</a:t>
            </a:r>
          </a:p>
          <a:p>
            <a:pPr lvl="1"/>
            <a:r>
              <a:rPr lang="es-ES" sz="2000" b="1" dirty="0"/>
              <a:t>Proceso de multimorbilidad</a:t>
            </a:r>
          </a:p>
          <a:p>
            <a:pPr lvl="1"/>
            <a:r>
              <a:rPr lang="es-ES" sz="2000" b="1" dirty="0"/>
              <a:t>Proceso de prescripción farmacológica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036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9368D-23A3-4A35-874D-D2DA3428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525" cy="1325563"/>
          </a:xfrm>
        </p:spPr>
        <p:txBody>
          <a:bodyPr/>
          <a:lstStyle/>
          <a:p>
            <a:r>
              <a:rPr lang="es-ES" dirty="0"/>
              <a:t>¿Cómo es el proceso de atención especializada a los diabéticos?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600D1-2CB5-4320-BEB2-D1B162EAD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DM1 (1046 pacientes)</a:t>
            </a:r>
          </a:p>
          <a:p>
            <a:pPr lvl="2"/>
            <a:r>
              <a:rPr lang="en-US" dirty="0"/>
              <a:t>Number of events:  23451</a:t>
            </a:r>
          </a:p>
          <a:p>
            <a:pPr lvl="2"/>
            <a:r>
              <a:rPr lang="en-US" dirty="0"/>
              <a:t>Number of cases:  1046</a:t>
            </a:r>
          </a:p>
          <a:p>
            <a:pPr lvl="2"/>
            <a:r>
              <a:rPr lang="en-US" dirty="0"/>
              <a:t>Number of traces:  782</a:t>
            </a:r>
          </a:p>
          <a:p>
            <a:pPr lvl="2"/>
            <a:r>
              <a:rPr lang="en-US" dirty="0"/>
              <a:t>Number of distinct activities:  10</a:t>
            </a:r>
          </a:p>
          <a:p>
            <a:pPr lvl="2"/>
            <a:r>
              <a:rPr lang="en-US" dirty="0"/>
              <a:t>Average trace length:  22.41969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Start </a:t>
            </a:r>
            <a:r>
              <a:rPr lang="en-US" dirty="0" err="1"/>
              <a:t>eventlog</a:t>
            </a:r>
            <a:r>
              <a:rPr lang="en-US" dirty="0"/>
              <a:t>:  2012-01-01</a:t>
            </a:r>
          </a:p>
          <a:p>
            <a:pPr lvl="2"/>
            <a:r>
              <a:rPr lang="en-US" dirty="0"/>
              <a:t>End </a:t>
            </a:r>
            <a:r>
              <a:rPr lang="en-US" dirty="0" err="1"/>
              <a:t>eventlog</a:t>
            </a:r>
            <a:r>
              <a:rPr lang="en-US" dirty="0"/>
              <a:t>:  2016-12-30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593169-C97C-466E-BE1B-B3517654E1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DM2 (33842 pacientes)</a:t>
            </a:r>
          </a:p>
          <a:p>
            <a:pPr lvl="2"/>
            <a:r>
              <a:rPr lang="en-US" dirty="0"/>
              <a:t>Number of events:  438513</a:t>
            </a:r>
          </a:p>
          <a:p>
            <a:pPr lvl="2"/>
            <a:r>
              <a:rPr lang="en-US" dirty="0"/>
              <a:t>Number of cases:  32522</a:t>
            </a:r>
          </a:p>
          <a:p>
            <a:pPr lvl="2"/>
            <a:r>
              <a:rPr lang="en-US" dirty="0"/>
              <a:t>Number of traces:  19662</a:t>
            </a:r>
          </a:p>
          <a:p>
            <a:pPr lvl="2"/>
            <a:r>
              <a:rPr lang="en-US" dirty="0"/>
              <a:t>Number of distinct activities:  10</a:t>
            </a:r>
          </a:p>
          <a:p>
            <a:pPr lvl="2"/>
            <a:r>
              <a:rPr lang="en-US" dirty="0"/>
              <a:t>Average trace length:  13.48358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Start </a:t>
            </a:r>
            <a:r>
              <a:rPr lang="en-US" dirty="0" err="1"/>
              <a:t>eventlog</a:t>
            </a:r>
            <a:r>
              <a:rPr lang="en-US" dirty="0"/>
              <a:t>:  2012-01-01</a:t>
            </a:r>
          </a:p>
          <a:p>
            <a:pPr lvl="2"/>
            <a:r>
              <a:rPr lang="en-US" dirty="0"/>
              <a:t>End </a:t>
            </a:r>
            <a:r>
              <a:rPr lang="en-US" dirty="0" err="1"/>
              <a:t>eventlog</a:t>
            </a:r>
            <a:r>
              <a:rPr lang="en-US" dirty="0"/>
              <a:t>:  2016-12-31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57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9368D-23A3-4A35-874D-D2DA3428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10 procesos asistenciales más frecuentes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600D1-2CB5-4320-BEB2-D1B162EAD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DM1 (1046 pacientes)</a:t>
            </a:r>
          </a:p>
          <a:p>
            <a:pPr lvl="2"/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593169-C97C-466E-BE1B-B3517654E1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DM2 (33842 pacientes)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64A5D8-9318-4E56-A20F-691B1A63F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417505"/>
            <a:ext cx="4933950" cy="33546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58CEBC-3612-4B11-B863-A67E9C3A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7505"/>
            <a:ext cx="5472197" cy="33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9368D-23A3-4A35-874D-D2DA3428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s-ES" dirty="0"/>
              <a:t>De qué especialidad llegan los pacientes DM1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77DA34-5923-4D48-941F-75F5C2E0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124667"/>
            <a:ext cx="9352381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9368D-23A3-4A35-874D-D2DA3428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s-ES" dirty="0"/>
              <a:t>De qué especialidad llegan los pacientes DM2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103AF3-8A98-4C48-9B6F-36645C36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84" y="1124667"/>
            <a:ext cx="9352381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4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73F3B6C086F48AA5741EEAE6A0535" ma:contentTypeVersion="4" ma:contentTypeDescription="Create a new document." ma:contentTypeScope="" ma:versionID="adc7ed159edcabbf8906470082accb3a">
  <xsd:schema xmlns:xsd="http://www.w3.org/2001/XMLSchema" xmlns:xs="http://www.w3.org/2001/XMLSchema" xmlns:p="http://schemas.microsoft.com/office/2006/metadata/properties" xmlns:ns3="3e76bb22-30d8-49d0-93c9-f64af658bf0f" targetNamespace="http://schemas.microsoft.com/office/2006/metadata/properties" ma:root="true" ma:fieldsID="20dd65554a5d76527ea43a3997669a9d" ns3:_="">
    <xsd:import namespace="3e76bb22-30d8-49d0-93c9-f64af658bf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6bb22-30d8-49d0-93c9-f64af658b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A29090-C860-426C-A9E1-E6D2DC11DF74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3e76bb22-30d8-49d0-93c9-f64af658bf0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4E5C827-F652-400C-9AC7-B5E214E82E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B1CF96-0F99-4B33-85CC-8DE83271CA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76bb22-30d8-49d0-93c9-f64af658b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380</Words>
  <Application>Microsoft Office PowerPoint</Application>
  <PresentationFormat>Panorámica</PresentationFormat>
  <Paragraphs>53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BARDENA Milenia</vt:lpstr>
      <vt:lpstr>¿Minería?</vt:lpstr>
      <vt:lpstr>¿Cuáles son éstas minas?</vt:lpstr>
      <vt:lpstr>Criterios para  elegir minas de datos adecuadas (procesos)</vt:lpstr>
      <vt:lpstr>¿Qué buscamos? </vt:lpstr>
      <vt:lpstr>¿Cómo es el proceso de atención especializada a los diabéticos?</vt:lpstr>
      <vt:lpstr>Los 10 procesos asistenciales más frecuentes</vt:lpstr>
      <vt:lpstr>De qué especialidad llegan los pacientes DM1</vt:lpstr>
      <vt:lpstr>De qué especialidad llegan los pacientes DM2</vt:lpstr>
      <vt:lpstr>Qué tiempos se manejan en las rutas asistenciales más frecuentes (25%) de pacientes DM1?</vt:lpstr>
      <vt:lpstr>Qué tiempos se manejan en las rutas asistenciales más frecuentes (25%) de pacientes DM2?</vt:lpstr>
      <vt:lpstr>Comorbilidades</vt:lpstr>
      <vt:lpstr>Cuales son los tiempos entre diagnósticos recogidos en HCI (15% más frecuente)?</vt:lpstr>
      <vt:lpstr>Cuellos de botella</vt:lpstr>
      <vt:lpstr>Prescripciones de fármacos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BARDENA Milenia</dc:title>
  <dc:creator>Ibai Tamayo</dc:creator>
  <cp:lastModifiedBy>Ibai Tamayo</cp:lastModifiedBy>
  <cp:revision>2</cp:revision>
  <dcterms:created xsi:type="dcterms:W3CDTF">2022-10-26T12:28:45Z</dcterms:created>
  <dcterms:modified xsi:type="dcterms:W3CDTF">2022-10-27T14:29:55Z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0x01010097F73F3B6C086F48AA5741EEAE6A0535</vt:lpwstr>
  </property>
</Properties>
</file>