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303" r:id="rId5"/>
    <p:sldId id="304" r:id="rId6"/>
    <p:sldId id="306" r:id="rId7"/>
    <p:sldId id="308" r:id="rId8"/>
    <p:sldId id="309" r:id="rId9"/>
    <p:sldId id="310" r:id="rId10"/>
    <p:sldId id="312" r:id="rId11"/>
    <p:sldId id="313" r:id="rId12"/>
    <p:sldId id="314" r:id="rId13"/>
    <p:sldId id="317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12/12/2022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9698"/>
            <a:ext cx="10058400" cy="1450757"/>
          </a:xfrm>
        </p:spPr>
        <p:txBody>
          <a:bodyPr rtlCol="0"/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89A78A-17D7-445B-9F9E-BD5001AF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7608D9-0640-4B8B-9334-41866D8A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1826ED-8820-4BA8-AAE6-14B7FE1B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69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12/12/2022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689555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D4C61-CAF9-4CB6-9471-E816C4D2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Predictive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Monitoring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A9F9D9-1056-4143-94F1-6CB63111F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58975"/>
            <a:ext cx="4639736" cy="3748194"/>
          </a:xfrm>
        </p:spPr>
        <p:txBody>
          <a:bodyPr/>
          <a:lstStyle/>
          <a:p>
            <a:r>
              <a:rPr lang="es-ES" dirty="0"/>
              <a:t>Depende de:</a:t>
            </a:r>
          </a:p>
          <a:p>
            <a:pPr lvl="1"/>
            <a:r>
              <a:rPr lang="es-ES" dirty="0"/>
              <a:t>Tipo de predicción</a:t>
            </a:r>
          </a:p>
          <a:p>
            <a:pPr lvl="1"/>
            <a:r>
              <a:rPr lang="es-ES" dirty="0"/>
              <a:t>Enfoque metodológico</a:t>
            </a:r>
          </a:p>
          <a:p>
            <a:pPr lvl="1"/>
            <a:r>
              <a:rPr lang="es-ES" dirty="0"/>
              <a:t>Tipo de información explotada para hacer las predicciones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CCAF60-EF16-410E-AFBE-EFB85DA3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9" t="3861" r="7885" b="3124"/>
          <a:stretch/>
        </p:blipFill>
        <p:spPr>
          <a:xfrm>
            <a:off x="6126480" y="2063750"/>
            <a:ext cx="5286375" cy="3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E994A-D22F-4E2F-A1FA-5B644832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(</a:t>
            </a:r>
            <a:r>
              <a:rPr lang="es-ES" dirty="0" err="1"/>
              <a:t>Outcomes</a:t>
            </a:r>
            <a:r>
              <a:rPr lang="es-ES" dirty="0"/>
              <a:t>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EAE39-48E4-455C-8210-53C390132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8675" y="3657599"/>
            <a:ext cx="3726180" cy="1782869"/>
          </a:xfrm>
        </p:spPr>
        <p:txBody>
          <a:bodyPr/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r>
              <a:rPr lang="es-ES" dirty="0" err="1"/>
              <a:t>Suport</a:t>
            </a:r>
            <a:r>
              <a:rPr lang="es-ES" dirty="0"/>
              <a:t> vector machine</a:t>
            </a:r>
          </a:p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E4D41B-AF75-4ACC-89ED-665144EECB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5825" y="1924051"/>
            <a:ext cx="7194176" cy="3057524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CD5B38-612F-42B2-A63E-43266A184511}"/>
              </a:ext>
            </a:extLst>
          </p:cNvPr>
          <p:cNvCxnSpPr>
            <a:cxnSpLocks/>
          </p:cNvCxnSpPr>
          <p:nvPr/>
        </p:nvCxnSpPr>
        <p:spPr>
          <a:xfrm>
            <a:off x="7267575" y="4333875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0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21605-3C5F-42F4-8FC4-7620EEBD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Predictive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Monitoring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Tipo de predicción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E8F56-F2B2-4DCC-8BA3-90C59B49A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OUTCOME </a:t>
            </a:r>
            <a:r>
              <a:rPr lang="es-ES" dirty="0" err="1"/>
              <a:t>prediction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Resultado categórico</a:t>
            </a:r>
          </a:p>
          <a:p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Resultado cuantitativo (discreto o continuo)</a:t>
            </a:r>
          </a:p>
          <a:p>
            <a:r>
              <a:rPr lang="es-ES" dirty="0"/>
              <a:t>Next evento </a:t>
            </a:r>
            <a:r>
              <a:rPr lang="es-ES" dirty="0" err="1"/>
              <a:t>prediction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Resultado secuencia de eventos</a:t>
            </a:r>
          </a:p>
          <a:p>
            <a:pPr marL="201168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A33A80-982A-4D35-8B8C-0EDA12F828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C226CF-39F0-4325-9D6C-E7F89987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50" y="2524125"/>
            <a:ext cx="4576830" cy="20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4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F63257-7BC9-4960-A449-F5EA8F8F0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4" r="52917" b="11042"/>
          <a:stretch/>
        </p:blipFill>
        <p:spPr>
          <a:xfrm>
            <a:off x="6811640" y="1762125"/>
            <a:ext cx="4283080" cy="45384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F2FF6D-8C13-453C-9012-F8EF8A55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Predictive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Monitoring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Enfoque metodológico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610D6-40E1-4EE4-A9B4-0F088D23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59199"/>
          </a:xfrm>
        </p:spPr>
        <p:txBody>
          <a:bodyPr/>
          <a:lstStyle/>
          <a:p>
            <a:r>
              <a:rPr lang="es-ES" dirty="0"/>
              <a:t>Fases de la predicción en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mining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Training</a:t>
            </a:r>
          </a:p>
          <a:p>
            <a:pPr lvl="1"/>
            <a:r>
              <a:rPr lang="es-ES" dirty="0" err="1"/>
              <a:t>Prediction</a:t>
            </a: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marL="201168" lvl="1" indent="0">
              <a:buNone/>
            </a:pPr>
            <a:r>
              <a:rPr lang="es-ES" dirty="0"/>
              <a:t>Y lo harán: </a:t>
            </a:r>
          </a:p>
          <a:p>
            <a:pPr lvl="1"/>
            <a:r>
              <a:rPr lang="es-ES" dirty="0"/>
              <a:t>basándose en un modelo explícito </a:t>
            </a:r>
          </a:p>
          <a:p>
            <a:pPr lvl="1"/>
            <a:r>
              <a:rPr lang="es-ES" dirty="0"/>
              <a:t>en técnicas de Machine </a:t>
            </a:r>
            <a:r>
              <a:rPr lang="es-ES" dirty="0" err="1"/>
              <a:t>learning</a:t>
            </a:r>
            <a:endParaRPr lang="es-ES" dirty="0"/>
          </a:p>
          <a:p>
            <a:pPr lvl="1"/>
            <a:r>
              <a:rPr lang="es-ES" dirty="0"/>
              <a:t>técnicas estadísticas</a:t>
            </a:r>
          </a:p>
        </p:txBody>
      </p:sp>
    </p:spTree>
    <p:extLst>
      <p:ext uri="{BB962C8B-B14F-4D97-AF65-F5344CB8AC3E}">
        <p14:creationId xmlns:p14="http://schemas.microsoft.com/office/powerpoint/2010/main" val="356134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AE9A4-AA6D-47DC-8FFA-C1D14DFE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Predictive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Monitoring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Tipo de dato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29677-75B3-4947-9398-D569FFFD42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Control Flow: </a:t>
            </a:r>
            <a:r>
              <a:rPr lang="es-ES" dirty="0"/>
              <a:t>la secuencia de eventos</a:t>
            </a:r>
          </a:p>
          <a:p>
            <a:r>
              <a:rPr lang="es-ES" b="1" dirty="0" err="1"/>
              <a:t>Event</a:t>
            </a:r>
            <a:r>
              <a:rPr lang="es-ES" b="1" dirty="0"/>
              <a:t>  </a:t>
            </a:r>
            <a:r>
              <a:rPr lang="es-ES" b="1" dirty="0" err="1"/>
              <a:t>payload</a:t>
            </a:r>
            <a:r>
              <a:rPr lang="es-ES" b="1" dirty="0"/>
              <a:t>: </a:t>
            </a:r>
            <a:r>
              <a:rPr lang="es-ES" dirty="0"/>
              <a:t>tiempo u otros atributos</a:t>
            </a:r>
          </a:p>
          <a:p>
            <a:r>
              <a:rPr lang="es-ES" b="1" dirty="0" err="1"/>
              <a:t>Unstructured</a:t>
            </a:r>
            <a:r>
              <a:rPr lang="es-ES" b="1" dirty="0"/>
              <a:t> </a:t>
            </a:r>
            <a:r>
              <a:rPr lang="es-ES" b="1" dirty="0" err="1"/>
              <a:t>information</a:t>
            </a:r>
            <a:r>
              <a:rPr lang="es-ES" b="1" dirty="0"/>
              <a:t>: </a:t>
            </a:r>
            <a:r>
              <a:rPr lang="es-ES" dirty="0"/>
              <a:t>Texto en el </a:t>
            </a:r>
            <a:r>
              <a:rPr lang="es-ES" dirty="0" err="1"/>
              <a:t>eventlog</a:t>
            </a:r>
            <a:endParaRPr lang="es-ES" dirty="0"/>
          </a:p>
          <a:p>
            <a:r>
              <a:rPr lang="es-ES" b="1" dirty="0"/>
              <a:t>Contextual </a:t>
            </a:r>
            <a:r>
              <a:rPr lang="es-ES" b="1" dirty="0" err="1"/>
              <a:t>information</a:t>
            </a:r>
            <a:r>
              <a:rPr lang="es-ES" b="1" dirty="0"/>
              <a:t>: </a:t>
            </a:r>
            <a:r>
              <a:rPr lang="es-ES" dirty="0"/>
              <a:t>carga de trabajo, recursos libres…</a:t>
            </a:r>
          </a:p>
          <a:p>
            <a:r>
              <a:rPr lang="es-ES" dirty="0"/>
              <a:t>Para la predicción se pueden usar varios tipos de dato.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9A0A3B-1C97-43A2-8CD9-3AA26870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61"/>
          <a:stretch/>
        </p:blipFill>
        <p:spPr>
          <a:xfrm>
            <a:off x="5943168" y="2120900"/>
            <a:ext cx="3705658" cy="3438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5624A4-22B4-4CB1-BBE0-4D29CB764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30"/>
          <a:stretch/>
        </p:blipFill>
        <p:spPr>
          <a:xfrm>
            <a:off x="9677400" y="2054225"/>
            <a:ext cx="1855693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1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746E5-A86B-45AE-8974-37316632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93788-EFC6-4985-87F6-32FE2DBDF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3C1C44-6429-40A4-88E2-714B1A0834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354BBC-C673-4DC0-94B5-54CB62792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6" t="13066" r="13853"/>
          <a:stretch/>
        </p:blipFill>
        <p:spPr>
          <a:xfrm>
            <a:off x="1743075" y="749879"/>
            <a:ext cx="8343900" cy="53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5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B252F75C-4E29-4651-84FA-4E24024B7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60"/>
          <a:stretch/>
        </p:blipFill>
        <p:spPr>
          <a:xfrm>
            <a:off x="6810375" y="2609108"/>
            <a:ext cx="5015362" cy="20097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C746E5-A86B-45AE-8974-37316632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Prefixes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3C1C44-6429-40A4-88E2-714B1A08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7050" y="1825487"/>
            <a:ext cx="4278630" cy="3748194"/>
          </a:xfrm>
        </p:spPr>
        <p:txBody>
          <a:bodyPr/>
          <a:lstStyle/>
          <a:p>
            <a:r>
              <a:rPr lang="es-ES" dirty="0" err="1"/>
              <a:t>Find</a:t>
            </a:r>
            <a:r>
              <a:rPr lang="es-ES" dirty="0"/>
              <a:t> traces </a:t>
            </a:r>
            <a:r>
              <a:rPr lang="es-ES" dirty="0" err="1"/>
              <a:t>that</a:t>
            </a:r>
            <a:r>
              <a:rPr lang="es-ES" dirty="0"/>
              <a:t>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>
                <a:highlight>
                  <a:srgbClr val="FFFF00"/>
                </a:highlight>
              </a:rPr>
              <a:t>positive</a:t>
            </a:r>
            <a:r>
              <a:rPr lang="es-ES" dirty="0"/>
              <a:t> </a:t>
            </a:r>
            <a:r>
              <a:rPr lang="es-ES" dirty="0" err="1"/>
              <a:t>outcome</a:t>
            </a:r>
            <a:endParaRPr lang="es-ES" dirty="0"/>
          </a:p>
          <a:p>
            <a:r>
              <a:rPr lang="es-ES" dirty="0" err="1"/>
              <a:t>Find</a:t>
            </a:r>
            <a:r>
              <a:rPr lang="es-ES" dirty="0"/>
              <a:t> traces </a:t>
            </a:r>
            <a:r>
              <a:rPr lang="es-ES" dirty="0" err="1"/>
              <a:t>that</a:t>
            </a:r>
            <a:r>
              <a:rPr lang="es-ES" dirty="0"/>
              <a:t>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>
                <a:highlight>
                  <a:srgbClr val="FFFF00"/>
                </a:highlight>
              </a:rPr>
              <a:t>negative</a:t>
            </a:r>
            <a:r>
              <a:rPr lang="es-ES" dirty="0"/>
              <a:t> </a:t>
            </a:r>
            <a:r>
              <a:rPr lang="es-ES" dirty="0" err="1"/>
              <a:t>outcome</a:t>
            </a:r>
            <a:endParaRPr lang="es-ES" dirty="0"/>
          </a:p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30D6F2B-8C42-450D-A2C5-ADD877F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" y="1825487"/>
            <a:ext cx="5901067" cy="43390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EACEEA4-606F-49AD-A836-7BF8F43A9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262" y="3863961"/>
            <a:ext cx="1640686" cy="24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1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19114-2AC6-45D5-B0A7-B047A2E8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Bucketing</a:t>
            </a:r>
            <a:r>
              <a:rPr lang="es-ES" dirty="0"/>
              <a:t> (agrupar </a:t>
            </a:r>
            <a:r>
              <a:rPr lang="es-ES" dirty="0" err="1"/>
              <a:t>prefixes</a:t>
            </a:r>
            <a:r>
              <a:rPr lang="es-ES" dirty="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1EC8A-566E-4F90-A37B-CBAC2C7A8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 único clasificador para todas las trazas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25FF8C-D71B-4AAD-9C1C-87DC1E4C31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No </a:t>
            </a:r>
            <a:r>
              <a:rPr lang="es-ES" dirty="0" err="1"/>
              <a:t>bucketting</a:t>
            </a:r>
            <a:r>
              <a:rPr lang="es-ES" dirty="0"/>
              <a:t>. Pocas trazas y pocos eventos.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3CCC5B-8D62-403D-92D4-89619BB46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Múltiples clasificadores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F15F06-B560-4F39-93F8-54C3A165D8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Clustering</a:t>
            </a:r>
            <a:r>
              <a:rPr lang="es-ES" dirty="0"/>
              <a:t>. Utilizas una herramienta para agrupar los distintos </a:t>
            </a:r>
            <a:r>
              <a:rPr lang="es-ES" dirty="0" err="1"/>
              <a:t>prefix</a:t>
            </a:r>
            <a:r>
              <a:rPr lang="es-ES" dirty="0"/>
              <a:t> según se parezcan más. </a:t>
            </a:r>
            <a:r>
              <a:rPr lang="es-ES" dirty="0" err="1"/>
              <a:t>Hierarchical</a:t>
            </a:r>
            <a:r>
              <a:rPr lang="es-ES" dirty="0"/>
              <a:t> </a:t>
            </a:r>
            <a:r>
              <a:rPr lang="es-ES" dirty="0" err="1"/>
              <a:t>clustering</a:t>
            </a:r>
            <a:r>
              <a:rPr lang="es-ES" dirty="0"/>
              <a:t> x ej.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Prefix-length</a:t>
            </a:r>
            <a:r>
              <a:rPr lang="es-ES" dirty="0"/>
              <a:t> en función del número de eventos en el </a:t>
            </a:r>
            <a:r>
              <a:rPr lang="es-ES" dirty="0" err="1"/>
              <a:t>prefix</a:t>
            </a:r>
            <a:r>
              <a:rPr lang="es-ES" dirty="0"/>
              <a:t> ( la parte de la traza que hemos extraído).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KNN,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encoding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594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2FE5A-9876-403E-A054-498ADE7D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los atributos! (</a:t>
            </a:r>
            <a:r>
              <a:rPr lang="es-ES" dirty="0" err="1"/>
              <a:t>encoding</a:t>
            </a:r>
            <a:r>
              <a:rPr lang="es-ES" dirty="0"/>
              <a:t> </a:t>
            </a:r>
            <a:r>
              <a:rPr lang="en-US" noProof="1"/>
              <a:t>phase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BE5A4-52F1-4833-BE58-4434AA935D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DFFD9C-4C75-42FE-91F7-A8D4F7FCA7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2689F6-7229-440E-8085-E0A04ACF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1124"/>
            <a:ext cx="9774014" cy="40677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B181BF-AEBE-4307-BD2F-2B730EA36BCC}"/>
              </a:ext>
            </a:extLst>
          </p:cNvPr>
          <p:cNvSpPr txBox="1"/>
          <p:nvPr/>
        </p:nvSpPr>
        <p:spPr>
          <a:xfrm>
            <a:off x="5036819" y="1793481"/>
            <a:ext cx="605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Añadimos los </a:t>
            </a:r>
            <a:r>
              <a:rPr lang="es-ES" dirty="0">
                <a:highlight>
                  <a:srgbClr val="FFFF00"/>
                </a:highlight>
              </a:rPr>
              <a:t>atributos</a:t>
            </a:r>
            <a:r>
              <a:rPr lang="es-ES" dirty="0"/>
              <a:t> (variables clínicas x </a:t>
            </a:r>
            <a:r>
              <a:rPr lang="es-ES" dirty="0" err="1"/>
              <a:t>ej</a:t>
            </a:r>
            <a:r>
              <a:rPr lang="es-ES" dirty="0"/>
              <a:t>) a cada </a:t>
            </a:r>
            <a:r>
              <a:rPr lang="es-ES" dirty="0" err="1"/>
              <a:t>prefix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45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30F9-E4BA-4659-94CA-C316582A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Cuidado porque algunos atributos cambian en el tiempo!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5C7C6-94DB-40C3-BB9A-8219E2009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Atributos del paciente/</a:t>
            </a:r>
            <a:r>
              <a:rPr lang="es-ES" dirty="0" err="1"/>
              <a:t>customer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506710-F6AD-4F37-ADAE-20D8CB52F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Atributos del evento. El último valor visto en el </a:t>
            </a:r>
            <a:r>
              <a:rPr lang="es-ES" dirty="0" err="1"/>
              <a:t>prefix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52819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{239659A1-C77B-4283-BED4-6E5A4A09A1AA}tf22712842_win32</Template>
  <TotalTime>1767</TotalTime>
  <Words>274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Predictive Process Monitoring</vt:lpstr>
      <vt:lpstr>Predictive Process Monitoring: Tipo de predicción</vt:lpstr>
      <vt:lpstr>Predictive Process Monitoring: Enfoque metodológico</vt:lpstr>
      <vt:lpstr>Predictive Process Monitoring: Tipo de dato</vt:lpstr>
      <vt:lpstr>Presentación de PowerPoint</vt:lpstr>
      <vt:lpstr>Prefixes </vt:lpstr>
      <vt:lpstr>Bucketing (agrupar prefixes)</vt:lpstr>
      <vt:lpstr>Añadir los atributos! (encoding phase)</vt:lpstr>
      <vt:lpstr>Cuidado porque algunos atributos cambian en el tiempo!</vt:lpstr>
      <vt:lpstr>Predicting phase (Outcomes)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&amp;  Process Mining</dc:title>
  <dc:creator>Ibai Tamayo</dc:creator>
  <cp:lastModifiedBy>Ibai Tamayo</cp:lastModifiedBy>
  <cp:revision>7</cp:revision>
  <dcterms:created xsi:type="dcterms:W3CDTF">2022-12-12T08:23:02Z</dcterms:created>
  <dcterms:modified xsi:type="dcterms:W3CDTF">2022-12-13T13:50:15Z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