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4" r:id="rId4"/>
    <p:sldId id="283" r:id="rId5"/>
    <p:sldId id="284" r:id="rId6"/>
    <p:sldId id="285" r:id="rId7"/>
    <p:sldId id="273" r:id="rId8"/>
    <p:sldId id="277" r:id="rId9"/>
    <p:sldId id="286" r:id="rId10"/>
    <p:sldId id="279" r:id="rId11"/>
    <p:sldId id="281" r:id="rId12"/>
    <p:sldId id="282" r:id="rId13"/>
    <p:sldId id="287" r:id="rId14"/>
  </p:sldIdLst>
  <p:sldSz cx="9144000" cy="5715000" type="screen16x1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3F1B18-45D0-4F1E-A7D0-7B488F33B2DB}">
          <p14:sldIdLst>
            <p14:sldId id="256"/>
          </p14:sldIdLst>
        </p14:section>
        <p14:section name="Sección sin título" id="{5B81A935-2A09-43D2-8F47-EAA75F000A00}">
          <p14:sldIdLst>
            <p14:sldId id="271"/>
            <p14:sldId id="274"/>
            <p14:sldId id="283"/>
            <p14:sldId id="284"/>
            <p14:sldId id="285"/>
            <p14:sldId id="273"/>
            <p14:sldId id="277"/>
            <p14:sldId id="286"/>
            <p14:sldId id="279"/>
            <p14:sldId id="281"/>
            <p14:sldId id="282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47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17564-7CBF-4890-BE8B-305C04BBAA60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5DA16-231C-4730-96F1-106EF53B3E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907886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4E5D4-6C9F-49C8-966A-971A2436510E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5EFED-2259-4EAF-A94E-3417FB8C60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869056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001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00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00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00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00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00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86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548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350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001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001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03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0591-1071-41E4-A214-320B040EC209}" type="datetime1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7 Imagen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21773" y="121197"/>
            <a:ext cx="165576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736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5BEB-BE39-4A65-9DC4-02B3800AF469}" type="datetime1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09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758F-2514-4837-899A-A48660ED1019}" type="datetime1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09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981-719C-45FD-8CD5-2A4762FB2530}" type="datetime1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0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AA52-3C95-4F4D-9483-3FE6B1A4A44F}" type="datetime1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7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ABF6-281C-454B-A5FC-51EB922137D1}" type="datetime1">
              <a:rPr lang="es-ES" smtClean="0"/>
              <a:t>18/04/2023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94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7E7B-286E-4E49-8E21-18C893003419}" type="datetime1">
              <a:rPr lang="es-ES" smtClean="0"/>
              <a:t>18/04/2023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84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9B21-CA67-4828-AA96-315476D264ED}" type="datetime1">
              <a:rPr lang="es-ES" smtClean="0"/>
              <a:t>18/04/2023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67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5AF8-F788-4719-BE62-A8B2903C0297}" type="datetime1">
              <a:rPr lang="es-ES" smtClean="0"/>
              <a:t>18/04/2023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44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FE92-F818-4EE8-A01F-B538F978112D}" type="datetime1">
              <a:rPr lang="es-ES" smtClean="0"/>
              <a:t>18/04/2023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9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13E9-2287-4E3E-82DB-18BF831248A6}" type="datetime1">
              <a:rPr lang="es-ES" smtClean="0"/>
              <a:t>18/04/2023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0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E50CD-A922-46B8-99F1-BC1BE040EA5B}" type="datetime1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34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mps.gob.es/investigacionClinica/medicamentos/docs/anexo8a-Ins-AEMPS-EC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emps.gob.es/investigacionClinica/medicamentos/docs/anexo8b-Ins-AEMPS-EC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csalud.admon-cfnavarra.es/Salud03/CHN/Estructura/JTACC/ComInv/Paginas/default.asp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csalud.admon-cfnavarra.es/Salud04/DireccionGeneral/RegistroInvestigacion/Paginas/default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89348"/>
            <a:ext cx="4150070" cy="211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012232"/>
            <a:ext cx="1936898" cy="436085"/>
          </a:xfrm>
          <a:prstGeom prst="rect">
            <a:avLst/>
          </a:prstGeom>
        </p:spPr>
      </p:pic>
      <p:pic>
        <p:nvPicPr>
          <p:cNvPr id="7" name="7 Imagen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6296" y="4980068"/>
            <a:ext cx="1538141" cy="46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458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683568" y="1273324"/>
            <a:ext cx="806489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 b="1" dirty="0"/>
              <a:t>Real Decreto Legislativo 1/2015</a:t>
            </a:r>
            <a:r>
              <a:rPr lang="es-ES_tradnl" sz="1400" dirty="0"/>
              <a:t>, de 24 de julio, por el que se aprueba el texto refundido de la Ley de garantías y uso racional de los medicamentos y productos sanitarios. 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 b="1" dirty="0"/>
              <a:t>Real Decreto 1090/2015,</a:t>
            </a:r>
            <a:r>
              <a:rPr lang="es-ES_tradnl" sz="1400" dirty="0"/>
              <a:t> de 4 de diciembre, por el que se regulan los ensayos clínicos con medicamentos, los Comités de Ética de la Investigación con medicamentos y el Registro Español de Estudios Clínicos </a:t>
            </a:r>
            <a:endParaRPr lang="es-ES_tradnl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/>
              <a:t>Ley </a:t>
            </a:r>
            <a:r>
              <a:rPr lang="es-ES" sz="1400" b="1" dirty="0"/>
              <a:t>Orgánica 3/2018, de 5 de diciembre</a:t>
            </a:r>
            <a:r>
              <a:rPr lang="es-ES" sz="1400" dirty="0"/>
              <a:t>, de </a:t>
            </a:r>
            <a:r>
              <a:rPr lang="es-ES" sz="1600" dirty="0"/>
              <a:t>Protección de Datos Personales </a:t>
            </a:r>
            <a:r>
              <a:rPr lang="es-ES" sz="1400" dirty="0"/>
              <a:t>y garantía de los derechos digitales </a:t>
            </a:r>
            <a:r>
              <a:rPr lang="es-ES_tradnl" sz="1400" dirty="0"/>
              <a:t>y </a:t>
            </a:r>
            <a:r>
              <a:rPr lang="es-ES_tradnl" sz="1400" b="1" dirty="0"/>
              <a:t>el Reglamento (</a:t>
            </a:r>
            <a:r>
              <a:rPr lang="es-ES" sz="1400" b="1" dirty="0"/>
              <a:t>UE) 2016/679 </a:t>
            </a:r>
            <a:r>
              <a:rPr lang="es-ES" sz="1400" dirty="0"/>
              <a:t>del Parlamento europeo y del Consejo de 27 de abril de 2016 de Protección de Datos (RGPD).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 b="1" dirty="0"/>
              <a:t>Ley 14/2007, de 3 de julio, de Investigación Biomédica.</a:t>
            </a: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 b="1" dirty="0"/>
              <a:t>Reglamento (UE) Nº 536/2014 </a:t>
            </a:r>
            <a:r>
              <a:rPr lang="es-ES_tradnl" sz="1400" dirty="0"/>
              <a:t>del Parlamento Europeo y del Consejo, de 16 de abril de 2014, sobre los ensayos clínicos de medicamentos de uso humano.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 b="1" dirty="0"/>
              <a:t>Orden Foral 125/2009, de 29 de septiembre, </a:t>
            </a:r>
            <a:r>
              <a:rPr lang="es-ES_tradnl" sz="1400" dirty="0"/>
              <a:t>de la Consejera de Salud, por la que se establecen los procesos y criterios de actuación a seguir en materia de realización de proyectos de investigación clínica en los centros dependientes del Departamento de Salud y sus organismos autónomos.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smtClean="0"/>
              <a:t>Reglamento </a:t>
            </a:r>
            <a:r>
              <a:rPr lang="es-ES" sz="1400" b="1" dirty="0"/>
              <a:t>(UE) 679/2016 </a:t>
            </a:r>
            <a:r>
              <a:rPr lang="es-ES" sz="1400" dirty="0"/>
              <a:t>del Parlamento Europeo y del Consejo de 17 de abril de 2016 de Protección de Datos (RGDP)</a:t>
            </a:r>
            <a:endParaRPr lang="es-ES" sz="900" dirty="0"/>
          </a:p>
        </p:txBody>
      </p:sp>
      <p:sp>
        <p:nvSpPr>
          <p:cNvPr id="9" name="8 Rectángulo"/>
          <p:cNvSpPr/>
          <p:nvPr/>
        </p:nvSpPr>
        <p:spPr>
          <a:xfrm>
            <a:off x="539552" y="444013"/>
            <a:ext cx="4767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 smtClean="0">
                <a:solidFill>
                  <a:srgbClr val="000000"/>
                </a:solidFill>
              </a:rPr>
              <a:t>LEGISLACION APLICABLE A ENSAYOS</a:t>
            </a:r>
            <a:endParaRPr lang="es-E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9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683568" y="644046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s-ES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El </a:t>
            </a:r>
            <a:r>
              <a:rPr lang="es-ES" sz="1400" dirty="0"/>
              <a:t>Reglamento (UE) número 536/2014 del Parlamento Europeo y del Consejo, de 16 de abril de 2014, sobre los ensayos clínicos de medicamentos de uso humano</a:t>
            </a:r>
            <a:r>
              <a:rPr lang="es-E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El Real Decreto Legislativo 1/2015, de 24 de julio, por el que se aprueba el texto refundido de la Ley de garantías y uso racional de los medicamentos y productos sanitarios.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 dirty="0"/>
              <a:t>El</a:t>
            </a:r>
            <a:r>
              <a:rPr lang="es-ES" sz="1400" dirty="0"/>
              <a:t> Real Decreto 577/2013, de 26 de julio, por el que se regula la </a:t>
            </a:r>
            <a:r>
              <a:rPr lang="es-ES" sz="1400" dirty="0" err="1"/>
              <a:t>farmacovigilancia</a:t>
            </a:r>
            <a:r>
              <a:rPr lang="es-ES" sz="1400" dirty="0"/>
              <a:t> de medicamentos de uso humano.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Real </a:t>
            </a:r>
            <a:r>
              <a:rPr lang="es-ES" sz="1400" dirty="0"/>
              <a:t>Decreto 957/2020 de 3 de noviembre por el que se regulan los estudios observacionales con medicamentos de uso humano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Real </a:t>
            </a:r>
            <a:r>
              <a:rPr lang="es-ES" sz="1400" dirty="0"/>
              <a:t>Decreto 1090/2015, de 4 de diciembre, por el que se regulan los ensayos clínicos con medicamentos, los Comités de Ética de la Investigación con medicamentos y el Registro Español de Estudios </a:t>
            </a:r>
            <a:r>
              <a:rPr lang="es-ES" sz="1400" dirty="0" smtClean="0"/>
              <a:t>Clínicos.</a:t>
            </a:r>
            <a:endParaRPr lang="es-E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sz="1400" dirty="0" smtClean="0"/>
              <a:t>La </a:t>
            </a:r>
            <a:r>
              <a:rPr lang="es-ES_tradnl" sz="1400" dirty="0"/>
              <a:t>Ley 14/2007, de 3 de julio, de Investigación Biomédica.</a:t>
            </a:r>
            <a:endParaRPr lang="es-E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400" dirty="0"/>
              <a:t>La Ley Orgánica 3/2018, de 5 de diciembre, de Protección de Datos Personales y garantía de los derechos digitales y el </a:t>
            </a:r>
            <a:r>
              <a:rPr lang="es-ES_tradnl" sz="1400" dirty="0"/>
              <a:t>Reglamento (</a:t>
            </a:r>
            <a:r>
              <a:rPr lang="es-ES" sz="1400" dirty="0"/>
              <a:t>UE) 2016/679 del Parlamento europeo y del Consejo de 27 de abril de 2016 de Protección de Datos (RGPD).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400" dirty="0"/>
              <a:t>La </a:t>
            </a:r>
            <a:r>
              <a:rPr lang="es-ES_tradnl" sz="1400" dirty="0"/>
              <a:t>Orden Foral 125/2009, de 29 de septiembre, por la que se establecen los procesos y criterios de actuación a seguir en materia de realización de proyectos de investigación clínica en los centros dependientes del Departamento de Salud y sus organismos autónomos.</a:t>
            </a:r>
            <a:endParaRPr lang="es-E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400" dirty="0"/>
              <a:t>La Declaración de Helsinki, el Convenio de Oviedo sobre los derechos humanos y biomedicina, las Normas de Buena Práctica Clínica (BPC) de la Conferencia internacional de Armonización (ICH), así como cualquier norma y/o legislación que le sea de aplicación.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79512" y="146764"/>
            <a:ext cx="7411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 smtClean="0">
                <a:solidFill>
                  <a:srgbClr val="000000"/>
                </a:solidFill>
              </a:rPr>
              <a:t>LEGISLACION APLICABLE A ESTUDIOS OBSERVACIONALES</a:t>
            </a:r>
            <a:endParaRPr lang="es-E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683568" y="1496462"/>
            <a:ext cx="80648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 b="1" dirty="0" smtClean="0"/>
              <a:t>Ley </a:t>
            </a:r>
            <a:r>
              <a:rPr lang="es-ES_tradnl" sz="1400" b="1" dirty="0"/>
              <a:t>14/2007, de 3 de julio, de Investigación Biomédica.</a:t>
            </a:r>
            <a:endParaRPr lang="es-E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/>
          </a:p>
        </p:txBody>
      </p:sp>
      <p:sp>
        <p:nvSpPr>
          <p:cNvPr id="9" name="8 Rectángulo"/>
          <p:cNvSpPr/>
          <p:nvPr/>
        </p:nvSpPr>
        <p:spPr>
          <a:xfrm>
            <a:off x="539552" y="444013"/>
            <a:ext cx="5110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 smtClean="0">
                <a:solidFill>
                  <a:srgbClr val="000000"/>
                </a:solidFill>
              </a:rPr>
              <a:t>LEGISLACION APLICABLE A PROYECTOS</a:t>
            </a:r>
            <a:endParaRPr lang="es-ES" sz="2400" b="1" dirty="0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5492"/>
            <a:ext cx="4213576" cy="228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929508"/>
            <a:ext cx="2392346" cy="178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59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pic>
        <p:nvPicPr>
          <p:cNvPr id="1026" name="Imagen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77010"/>
            <a:ext cx="7228656" cy="451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19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467543" y="1129308"/>
            <a:ext cx="819730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solidFill>
                <a:srgbClr val="000000"/>
              </a:solidFill>
            </a:endParaRPr>
          </a:p>
          <a:p>
            <a:r>
              <a:rPr lang="es-ES" sz="16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" sz="1600" b="1" dirty="0">
                <a:solidFill>
                  <a:srgbClr val="000000"/>
                </a:solidFill>
              </a:rPr>
              <a:t>Normas de Buena Práctica </a:t>
            </a:r>
            <a:r>
              <a:rPr lang="es-ES" sz="1600" b="1" dirty="0" smtClean="0">
                <a:solidFill>
                  <a:srgbClr val="000000"/>
                </a:solidFill>
              </a:rPr>
              <a:t>Clínica </a:t>
            </a:r>
            <a:r>
              <a:rPr lang="es-ES" sz="1600" dirty="0" smtClean="0">
                <a:solidFill>
                  <a:srgbClr val="000000"/>
                </a:solidFill>
              </a:rPr>
              <a:t>(</a:t>
            </a:r>
            <a:r>
              <a:rPr lang="es-ES" sz="1600" dirty="0" err="1" smtClean="0">
                <a:solidFill>
                  <a:srgbClr val="000000"/>
                </a:solidFill>
              </a:rPr>
              <a:t>Guidelines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i="1" dirty="0" err="1" smtClean="0">
                <a:solidFill>
                  <a:srgbClr val="000000"/>
                </a:solidFill>
              </a:rPr>
              <a:t>on</a:t>
            </a:r>
            <a:r>
              <a:rPr lang="es-ES" sz="1600" i="1" dirty="0" smtClean="0">
                <a:solidFill>
                  <a:srgbClr val="000000"/>
                </a:solidFill>
              </a:rPr>
              <a:t> </a:t>
            </a:r>
            <a:r>
              <a:rPr lang="es-ES" sz="1600" i="1" dirty="0" err="1" smtClean="0">
                <a:solidFill>
                  <a:srgbClr val="000000"/>
                </a:solidFill>
              </a:rPr>
              <a:t>Good</a:t>
            </a:r>
            <a:r>
              <a:rPr lang="es-ES" sz="1600" i="1" dirty="0" smtClean="0">
                <a:solidFill>
                  <a:srgbClr val="000000"/>
                </a:solidFill>
              </a:rPr>
              <a:t> Clinical </a:t>
            </a:r>
            <a:r>
              <a:rPr lang="es-ES" sz="1600" i="1" dirty="0" err="1" smtClean="0">
                <a:solidFill>
                  <a:srgbClr val="000000"/>
                </a:solidFill>
              </a:rPr>
              <a:t>Practice</a:t>
            </a:r>
            <a:r>
              <a:rPr lang="es-ES" sz="1600" i="1" dirty="0">
                <a:solidFill>
                  <a:srgbClr val="000000"/>
                </a:solidFill>
              </a:rPr>
              <a:t>, </a:t>
            </a:r>
            <a:r>
              <a:rPr lang="es-ES" sz="1600" dirty="0" smtClean="0">
                <a:solidFill>
                  <a:srgbClr val="000000"/>
                </a:solidFill>
              </a:rPr>
              <a:t>CPMP/ICH/135/95</a:t>
            </a:r>
            <a:r>
              <a:rPr lang="es-ES" sz="1600" i="1" dirty="0" smtClean="0">
                <a:solidFill>
                  <a:srgbClr val="000000"/>
                </a:solidFill>
              </a:rPr>
              <a:t>)</a:t>
            </a: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" sz="1600" dirty="0">
                <a:solidFill>
                  <a:srgbClr val="000000"/>
                </a:solidFill>
              </a:rPr>
              <a:t>Elaboradas por la International </a:t>
            </a:r>
            <a:r>
              <a:rPr lang="es-ES" sz="1600" dirty="0" err="1" smtClean="0">
                <a:solidFill>
                  <a:srgbClr val="000000"/>
                </a:solidFill>
              </a:rPr>
              <a:t>Conference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on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Harmonisation</a:t>
            </a:r>
            <a:r>
              <a:rPr lang="es-ES" sz="1600" dirty="0" smtClean="0">
                <a:solidFill>
                  <a:srgbClr val="000000"/>
                </a:solidFill>
              </a:rPr>
              <a:t> (ICH</a:t>
            </a:r>
            <a:r>
              <a:rPr lang="es-ES" sz="1600" dirty="0">
                <a:solidFill>
                  <a:srgbClr val="000000"/>
                </a:solidFill>
              </a:rPr>
              <a:t>) of </a:t>
            </a:r>
            <a:r>
              <a:rPr lang="es-ES" sz="1600" dirty="0" err="1" smtClean="0">
                <a:solidFill>
                  <a:srgbClr val="000000"/>
                </a:solidFill>
              </a:rPr>
              <a:t>Technical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Requirements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for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Registration</a:t>
            </a:r>
            <a:r>
              <a:rPr lang="es-ES" sz="1600" dirty="0" smtClean="0">
                <a:solidFill>
                  <a:srgbClr val="000000"/>
                </a:solidFill>
              </a:rPr>
              <a:t> of </a:t>
            </a:r>
            <a:r>
              <a:rPr lang="es-ES" sz="1600" dirty="0" err="1" smtClean="0">
                <a:solidFill>
                  <a:srgbClr val="000000"/>
                </a:solidFill>
              </a:rPr>
              <a:t>Pharmaceuticals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for</a:t>
            </a:r>
            <a:r>
              <a:rPr lang="es-ES" sz="1600" dirty="0" smtClean="0">
                <a:solidFill>
                  <a:srgbClr val="000000"/>
                </a:solidFill>
              </a:rPr>
              <a:t> Human Use </a:t>
            </a:r>
            <a:r>
              <a:rPr lang="es-ES" sz="1600" dirty="0">
                <a:solidFill>
                  <a:srgbClr val="000000"/>
                </a:solidFill>
              </a:rPr>
              <a:t>(Conferencia Internacional sobre Armonización de los Requerimientos Técnicos para el Registro de Fármacos para Uso Humano</a:t>
            </a:r>
            <a:r>
              <a:rPr lang="es-ES" sz="1600" dirty="0" smtClean="0">
                <a:solidFill>
                  <a:srgbClr val="000000"/>
                </a:solidFill>
              </a:rPr>
              <a:t>)</a:t>
            </a: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" sz="1600" dirty="0">
                <a:solidFill>
                  <a:srgbClr val="000000"/>
                </a:solidFill>
              </a:rPr>
              <a:t>Objetivo: los datos generados por los ensayos clínicos sean mutuamente aceptables por las autoridades reguladoras de la Unión Europea, Japón y Estados Unidos</a:t>
            </a:r>
            <a:r>
              <a:rPr lang="es-ES" sz="1600" dirty="0" smtClean="0">
                <a:solidFill>
                  <a:srgbClr val="000000"/>
                </a:solidFill>
              </a:rPr>
              <a:t>.</a:t>
            </a: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b="0" i="0" u="none" strike="noStrike" baseline="0" dirty="0" smtClean="0">
                <a:solidFill>
                  <a:srgbClr val="000000"/>
                </a:solidFill>
              </a:rPr>
              <a:t>•Base de la regulación legal de los ensayos clínicos con medicamentos.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539552" y="444013"/>
            <a:ext cx="4435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</a:rPr>
              <a:t>Normas de Buena Práctica Clínica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60" y="4080102"/>
            <a:ext cx="269958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7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775414" y="985292"/>
            <a:ext cx="739407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En la </a:t>
            </a:r>
            <a:r>
              <a:rPr lang="es-ES" sz="2400" b="1" dirty="0" smtClean="0"/>
              <a:t>responsabilidad del investigador</a:t>
            </a:r>
            <a:r>
              <a:rPr lang="es-ES" dirty="0" smtClean="0"/>
              <a:t>, </a:t>
            </a:r>
          </a:p>
          <a:p>
            <a:endParaRPr lang="es-ES" dirty="0" smtClean="0"/>
          </a:p>
          <a:p>
            <a:r>
              <a:rPr lang="es-ES" dirty="0" smtClean="0"/>
              <a:t>el principio general es que es RESPONSABLE DE LA PROTECCIÓN DE LOS PARTICIPANTES, anteponiendo el bienestar de ellos a los intereses de la ciencia y de la sociedad:</a:t>
            </a:r>
          </a:p>
          <a:p>
            <a:r>
              <a:rPr lang="es-ES" dirty="0" smtClean="0"/>
              <a:t>1. Que ninguna persona participa sin consentimiento informado.</a:t>
            </a:r>
          </a:p>
          <a:p>
            <a:r>
              <a:rPr lang="es-ES" dirty="0" smtClean="0"/>
              <a:t>2. Que sea evaluado por un comité de ética (CEI).</a:t>
            </a:r>
          </a:p>
          <a:p>
            <a:r>
              <a:rPr lang="es-ES" dirty="0" smtClean="0"/>
              <a:t>3. Realizar la investigación según el protocolo aprobado por el CEI.</a:t>
            </a:r>
          </a:p>
          <a:p>
            <a:r>
              <a:rPr lang="es-ES" dirty="0" smtClean="0"/>
              <a:t>4. Cumplir con todas las indicaciones del comité de ética.</a:t>
            </a:r>
          </a:p>
          <a:p>
            <a:r>
              <a:rPr lang="es-ES" dirty="0" smtClean="0"/>
              <a:t>5. Informar al CEI si haya modificaciones del protocolo.</a:t>
            </a:r>
          </a:p>
          <a:p>
            <a:r>
              <a:rPr lang="es-ES" dirty="0" smtClean="0"/>
              <a:t>6. Garantizar la autenticidad de los datos generados en la investigación.</a:t>
            </a:r>
          </a:p>
          <a:p>
            <a:endParaRPr lang="es-ES" dirty="0" smtClean="0"/>
          </a:p>
          <a:p>
            <a:r>
              <a:rPr lang="es-ES" dirty="0" smtClean="0"/>
              <a:t>El hecho de que el investigador delegue en otros algunas tareas de investigación no le exime de ninguna de estas responsabilidades.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54" y="3865612"/>
            <a:ext cx="9144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89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Ensayos Clínicos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605023" y="1220121"/>
            <a:ext cx="61957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7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" sz="1700" b="1" dirty="0" smtClean="0"/>
              <a:t>El consentimiento informado</a:t>
            </a:r>
            <a:r>
              <a:rPr lang="es-ES" sz="1700" dirty="0" smtClean="0"/>
              <a:t> es un requisito indispensable de la investigación clínica.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700" dirty="0" smtClean="0"/>
              <a:t>Consta de dos documentos, </a:t>
            </a:r>
            <a:r>
              <a:rPr lang="es-ES" sz="1700" b="1" dirty="0" smtClean="0"/>
              <a:t>la hoja de información al paciente </a:t>
            </a:r>
            <a:r>
              <a:rPr lang="es-ES" sz="1700" dirty="0" smtClean="0"/>
              <a:t>y la </a:t>
            </a:r>
            <a:r>
              <a:rPr lang="es-ES" sz="1700" b="1" dirty="0" smtClean="0"/>
              <a:t>hoja de consentimiento </a:t>
            </a:r>
            <a:r>
              <a:rPr lang="es-ES" sz="1700" dirty="0" smtClean="0"/>
              <a:t>(firmas) del paciente.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700" dirty="0" smtClean="0"/>
              <a:t>Es el procedimiento que garantiza que el sujeto ha expresado </a:t>
            </a:r>
            <a:r>
              <a:rPr lang="es-ES" sz="1700" b="1" dirty="0" smtClean="0"/>
              <a:t>voluntariamente</a:t>
            </a:r>
            <a:r>
              <a:rPr lang="es-ES" sz="1700" dirty="0" smtClean="0"/>
              <a:t> su intención de participar en un proyecto de investigación, después de haber comprendido el estudio.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700" dirty="0" smtClean="0"/>
              <a:t>No son válidos los formularios generales, sino sólo los </a:t>
            </a:r>
            <a:r>
              <a:rPr lang="es-ES" sz="1700" b="1" dirty="0" smtClean="0"/>
              <a:t>documentos específicos</a:t>
            </a:r>
            <a:r>
              <a:rPr lang="es-ES" sz="1700" dirty="0" smtClean="0"/>
              <a:t>, para cada estudio y para cada persona. </a:t>
            </a:r>
            <a:endParaRPr lang="es-ES" sz="1700" dirty="0" smtClean="0">
              <a:solidFill>
                <a:srgbClr val="000000"/>
              </a:solidFill>
            </a:endParaRPr>
          </a:p>
          <a:p>
            <a:pPr algn="just"/>
            <a:r>
              <a:rPr lang="es-ES" sz="17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" sz="1700" dirty="0" smtClean="0"/>
              <a:t>La HIP y el CI deben constituir un documento único, con las páginas numeradas. </a:t>
            </a:r>
          </a:p>
          <a:p>
            <a:r>
              <a:rPr lang="es-ES" sz="1700" dirty="0" smtClean="0">
                <a:solidFill>
                  <a:srgbClr val="000000"/>
                </a:solidFill>
              </a:rPr>
              <a:t>•</a:t>
            </a:r>
            <a:r>
              <a:rPr lang="es-ES" sz="1700" dirty="0" smtClean="0"/>
              <a:t>Después de la firma el </a:t>
            </a:r>
            <a:r>
              <a:rPr lang="es-ES" sz="1700" b="1" dirty="0" smtClean="0"/>
              <a:t>paciente</a:t>
            </a:r>
            <a:r>
              <a:rPr lang="es-ES" sz="1700" dirty="0" smtClean="0"/>
              <a:t> debe recibir una </a:t>
            </a:r>
            <a:r>
              <a:rPr lang="es-ES" sz="1700" b="1" dirty="0" smtClean="0"/>
              <a:t>copia</a:t>
            </a:r>
            <a:r>
              <a:rPr lang="es-ES" sz="1700" dirty="0" smtClean="0"/>
              <a:t>.</a:t>
            </a:r>
          </a:p>
          <a:p>
            <a:endParaRPr lang="es-ES_tradnl" sz="1600" dirty="0"/>
          </a:p>
          <a:p>
            <a:endParaRPr lang="es-ES" sz="1600" dirty="0"/>
          </a:p>
        </p:txBody>
      </p:sp>
      <p:sp>
        <p:nvSpPr>
          <p:cNvPr id="2" name="1 Rectángulo"/>
          <p:cNvSpPr/>
          <p:nvPr/>
        </p:nvSpPr>
        <p:spPr>
          <a:xfrm>
            <a:off x="611560" y="467270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2400" b="1" dirty="0" smtClean="0">
                <a:solidFill>
                  <a:srgbClr val="000000"/>
                </a:solidFill>
              </a:rPr>
              <a:t>Consentimiento informado</a:t>
            </a:r>
            <a:endParaRPr lang="es-ES" sz="2400" b="1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073524"/>
            <a:ext cx="2036763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6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Ensayos Clínicos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605023" y="1220121"/>
            <a:ext cx="619573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7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" dirty="0"/>
              <a:t>La hoja de información </a:t>
            </a:r>
            <a:r>
              <a:rPr lang="es-ES" b="1" dirty="0"/>
              <a:t>no sustituye </a:t>
            </a:r>
            <a:r>
              <a:rPr lang="es-ES" dirty="0"/>
              <a:t>a la explicación individual que el investigador debe ofrecer al paciente, únicamente apoya esta información y permite que el paciente tenga una referencia para comentar con otras personas su decisión de participar o no en el estudio. </a:t>
            </a:r>
          </a:p>
          <a:p>
            <a:pPr lvl="0" algn="just"/>
            <a:r>
              <a:rPr lang="es-ES" sz="17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MX" dirty="0"/>
              <a:t>La información debe ser </a:t>
            </a:r>
            <a:r>
              <a:rPr lang="es-MX" b="1" dirty="0"/>
              <a:t>clara</a:t>
            </a:r>
            <a:r>
              <a:rPr lang="es-MX" dirty="0"/>
              <a:t> y </a:t>
            </a:r>
            <a:r>
              <a:rPr lang="es-MX" b="1" dirty="0"/>
              <a:t>comprensible</a:t>
            </a:r>
            <a:r>
              <a:rPr lang="es-MX" dirty="0"/>
              <a:t> para el sujeto participante. Debe darse con </a:t>
            </a:r>
            <a:r>
              <a:rPr lang="es-MX" b="1" dirty="0"/>
              <a:t>antelación</a:t>
            </a:r>
            <a:r>
              <a:rPr lang="es-MX" dirty="0"/>
              <a:t> suficiente para que la persona pueda reflexionar y decidir libremente, sin  sentirse presionado.</a:t>
            </a:r>
            <a:endParaRPr lang="es-ES" dirty="0"/>
          </a:p>
          <a:p>
            <a:pPr lvl="0" algn="just"/>
            <a:r>
              <a:rPr lang="es-ES" sz="1700" dirty="0" smtClean="0">
                <a:solidFill>
                  <a:srgbClr val="000000"/>
                </a:solidFill>
              </a:rPr>
              <a:t>•</a:t>
            </a:r>
            <a:r>
              <a:rPr lang="es-MX" dirty="0"/>
              <a:t>La información que se transmita a las personas participantes en la investigación deberá cumplir los requisitos que se contemplan en la legislación española en el ámbito de la investigación biomédica y  la protección de datos de carácter </a:t>
            </a:r>
            <a:r>
              <a:rPr lang="es-MX" dirty="0" smtClean="0"/>
              <a:t>personal.</a:t>
            </a:r>
            <a:endParaRPr lang="es-ES" b="1" dirty="0"/>
          </a:p>
          <a:p>
            <a:endParaRPr lang="es-ES_tradnl" sz="1600" dirty="0"/>
          </a:p>
          <a:p>
            <a:endParaRPr lang="es-ES" sz="1600" dirty="0"/>
          </a:p>
        </p:txBody>
      </p:sp>
      <p:sp>
        <p:nvSpPr>
          <p:cNvPr id="2" name="1 Rectángulo"/>
          <p:cNvSpPr/>
          <p:nvPr/>
        </p:nvSpPr>
        <p:spPr>
          <a:xfrm>
            <a:off x="611560" y="467270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2400" b="1" dirty="0" smtClean="0">
                <a:solidFill>
                  <a:srgbClr val="000000"/>
                </a:solidFill>
              </a:rPr>
              <a:t>Hoja de información al paciente (HIP)</a:t>
            </a:r>
            <a:endParaRPr lang="es-ES" sz="2400" b="1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760" y="3145532"/>
            <a:ext cx="2036763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9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Ensayos Clínicos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605023" y="1220121"/>
            <a:ext cx="7135329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7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" dirty="0" smtClean="0"/>
              <a:t>Título del proyecto.</a:t>
            </a:r>
            <a:endParaRPr lang="es-ES" dirty="0"/>
          </a:p>
          <a:p>
            <a:pPr lvl="0"/>
            <a:r>
              <a:rPr lang="es-ES" sz="17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_tradnl" dirty="0" smtClean="0"/>
              <a:t>Invitación a participar dirigida al paciente en lenguaje fácil de entender.</a:t>
            </a:r>
            <a:r>
              <a:rPr lang="es-ES" i="1" dirty="0"/>
              <a:t> </a:t>
            </a:r>
            <a:r>
              <a:rPr lang="es-ES" sz="1100" i="1" dirty="0"/>
              <a:t>Debe indicar que se trata de un proyecto de investigación y que la participación es voluntaria (la decisión no afectará a la asistencia)</a:t>
            </a:r>
            <a:endParaRPr lang="es-ES" sz="1100" dirty="0"/>
          </a:p>
          <a:p>
            <a:pPr lvl="0"/>
            <a:r>
              <a:rPr lang="es-ES" sz="1700" dirty="0" smtClean="0">
                <a:solidFill>
                  <a:srgbClr val="000000"/>
                </a:solidFill>
              </a:rPr>
              <a:t>•</a:t>
            </a:r>
            <a:r>
              <a:rPr lang="es-MX" dirty="0" smtClean="0"/>
              <a:t>Identificación del investigador responsable. </a:t>
            </a:r>
            <a:r>
              <a:rPr lang="es-ES_tradnl" sz="1100" i="1" dirty="0" smtClean="0"/>
              <a:t>Responsable</a:t>
            </a:r>
            <a:r>
              <a:rPr lang="es-ES_tradnl" sz="1100" i="1" dirty="0"/>
              <a:t>, Cargo, Centro, Unidad. forma de </a:t>
            </a:r>
            <a:r>
              <a:rPr lang="es-ES_tradnl" sz="1100" i="1" dirty="0" smtClean="0"/>
              <a:t>contacto</a:t>
            </a:r>
          </a:p>
          <a:p>
            <a:r>
              <a:rPr lang="es-ES" sz="1700" dirty="0" smtClean="0">
                <a:solidFill>
                  <a:srgbClr val="000000"/>
                </a:solidFill>
              </a:rPr>
              <a:t>•</a:t>
            </a:r>
            <a:r>
              <a:rPr lang="es-MX" dirty="0" smtClean="0"/>
              <a:t>Datos de la investigación. </a:t>
            </a:r>
            <a:r>
              <a:rPr lang="es-ES" sz="1100" i="1" dirty="0"/>
              <a:t>Debe explicar brevemente el proyecto (evitando terminología técnica) y en qué consiste la participación que se solicita, dejando claro que se trata de un proyecto de investigación. </a:t>
            </a:r>
            <a:endParaRPr lang="es-ES" sz="1100" i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100" i="1" dirty="0" smtClean="0"/>
              <a:t>Objetivos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100" i="1" dirty="0" smtClean="0"/>
              <a:t>Como se llevará a cabo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100" i="1" dirty="0" smtClean="0"/>
              <a:t>Beneficios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100" i="1" dirty="0" smtClean="0"/>
              <a:t>Riesgos y molestias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100" i="1" dirty="0" smtClean="0"/>
              <a:t>Futuro uso de los resultados de la investigación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100" i="1" dirty="0" smtClean="0"/>
              <a:t>Fuente de financiación del proyecto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100" i="1" dirty="0" smtClean="0"/>
              <a:t>Indicar procedimientos extraordinarios que se les realicen por participar, serán sin coste.</a:t>
            </a:r>
            <a:endParaRPr lang="es-ES" sz="1100" dirty="0"/>
          </a:p>
          <a:p>
            <a:pPr lvl="0"/>
            <a:r>
              <a:rPr lang="es-ES" sz="1700" dirty="0" smtClean="0">
                <a:solidFill>
                  <a:srgbClr val="000000"/>
                </a:solidFill>
              </a:rPr>
              <a:t>•</a:t>
            </a:r>
            <a:r>
              <a:rPr lang="es-MX" dirty="0" smtClean="0"/>
              <a:t>Derechos del participante en relación con la investigación. </a:t>
            </a:r>
            <a:r>
              <a:rPr lang="es-MX" sz="1100" dirty="0" smtClean="0"/>
              <a:t>Revocación, información, decisión destino muestras, contacto con investigadores, información resultados etc…</a:t>
            </a:r>
            <a:endParaRPr lang="es-ES_tradnl" sz="1100" dirty="0"/>
          </a:p>
          <a:p>
            <a:r>
              <a:rPr lang="es-ES" sz="1600" dirty="0" smtClean="0">
                <a:solidFill>
                  <a:srgbClr val="000000"/>
                </a:solidFill>
              </a:rPr>
              <a:t>•</a:t>
            </a:r>
            <a:r>
              <a:rPr lang="es-MX" dirty="0" smtClean="0"/>
              <a:t>Confidencialidad.</a:t>
            </a:r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611560" y="467270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2400" b="1" dirty="0" smtClean="0">
                <a:solidFill>
                  <a:srgbClr val="000000"/>
                </a:solidFill>
              </a:rPr>
              <a:t>Hoja de información al paciente (HIP)</a:t>
            </a:r>
            <a:endParaRPr lang="es-ES" sz="2400" b="1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46" y="3151419"/>
            <a:ext cx="2036763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6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82" y="781552"/>
            <a:ext cx="3177770" cy="435230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97260"/>
            <a:ext cx="3749420" cy="495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625252"/>
            <a:ext cx="8280920" cy="1006972"/>
          </a:xfrm>
        </p:spPr>
        <p:txBody>
          <a:bodyPr>
            <a:normAutofit/>
          </a:bodyPr>
          <a:lstStyle/>
          <a:p>
            <a:r>
              <a:rPr lang="es-ES_tradnl" sz="2400" dirty="0" smtClean="0"/>
              <a:t>Hoja de Información al Paciente/Consentimiento Informado</a:t>
            </a:r>
            <a:endParaRPr lang="es-ES" sz="24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899592" y="177738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Anexo </a:t>
            </a:r>
            <a:r>
              <a:rPr lang="es-ES" dirty="0" smtClean="0"/>
              <a:t>VIIIA</a:t>
            </a:r>
            <a:br>
              <a:rPr lang="es-ES" dirty="0" smtClean="0"/>
            </a:br>
            <a:r>
              <a:rPr lang="es-ES" dirty="0" smtClean="0">
                <a:hlinkClick r:id="rId3"/>
              </a:rPr>
              <a:t>Guía </a:t>
            </a:r>
            <a:r>
              <a:rPr lang="es-ES" dirty="0">
                <a:hlinkClick r:id="rId3"/>
              </a:rPr>
              <a:t>para la correcta elaboración de un modelo de hoja de información al paciente y consentimiento informado (HIP/CI)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Versión </a:t>
            </a:r>
            <a:r>
              <a:rPr lang="es-ES" dirty="0"/>
              <a:t>de 27 de marzo de 2023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99592" y="314553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Anexo </a:t>
            </a:r>
            <a:r>
              <a:rPr lang="es-ES" dirty="0" smtClean="0"/>
              <a:t>VIIIB</a:t>
            </a:r>
            <a:br>
              <a:rPr lang="es-ES" dirty="0" smtClean="0"/>
            </a:br>
            <a:r>
              <a:rPr lang="es-ES" dirty="0" smtClean="0">
                <a:hlinkClick r:id="rId4"/>
              </a:rPr>
              <a:t>Párrafos </a:t>
            </a:r>
            <a:r>
              <a:rPr lang="es-ES" dirty="0">
                <a:hlinkClick r:id="rId4"/>
              </a:rPr>
              <a:t>a incluir en el Consentimiento Informado para la obtención y utilización de muestras biológicas en ensayos clínicos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Versión </a:t>
            </a:r>
            <a:r>
              <a:rPr lang="es-ES" dirty="0"/>
              <a:t>20 de diciembre de 2017</a:t>
            </a:r>
          </a:p>
        </p:txBody>
      </p:sp>
    </p:spTree>
    <p:extLst>
      <p:ext uri="{BB962C8B-B14F-4D97-AF65-F5344CB8AC3E}">
        <p14:creationId xmlns:p14="http://schemas.microsoft.com/office/powerpoint/2010/main" val="18276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86988"/>
            <a:ext cx="8280920" cy="576064"/>
          </a:xfrm>
        </p:spPr>
        <p:txBody>
          <a:bodyPr>
            <a:normAutofit/>
          </a:bodyPr>
          <a:lstStyle/>
          <a:p>
            <a:r>
              <a:rPr lang="es-ES_tradnl" sz="2400" dirty="0" smtClean="0"/>
              <a:t>Enlaces de interés</a:t>
            </a:r>
            <a:endParaRPr lang="es-ES" sz="24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365853" y="696512"/>
            <a:ext cx="9145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Solicitud Evaluación CEIm de Navarra:</a:t>
            </a:r>
          </a:p>
          <a:p>
            <a:r>
              <a:rPr lang="es-ES" u="sng" dirty="0">
                <a:hlinkClick r:id="rId3"/>
              </a:rPr>
              <a:t>https://gcsalud.admon-cfnavarra.es/Salud03/CHN/Estructura/JTACC/ComInv/Paginas/default.aspx</a:t>
            </a:r>
            <a:endParaRPr lang="es-ES" dirty="0"/>
          </a:p>
          <a:p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382304" y="1797141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Comisión de Investigación. Guía de realización / Árbol de decisión:</a:t>
            </a:r>
          </a:p>
          <a:p>
            <a:r>
              <a:rPr lang="es-ES" u="sng" dirty="0">
                <a:hlinkClick r:id="rId3"/>
              </a:rPr>
              <a:t>https://gcsalud.admon-cfnavarra.es/Salud03/CHN/Estructura/JTACC/ComInv/Paginas/default.aspx</a:t>
            </a:r>
            <a:endParaRPr lang="es-ES" dirty="0"/>
          </a:p>
          <a:p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 rot="10800000" flipV="1">
            <a:off x="467544" y="2626669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dirty="0" smtClean="0"/>
          </a:p>
          <a:p>
            <a:r>
              <a:rPr lang="es-ES_tradnl" dirty="0" smtClean="0"/>
              <a:t>Enlace para Registro de Investigación</a:t>
            </a:r>
          </a:p>
          <a:p>
            <a:r>
              <a:rPr lang="es-ES_tradnl" dirty="0" smtClean="0"/>
              <a:t>- Con consentimiento expreso</a:t>
            </a:r>
          </a:p>
          <a:p>
            <a:r>
              <a:rPr lang="es-ES_tradnl" dirty="0" smtClean="0"/>
              <a:t>- Sin </a:t>
            </a:r>
            <a:r>
              <a:rPr lang="es-ES_tradnl" dirty="0"/>
              <a:t>consentimiento expreso</a:t>
            </a:r>
          </a:p>
          <a:p>
            <a:r>
              <a:rPr lang="es-ES" u="sng" dirty="0">
                <a:hlinkClick r:id="rId4"/>
              </a:rPr>
              <a:t>https://gcsalud.admon-cfnavarra.es/Salud04/DireccionGeneral/RegistroInvestigacion/Paginas/default.aspx</a:t>
            </a:r>
            <a:endParaRPr lang="es-ES" dirty="0"/>
          </a:p>
          <a:p>
            <a:r>
              <a:rPr lang="es-ES" dirty="0"/>
              <a:t>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91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Words>1354</Words>
  <Application>Microsoft Office PowerPoint</Application>
  <PresentationFormat>Presentación en pantalla (16:10)</PresentationFormat>
  <Paragraphs>93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Hoja de Información al Paciente/Consentimiento Informado</vt:lpstr>
      <vt:lpstr>Enlaces de interés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Gobierno de Navarra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García Rey, Ruth (FMS)</dc:creator>
  <cp:lastModifiedBy>D679790</cp:lastModifiedBy>
  <cp:revision>36</cp:revision>
  <dcterms:created xsi:type="dcterms:W3CDTF">2020-01-21T08:57:34Z</dcterms:created>
  <dcterms:modified xsi:type="dcterms:W3CDTF">2023-04-18T14:52:51Z</dcterms:modified>
  <cp:contentStatus/>
</cp:coreProperties>
</file>