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428" r:id="rId2"/>
    <p:sldId id="438" r:id="rId3"/>
    <p:sldId id="429" r:id="rId4"/>
    <p:sldId id="433" r:id="rId5"/>
    <p:sldId id="440" r:id="rId6"/>
    <p:sldId id="434" r:id="rId7"/>
    <p:sldId id="442" r:id="rId8"/>
    <p:sldId id="441" r:id="rId9"/>
    <p:sldId id="444" r:id="rId10"/>
    <p:sldId id="443" r:id="rId11"/>
    <p:sldId id="435" r:id="rId12"/>
  </p:sldIdLst>
  <p:sldSz cx="9144000" cy="5143500" type="screen16x9"/>
  <p:notesSz cx="9996488" cy="6864350"/>
  <p:defaultTextStyle>
    <a:defPPr>
      <a:defRPr lang="es-ES"/>
    </a:defPPr>
    <a:lvl1pPr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56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28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00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7213" indent="1588" algn="l" defTabSz="9128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">
          <p15:clr>
            <a:srgbClr val="A4A3A4"/>
          </p15:clr>
        </p15:guide>
        <p15:guide id="2" orient="horz" pos="2890">
          <p15:clr>
            <a:srgbClr val="A4A3A4"/>
          </p15:clr>
        </p15:guide>
        <p15:guide id="3" orient="horz" pos="305">
          <p15:clr>
            <a:srgbClr val="A4A3A4"/>
          </p15:clr>
        </p15:guide>
        <p15:guide id="4" orient="horz" pos="713">
          <p15:clr>
            <a:srgbClr val="A4A3A4"/>
          </p15:clr>
        </p15:guide>
        <p15:guide id="5" pos="2109">
          <p15:clr>
            <a:srgbClr val="A4A3A4"/>
          </p15:clr>
        </p15:guide>
        <p15:guide id="6" pos="36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0000"/>
    <a:srgbClr val="FFFFFF"/>
    <a:srgbClr val="758380"/>
    <a:srgbClr val="0099FF"/>
    <a:srgbClr val="7F7F7F"/>
    <a:srgbClr val="5DBDFF"/>
    <a:srgbClr val="84979C"/>
    <a:srgbClr val="DCDCDC"/>
    <a:srgbClr val="D1D1D1"/>
    <a:srgbClr val="E5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9" autoAdjust="0"/>
    <p:restoredTop sz="94428" autoAdjust="0"/>
  </p:normalViewPr>
  <p:slideViewPr>
    <p:cSldViewPr>
      <p:cViewPr varScale="1">
        <p:scale>
          <a:sx n="134" d="100"/>
          <a:sy n="134" d="100"/>
        </p:scale>
        <p:origin x="282" y="150"/>
      </p:cViewPr>
      <p:guideLst>
        <p:guide orient="horz" pos="1348"/>
        <p:guide orient="horz" pos="2890"/>
        <p:guide orient="horz" pos="305"/>
        <p:guide orient="horz" pos="713"/>
        <p:guide pos="2109"/>
        <p:guide pos="36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12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5661025" y="0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12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F71F5D-028F-4BC3-A00B-BC291A107719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12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5661025" y="6519863"/>
            <a:ext cx="433387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125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CD9F72C2-9515-4803-AA56-996E8CE0A71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74125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32288" cy="34290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defTabSz="9141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662613" y="0"/>
            <a:ext cx="4332287" cy="342900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defTabSz="9141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AEA70222-EAB1-46AF-B59B-522BC8980B67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09863" y="514350"/>
            <a:ext cx="4576762" cy="2574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es-ES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1000125" y="3260725"/>
            <a:ext cx="7996238" cy="30892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519863"/>
            <a:ext cx="4332288" cy="342900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defTabSz="9141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662613" y="6519863"/>
            <a:ext cx="4332287" cy="342900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r" defTabSz="914125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505DD763-E766-44EB-A233-A89E98256A0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5662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13" algn="l" defTabSz="914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76" algn="l" defTabSz="914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39" algn="l" defTabSz="914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01" algn="l" defTabSz="91412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6 Imagen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168"/>
          <a:stretch/>
        </p:blipFill>
        <p:spPr>
          <a:xfrm>
            <a:off x="-5814" y="0"/>
            <a:ext cx="9144000" cy="4335780"/>
          </a:xfrm>
          <a:prstGeom prst="rect">
            <a:avLst/>
          </a:prstGeom>
        </p:spPr>
      </p:pic>
      <p:sp>
        <p:nvSpPr>
          <p:cNvPr id="8" name="Rectangle 5"/>
          <p:cNvSpPr/>
          <p:nvPr userDrawn="1"/>
        </p:nvSpPr>
        <p:spPr>
          <a:xfrm>
            <a:off x="2411413" y="1276351"/>
            <a:ext cx="6732587" cy="230351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808288" y="1275606"/>
            <a:ext cx="6084192" cy="1102519"/>
          </a:xfrm>
        </p:spPr>
        <p:txBody>
          <a:bodyPr/>
          <a:lstStyle>
            <a:lvl1pPr>
              <a:defRPr sz="24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2915816" y="2481436"/>
            <a:ext cx="5904656" cy="954410"/>
          </a:xfrm>
        </p:spPr>
        <p:txBody>
          <a:bodyPr/>
          <a:lstStyle>
            <a:lvl1pPr marL="0" marR="0" indent="0" algn="l" defTabSz="912813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None/>
              <a:tabLst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 smtClean="0"/>
              <a:t>Haga clic para modificar el estilo de subtítulo del patrón</a:t>
            </a:r>
          </a:p>
          <a:p>
            <a:r>
              <a:rPr lang="es-ES" dirty="0" smtClean="0"/>
              <a:t>Haga clic para modificar el estilo de subtítulo del patrón</a:t>
            </a:r>
          </a:p>
          <a:p>
            <a:r>
              <a:rPr lang="es-ES" dirty="0" smtClean="0"/>
              <a:t>Haga clic para modificar el estilo de subtítulo del patrón</a:t>
            </a:r>
          </a:p>
          <a:p>
            <a:endParaRPr lang="es-E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3094E-29AF-4937-93BF-CF7CBA404CF0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F53EC-6F98-4FDC-BE1E-C6CA2879C522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9" name="39 Conector recto"/>
          <p:cNvCxnSpPr/>
          <p:nvPr userDrawn="1"/>
        </p:nvCxnSpPr>
        <p:spPr>
          <a:xfrm>
            <a:off x="2755900" y="1546225"/>
            <a:ext cx="0" cy="57626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7 Imagen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271205" y="4482062"/>
            <a:ext cx="1655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 descr="P:\LOGOTIPO_oficiales\Gobierno_de_Navarra_2015\GN2c-B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7399675" y="4591598"/>
            <a:ext cx="13049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2 Imagen"/>
          <p:cNvPicPr>
            <a:picLocks noChangeAspect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220072" y="4643987"/>
            <a:ext cx="900112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14 Imagen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99377"/>
            <a:ext cx="800719" cy="4206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55576" y="-62066"/>
            <a:ext cx="6624736" cy="857250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 sz="2500"/>
            </a:lvl1pPr>
            <a:lvl2pPr>
              <a:buClrTx/>
              <a:defRPr sz="2000"/>
            </a:lvl2pPr>
            <a:lvl3pPr>
              <a:buClrTx/>
              <a:defRPr sz="1600"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FCD9A-5091-4839-BF06-D77FC912E755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8149A-6AE3-4AA2-BA19-FE0586716123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  <p:cxnSp>
        <p:nvCxnSpPr>
          <p:cNvPr id="15" name="39 Conector recto"/>
          <p:cNvCxnSpPr/>
          <p:nvPr userDrawn="1"/>
        </p:nvCxnSpPr>
        <p:spPr>
          <a:xfrm>
            <a:off x="749152" y="-2655"/>
            <a:ext cx="0" cy="4835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123825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8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3" indent="0">
              <a:buNone/>
              <a:defRPr sz="1600" b="1"/>
            </a:lvl6pPr>
            <a:lvl7pPr marL="2742376" indent="0">
              <a:buNone/>
              <a:defRPr sz="1600" b="1"/>
            </a:lvl7pPr>
            <a:lvl8pPr marL="3199439" indent="0">
              <a:buNone/>
              <a:defRPr sz="1600" b="1"/>
            </a:lvl8pPr>
            <a:lvl9pPr marL="3656501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63" indent="0">
              <a:buNone/>
              <a:defRPr sz="2000" b="1"/>
            </a:lvl2pPr>
            <a:lvl3pPr marL="914125" indent="0">
              <a:buNone/>
              <a:defRPr sz="1800" b="1"/>
            </a:lvl3pPr>
            <a:lvl4pPr marL="1371188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3" indent="0">
              <a:buNone/>
              <a:defRPr sz="1600" b="1"/>
            </a:lvl6pPr>
            <a:lvl7pPr marL="2742376" indent="0">
              <a:buNone/>
              <a:defRPr sz="1600" b="1"/>
            </a:lvl7pPr>
            <a:lvl8pPr marL="3199439" indent="0">
              <a:buNone/>
              <a:defRPr sz="1600" b="1"/>
            </a:lvl8pPr>
            <a:lvl9pPr marL="3656501" indent="0">
              <a:buNone/>
              <a:defRPr sz="1600" b="1"/>
            </a:lvl9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5146-FC9F-4BAE-996D-37186B66BBF3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84FEC-E302-4367-9BCD-D4A1BFC7DBF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pic>
        <p:nvPicPr>
          <p:cNvPr id="10" name="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123825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 Título"/>
          <p:cNvSpPr>
            <a:spLocks noGrp="1"/>
          </p:cNvSpPr>
          <p:nvPr>
            <p:ph type="title"/>
          </p:nvPr>
        </p:nvSpPr>
        <p:spPr>
          <a:xfrm>
            <a:off x="755576" y="-62066"/>
            <a:ext cx="6624736" cy="857250"/>
          </a:xfrm>
        </p:spPr>
        <p:txBody>
          <a:bodyPr/>
          <a:lstStyle>
            <a:lvl1pPr>
              <a:defRPr sz="2800"/>
            </a:lvl1pPr>
          </a:lstStyle>
          <a:p>
            <a:r>
              <a:rPr lang="es-ES" dirty="0" smtClean="0"/>
              <a:t>Haga clic para modificar el estilo de título</a:t>
            </a:r>
            <a:endParaRPr lang="es-ES" dirty="0"/>
          </a:p>
        </p:txBody>
      </p:sp>
      <p:sp>
        <p:nvSpPr>
          <p:cNvPr id="12" name="11 Rectángulo"/>
          <p:cNvSpPr/>
          <p:nvPr userDrawn="1"/>
        </p:nvSpPr>
        <p:spPr>
          <a:xfrm>
            <a:off x="467544" y="4731990"/>
            <a:ext cx="84773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1000" b="1" dirty="0" smtClean="0">
                <a:solidFill>
                  <a:srgbClr val="758380"/>
                </a:solidFill>
                <a:latin typeface="+mj-lt"/>
              </a:rPr>
              <a:t>SEMINARIOS NAVARRABIOMED </a:t>
            </a:r>
            <a:r>
              <a:rPr lang="es-ES" sz="1000" dirty="0" smtClean="0">
                <a:solidFill>
                  <a:srgbClr val="758380"/>
                </a:solidFill>
                <a:latin typeface="+mj-lt"/>
              </a:rPr>
              <a:t>2018/2019</a:t>
            </a:r>
            <a:endParaRPr lang="es-ES" sz="1000" dirty="0">
              <a:solidFill>
                <a:srgbClr val="75838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7 Imagen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596188" y="123825"/>
            <a:ext cx="1366837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EEC61-890A-4F55-A35E-920B7F624313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4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5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05FE5B-83E6-4C40-AF55-BD8AB0C755F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6 Rectángulo"/>
          <p:cNvSpPr/>
          <p:nvPr userDrawn="1"/>
        </p:nvSpPr>
        <p:spPr>
          <a:xfrm>
            <a:off x="467544" y="4731990"/>
            <a:ext cx="8477324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" sz="1000" b="1" dirty="0" smtClean="0">
                <a:solidFill>
                  <a:srgbClr val="758380"/>
                </a:solidFill>
                <a:latin typeface="+mj-lt"/>
              </a:rPr>
              <a:t>SEMINARIOS NAVARRABIOMED </a:t>
            </a:r>
            <a:r>
              <a:rPr lang="es-ES" sz="1000" dirty="0" smtClean="0">
                <a:solidFill>
                  <a:srgbClr val="758380"/>
                </a:solidFill>
                <a:latin typeface="+mj-lt"/>
              </a:rPr>
              <a:t>2018/2019</a:t>
            </a:r>
            <a:endParaRPr lang="es-ES" sz="1000" dirty="0">
              <a:solidFill>
                <a:srgbClr val="758380"/>
              </a:solidFill>
              <a:latin typeface="+mj-l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025358"/>
            <a:ext cx="7886700" cy="3263504"/>
          </a:xfrm>
        </p:spPr>
        <p:txBody>
          <a:bodyPr/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GB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68247-267B-4167-8EAF-FEA62CF56431}" type="datetimeFigureOut">
              <a:rPr lang="en-GB" smtClean="0"/>
              <a:t>30/03/2023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6E41FF-1450-4E82-BC10-1B388C3E460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951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755576" y="-69686"/>
            <a:ext cx="78105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2" tIns="45706" rIns="91412" bIns="4570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</a:t>
            </a:r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12" tIns="45706" rIns="91412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l" defTabSz="91412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8ECE675-F782-49AD-953E-F1407D7AE21B}" type="datetimeFigureOut">
              <a:rPr lang="es-ES"/>
              <a:pPr>
                <a:defRPr/>
              </a:pPr>
              <a:t>30/03/2023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ctr" defTabSz="91412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12" tIns="45706" rIns="91412" bIns="45706" rtlCol="0" anchor="ctr"/>
          <a:lstStyle>
            <a:lvl1pPr algn="r" defTabSz="914125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ADFA88A-0E00-47B7-8ABA-9569BEB0692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cxnSp>
        <p:nvCxnSpPr>
          <p:cNvPr id="8" name="39 Conector recto"/>
          <p:cNvCxnSpPr/>
          <p:nvPr userDrawn="1"/>
        </p:nvCxnSpPr>
        <p:spPr>
          <a:xfrm>
            <a:off x="749152" y="-2655"/>
            <a:ext cx="0" cy="4835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60" r:id="rId4"/>
    <p:sldLayoutId id="2147483661" r:id="rId5"/>
  </p:sldLayoutIdLst>
  <p:txStyles>
    <p:titleStyle>
      <a:lvl1pPr algn="l" defTabSz="912813" rtl="0" eaLnBrk="0" fontAlgn="base" hangingPunct="0">
        <a:spcBef>
          <a:spcPct val="0"/>
        </a:spcBef>
        <a:spcAft>
          <a:spcPct val="0"/>
        </a:spcAft>
        <a:defRPr sz="30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912813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912813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313" indent="-341313" algn="l" defTabSz="912813" rtl="0" eaLnBrk="0" fontAlgn="base" hangingPunct="0">
        <a:spcBef>
          <a:spcPct val="20000"/>
        </a:spcBef>
        <a:spcAft>
          <a:spcPct val="0"/>
        </a:spcAft>
        <a:buClrTx/>
        <a:buFont typeface="Wingdings 3" panose="05040102010807070707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hangingPunct="0">
        <a:spcBef>
          <a:spcPct val="20000"/>
        </a:spcBef>
        <a:spcAft>
          <a:spcPct val="0"/>
        </a:spcAft>
        <a:buClrTx/>
        <a:buFont typeface="Wingdings 3" panose="05040102010807070707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hangingPunct="0">
        <a:spcBef>
          <a:spcPct val="20000"/>
        </a:spcBef>
        <a:spcAft>
          <a:spcPct val="0"/>
        </a:spcAft>
        <a:buClrTx/>
        <a:buFont typeface="Wingdings 3" panose="05040102010807070707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hangingPunct="0">
        <a:spcBef>
          <a:spcPct val="20000"/>
        </a:spcBef>
        <a:spcAft>
          <a:spcPct val="0"/>
        </a:spcAft>
        <a:buClrTx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hangingPunct="0">
        <a:spcBef>
          <a:spcPct val="20000"/>
        </a:spcBef>
        <a:spcAft>
          <a:spcPct val="0"/>
        </a:spcAft>
        <a:buClrTx/>
        <a:buFont typeface="Wingdings 3" panose="05040102010807070707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4" indent="-228531" algn="l" defTabSz="914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0" indent="-228531" algn="l" defTabSz="914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2" indent="-228531" algn="l" defTabSz="91412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25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8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3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6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39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1" algn="l" defTabSz="9141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intranet.gccorporativa.admon-cfnavarra.es/ServiciodeInvestigacion/RegistroInvestigacion/default.asp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ara.oses.xxx@navarra.es" TargetMode="External"/><Relationship Id="rId2" Type="http://schemas.openxmlformats.org/officeDocument/2006/relationships/hyperlink" Target="mailto:bordunaf@navarra.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daniel.villlanueva.canabal@navarra.e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4" t="10024" r="3799" b="6415"/>
          <a:stretch/>
        </p:blipFill>
        <p:spPr>
          <a:xfrm>
            <a:off x="-2" y="0"/>
            <a:ext cx="9144002" cy="5001174"/>
          </a:xfrm>
          <a:prstGeom prst="rect">
            <a:avLst/>
          </a:prstGeom>
        </p:spPr>
      </p:pic>
      <p:sp>
        <p:nvSpPr>
          <p:cNvPr id="3" name="2 Rectángulo"/>
          <p:cNvSpPr/>
          <p:nvPr/>
        </p:nvSpPr>
        <p:spPr>
          <a:xfrm>
            <a:off x="-2" y="4381501"/>
            <a:ext cx="9144001" cy="76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 5"/>
          <p:cNvSpPr/>
          <p:nvPr/>
        </p:nvSpPr>
        <p:spPr>
          <a:xfrm>
            <a:off x="-1" y="1419621"/>
            <a:ext cx="2915817" cy="79208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12" name="39 Conector recto"/>
          <p:cNvCxnSpPr/>
          <p:nvPr/>
        </p:nvCxnSpPr>
        <p:spPr>
          <a:xfrm>
            <a:off x="674884" y="1546225"/>
            <a:ext cx="0" cy="576263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9" name="Rectangle 4"/>
          <p:cNvSpPr>
            <a:spLocks noChangeArrowheads="1"/>
          </p:cNvSpPr>
          <p:nvPr/>
        </p:nvSpPr>
        <p:spPr bwMode="auto">
          <a:xfrm>
            <a:off x="690759" y="1563638"/>
            <a:ext cx="4169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29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5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1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814388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buNone/>
            </a:pPr>
            <a:r>
              <a:rPr lang="es-ES" sz="2400" dirty="0" smtClean="0"/>
              <a:t>Taller </a:t>
            </a:r>
            <a:r>
              <a:rPr lang="es-ES" sz="2400" dirty="0"/>
              <a:t>de trabajo </a:t>
            </a:r>
            <a:endParaRPr lang="es-ES" altLang="es-ES" sz="2400" b="1" dirty="0">
              <a:cs typeface="Calibri" pitchFamily="34" charset="0"/>
            </a:endParaRPr>
          </a:p>
        </p:txBody>
      </p:sp>
      <p:pic>
        <p:nvPicPr>
          <p:cNvPr id="10" name="7 Imagen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1205" y="4482062"/>
            <a:ext cx="16557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2" descr="P:\LOGOTIPO_oficiales\Gobierno_de_Navarra_2015\GN2c-B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399675" y="4591598"/>
            <a:ext cx="1304925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2 Imagen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8327" y="4599377"/>
            <a:ext cx="1039857" cy="33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13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599377"/>
            <a:ext cx="800719" cy="420645"/>
          </a:xfrm>
          <a:prstGeom prst="rect">
            <a:avLst/>
          </a:prstGeom>
        </p:spPr>
      </p:pic>
      <p:sp>
        <p:nvSpPr>
          <p:cNvPr id="15" name="14 Rectángulo"/>
          <p:cNvSpPr/>
          <p:nvPr/>
        </p:nvSpPr>
        <p:spPr>
          <a:xfrm>
            <a:off x="271205" y="123478"/>
            <a:ext cx="8433395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000" b="1" dirty="0" smtClean="0">
                <a:solidFill>
                  <a:schemeClr val="bg1"/>
                </a:solidFill>
                <a:latin typeface="+mj-lt"/>
              </a:rPr>
              <a:t>NAVARRABIOMED</a:t>
            </a:r>
            <a:r>
              <a:rPr lang="es-ES" sz="1000" b="1" dirty="0">
                <a:solidFill>
                  <a:schemeClr val="bg1"/>
                </a:solidFill>
                <a:latin typeface="+mj-lt"/>
              </a:rPr>
              <a:t>, CENTRO DE INVESTIGACIÓN BIOMÉDICA</a:t>
            </a:r>
          </a:p>
        </p:txBody>
      </p:sp>
    </p:spTree>
    <p:extLst>
      <p:ext uri="{BB962C8B-B14F-4D97-AF65-F5344CB8AC3E}">
        <p14:creationId xmlns:p14="http://schemas.microsoft.com/office/powerpoint/2010/main" val="324689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200" b="1" dirty="0">
                <a:latin typeface="+mj-lt"/>
                <a:cs typeface="Arial" charset="0"/>
              </a:rPr>
              <a:t>Comité de Ética de la Investigación con medicamentos </a:t>
            </a:r>
            <a:r>
              <a:rPr lang="es-ES" sz="2200" b="1" dirty="0" err="1">
                <a:latin typeface="+mj-lt"/>
                <a:cs typeface="Arial" charset="0"/>
              </a:rPr>
              <a:t>CEIm</a:t>
            </a:r>
            <a:endParaRPr lang="es-ES" sz="2200" b="1" dirty="0">
              <a:latin typeface="+mj-lt"/>
              <a:cs typeface="Arial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Escrito </a:t>
            </a:r>
            <a:r>
              <a:rPr lang="es-ES" sz="1500" dirty="0">
                <a:latin typeface="+mj-lt"/>
                <a:cs typeface="Arial" charset="0"/>
              </a:rPr>
              <a:t>firmado por el Investigador </a:t>
            </a:r>
            <a:r>
              <a:rPr lang="es-ES" sz="1500" dirty="0" smtClean="0">
                <a:latin typeface="+mj-lt"/>
                <a:cs typeface="Arial" charset="0"/>
              </a:rPr>
              <a:t>solicitando </a:t>
            </a:r>
            <a:r>
              <a:rPr lang="es-ES" sz="1500" dirty="0">
                <a:latin typeface="+mj-lt"/>
                <a:cs typeface="Arial" charset="0"/>
              </a:rPr>
              <a:t>la valoración del proyecto </a:t>
            </a:r>
            <a:endParaRPr lang="es-ES" sz="1500" dirty="0" smtClean="0">
              <a:latin typeface="+mj-lt"/>
              <a:cs typeface="Arial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Memoria Proyecto</a:t>
            </a: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  <a:cs typeface="Arial" charset="0"/>
              </a:rPr>
              <a:t>Hoja de Información al Paciente y Consentimiento informado </a:t>
            </a:r>
            <a:endParaRPr lang="es-ES" sz="1500" dirty="0" smtClean="0">
              <a:latin typeface="+mj-lt"/>
              <a:cs typeface="Arial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  <a:cs typeface="Arial" charset="0"/>
              </a:rPr>
              <a:t>Breve Currículum del Investigador Principal</a:t>
            </a: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  <a:cs typeface="Arial" charset="0"/>
              </a:rPr>
              <a:t>Compromiso del Investigador Principal y colaboradores en la participación del estudio.</a:t>
            </a: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_tradnl" sz="1500" dirty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r>
              <a:rPr lang="es-ES_tradnl" sz="2200" b="1" dirty="0">
                <a:latin typeface="+mj-lt"/>
                <a:cs typeface="Arial" charset="0"/>
              </a:rPr>
              <a:t>Autorización </a:t>
            </a:r>
            <a:r>
              <a:rPr lang="es-ES_tradnl" sz="2200" b="1" dirty="0" smtClean="0">
                <a:latin typeface="+mj-lt"/>
                <a:cs typeface="Arial" charset="0"/>
              </a:rPr>
              <a:t>de la Gerencia </a:t>
            </a:r>
            <a:r>
              <a:rPr lang="es-ES_tradnl" sz="2200" b="1" dirty="0">
                <a:latin typeface="+mj-lt"/>
                <a:cs typeface="Arial" charset="0"/>
              </a:rPr>
              <a:t>del </a:t>
            </a:r>
            <a:r>
              <a:rPr lang="es-ES_tradnl" sz="2200" b="1" dirty="0" smtClean="0">
                <a:latin typeface="+mj-lt"/>
                <a:cs typeface="Arial" charset="0"/>
              </a:rPr>
              <a:t>Centro</a:t>
            </a:r>
          </a:p>
          <a:p>
            <a:pPr marL="0" lvl="1" indent="0" defTabSz="457200">
              <a:spcBef>
                <a:spcPct val="0"/>
              </a:spcBef>
              <a:buNone/>
            </a:pPr>
            <a:endParaRPr lang="es-ES_tradnl" sz="1500" dirty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r>
              <a:rPr lang="es-ES" sz="2200" b="1" dirty="0">
                <a:latin typeface="+mj-lt"/>
                <a:cs typeface="Arial" charset="0"/>
              </a:rPr>
              <a:t>Registro de Investigación </a:t>
            </a:r>
            <a:endParaRPr lang="es-ES" sz="2200" b="1" dirty="0" smtClean="0">
              <a:latin typeface="+mj-lt"/>
              <a:cs typeface="Arial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300" dirty="0">
                <a:latin typeface="+mj-lt"/>
                <a:cs typeface="Arial" charset="0"/>
                <a:hlinkClick r:id="rId2"/>
              </a:rPr>
              <a:t>http://</a:t>
            </a:r>
            <a:r>
              <a:rPr lang="es-ES" sz="1300" dirty="0" smtClean="0">
                <a:latin typeface="+mj-lt"/>
                <a:cs typeface="Arial" charset="0"/>
                <a:hlinkClick r:id="rId2"/>
              </a:rPr>
              <a:t>intranet.gccorporativa.admon-cfnavarra.es/ServiciodeInvestigacion/RegistroInvestigacion/default.aspx</a:t>
            </a:r>
            <a:r>
              <a:rPr lang="es-ES" sz="1300" dirty="0" smtClean="0">
                <a:latin typeface="+mj-lt"/>
                <a:cs typeface="Arial" charset="0"/>
              </a:rPr>
              <a:t> </a:t>
            </a: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3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64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Unidad de Gestión de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843558"/>
            <a:ext cx="8229600" cy="3744416"/>
          </a:xfrm>
        </p:spPr>
        <p:txBody>
          <a:bodyPr/>
          <a:lstStyle/>
          <a:p>
            <a:pPr marL="0" indent="0" defTabSz="457200">
              <a:spcBef>
                <a:spcPct val="0"/>
              </a:spcBef>
              <a:buNone/>
            </a:pPr>
            <a:r>
              <a:rPr lang="es-ES" sz="2200" b="1" dirty="0" smtClean="0">
                <a:latin typeface="+mj-lt"/>
                <a:cs typeface="Arial" charset="0"/>
              </a:rPr>
              <a:t>Contactos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+mj-lt"/>
              <a:cs typeface="Arial" charset="0"/>
            </a:endParaRP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500" dirty="0" smtClean="0">
              <a:latin typeface="+mj-lt"/>
              <a:cs typeface="Arial" charset="0"/>
            </a:endParaRP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Proyectos Nacionales y Regionales:</a:t>
            </a:r>
          </a:p>
          <a:p>
            <a:pPr marL="0" indent="0">
              <a:buNone/>
            </a:pPr>
            <a:r>
              <a:rPr lang="es-ES" sz="1500" dirty="0" smtClean="0">
                <a:latin typeface="+mj-lt"/>
                <a:cs typeface="Arial" charset="0"/>
              </a:rPr>
              <a:t>	</a:t>
            </a:r>
          </a:p>
          <a:p>
            <a:pPr marL="900113" indent="0">
              <a:buNone/>
            </a:pPr>
            <a:r>
              <a:rPr lang="es-ES" sz="1500" dirty="0">
                <a:latin typeface="+mj-lt"/>
                <a:cs typeface="Arial" charset="0"/>
              </a:rPr>
              <a:t>	</a:t>
            </a:r>
            <a:r>
              <a:rPr lang="es-ES" sz="1500" dirty="0" smtClean="0">
                <a:latin typeface="+mj-lt"/>
                <a:cs typeface="Arial" charset="0"/>
              </a:rPr>
              <a:t>Orduña Fernández, Beatriz </a:t>
            </a:r>
            <a:r>
              <a:rPr lang="es-ES" sz="1200" dirty="0" smtClean="0">
                <a:latin typeface="+mj-lt"/>
                <a:cs typeface="Arial" charset="0"/>
              </a:rPr>
              <a:t>(848 428417) (</a:t>
            </a:r>
            <a:r>
              <a:rPr lang="es-ES" sz="1200" u="sng" dirty="0" smtClean="0">
                <a:hlinkClick r:id="rId2"/>
              </a:rPr>
              <a:t>bordunaf@navarra.es</a:t>
            </a:r>
            <a:r>
              <a:rPr lang="es-ES" sz="1200" dirty="0" smtClean="0"/>
              <a:t>)</a:t>
            </a:r>
          </a:p>
          <a:p>
            <a:pPr marL="1792288" indent="-892175">
              <a:buNone/>
            </a:pPr>
            <a:r>
              <a:rPr lang="es-ES" sz="1500" dirty="0" smtClean="0">
                <a:latin typeface="+mj-lt"/>
                <a:cs typeface="Arial" charset="0"/>
              </a:rPr>
              <a:t>Oses García, </a:t>
            </a:r>
            <a:r>
              <a:rPr lang="es-ES" sz="1500" dirty="0" smtClean="0">
                <a:latin typeface="+mj-lt"/>
                <a:cs typeface="Arial" charset="0"/>
              </a:rPr>
              <a:t>Sara</a:t>
            </a:r>
            <a:r>
              <a:rPr lang="es-ES" sz="1200" dirty="0" smtClean="0">
                <a:latin typeface="+mj-lt"/>
                <a:cs typeface="Arial" charset="0"/>
              </a:rPr>
              <a:t>(848 </a:t>
            </a:r>
            <a:r>
              <a:rPr lang="es-ES" sz="1200" dirty="0">
                <a:latin typeface="+mj-lt"/>
                <a:cs typeface="Arial" charset="0"/>
              </a:rPr>
              <a:t>428560) </a:t>
            </a:r>
            <a:r>
              <a:rPr lang="es-ES" sz="1200" dirty="0" smtClean="0">
                <a:latin typeface="+mj-lt"/>
                <a:cs typeface="Arial" charset="0"/>
              </a:rPr>
              <a:t>(</a:t>
            </a:r>
            <a:r>
              <a:rPr lang="es-ES" sz="1200" u="sng" dirty="0" smtClean="0">
                <a:hlinkClick r:id="rId3"/>
              </a:rPr>
              <a:t>sara.oses.garcia@navarra.es</a:t>
            </a:r>
            <a:r>
              <a:rPr lang="es-ES" sz="1200" u="sng" dirty="0"/>
              <a:t>)</a:t>
            </a:r>
          </a:p>
          <a:p>
            <a:pPr marL="1792288" indent="-892175">
              <a:buNone/>
            </a:pPr>
            <a:endParaRPr lang="es-ES" sz="1200" dirty="0"/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  <a:cs typeface="Arial" charset="0"/>
              </a:rPr>
              <a:t>Proyectos Internacionales: </a:t>
            </a:r>
          </a:p>
          <a:p>
            <a:pPr marL="266700" indent="0" defTabSz="457200">
              <a:spcBef>
                <a:spcPct val="0"/>
              </a:spcBef>
              <a:buNone/>
            </a:pPr>
            <a:r>
              <a:rPr lang="es-ES" sz="1500" dirty="0">
                <a:latin typeface="+mj-lt"/>
                <a:cs typeface="Arial" charset="0"/>
              </a:rPr>
              <a:t>		</a:t>
            </a:r>
          </a:p>
          <a:p>
            <a:pPr marL="266700" indent="0" defTabSz="457200">
              <a:spcBef>
                <a:spcPct val="0"/>
              </a:spcBef>
              <a:buNone/>
            </a:pPr>
            <a:r>
              <a:rPr lang="es-ES" sz="1200" dirty="0">
                <a:latin typeface="+mj-lt"/>
                <a:cs typeface="Arial" charset="0"/>
              </a:rPr>
              <a:t>		</a:t>
            </a:r>
            <a:r>
              <a:rPr lang="es-ES" sz="1500" dirty="0" smtClean="0">
                <a:latin typeface="+mj-lt"/>
                <a:cs typeface="Arial" charset="0"/>
              </a:rPr>
              <a:t>Villanueva Canabal, </a:t>
            </a:r>
            <a:r>
              <a:rPr lang="es-ES" sz="1500" dirty="0" smtClean="0">
                <a:latin typeface="+mj-lt"/>
                <a:cs typeface="Arial" charset="0"/>
              </a:rPr>
              <a:t>Daniel </a:t>
            </a:r>
            <a:r>
              <a:rPr lang="es-ES" sz="1200" dirty="0">
                <a:latin typeface="+mj-lt"/>
                <a:cs typeface="Arial" charset="0"/>
              </a:rPr>
              <a:t>(848 428728) </a:t>
            </a:r>
            <a:r>
              <a:rPr lang="es-ES" sz="1200" smtClean="0">
                <a:latin typeface="+mj-lt"/>
                <a:cs typeface="Arial" charset="0"/>
              </a:rPr>
              <a:t>(</a:t>
            </a:r>
            <a:r>
              <a:rPr lang="es-ES" sz="1200" smtClean="0">
                <a:latin typeface="+mj-lt"/>
                <a:cs typeface="Arial" charset="0"/>
                <a:hlinkClick r:id="rId4"/>
              </a:rPr>
              <a:t>daniel.vi</a:t>
            </a:r>
            <a:r>
              <a:rPr lang="es-ES" sz="1200" u="sng" smtClean="0">
                <a:hlinkClick r:id="rId4"/>
              </a:rPr>
              <a:t>lllanueva.canabal@navarra.es</a:t>
            </a:r>
            <a:r>
              <a:rPr lang="es-ES" sz="1050" dirty="0"/>
              <a:t>)</a:t>
            </a:r>
            <a:endParaRPr lang="es-ES" sz="1050" dirty="0">
              <a:latin typeface="+mj-lt"/>
              <a:cs typeface="Arial" charset="0"/>
            </a:endParaRPr>
          </a:p>
          <a:p>
            <a:pPr marL="790575" indent="0" defTabSz="457200">
              <a:spcBef>
                <a:spcPct val="0"/>
              </a:spcBef>
              <a:buNone/>
            </a:pPr>
            <a:endParaRPr lang="es-ES" sz="12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68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Unidad de Gestión de Proyectos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419622"/>
            <a:ext cx="8229600" cy="2808312"/>
          </a:xfrm>
        </p:spPr>
        <p:txBody>
          <a:bodyPr/>
          <a:lstStyle/>
          <a:p>
            <a:pPr marL="0" indent="0" algn="just">
              <a:buNone/>
            </a:pPr>
            <a:r>
              <a:rPr lang="es-ES" sz="1700" dirty="0"/>
              <a:t>La Unidad de Gestión apoya al investigador en todas y cada una de las fases de gestación del </a:t>
            </a:r>
            <a:r>
              <a:rPr lang="es-ES" sz="1700" dirty="0" smtClean="0"/>
              <a:t>proyecto: </a:t>
            </a:r>
            <a:endParaRPr lang="es-ES_tradnl" sz="1700" dirty="0" smtClean="0"/>
          </a:p>
          <a:p>
            <a:pPr marL="0" indent="0">
              <a:buNone/>
            </a:pPr>
            <a:r>
              <a:rPr lang="es-ES" sz="2200" b="1" dirty="0">
                <a:latin typeface="+mj-lt"/>
                <a:cs typeface="Arial" charset="0"/>
              </a:rPr>
              <a:t>Servicios</a:t>
            </a:r>
            <a:r>
              <a:rPr lang="es-ES" dirty="0"/>
              <a:t>: 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Captación </a:t>
            </a:r>
            <a:r>
              <a:rPr lang="es-ES" sz="1500" dirty="0">
                <a:latin typeface="+mj-lt"/>
                <a:cs typeface="Arial" charset="0"/>
              </a:rPr>
              <a:t>de fondos.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Difusión </a:t>
            </a:r>
            <a:r>
              <a:rPr lang="es-ES" sz="1500" dirty="0">
                <a:latin typeface="+mj-lt"/>
                <a:cs typeface="Arial" charset="0"/>
              </a:rPr>
              <a:t>de oportunidades de financiación.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Presentación </a:t>
            </a:r>
            <a:r>
              <a:rPr lang="es-ES" sz="1500" dirty="0">
                <a:latin typeface="+mj-lt"/>
                <a:cs typeface="Arial" charset="0"/>
              </a:rPr>
              <a:t>de propuestas.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Gestión de </a:t>
            </a:r>
            <a:r>
              <a:rPr lang="es-ES" sz="1500" dirty="0">
                <a:latin typeface="+mj-lt"/>
                <a:cs typeface="Arial" charset="0"/>
              </a:rPr>
              <a:t>proyectos.</a:t>
            </a:r>
          </a:p>
          <a:p>
            <a:pPr marL="552450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  <a:cs typeface="Arial" charset="0"/>
              </a:rPr>
              <a:t>Gestión </a:t>
            </a:r>
            <a:r>
              <a:rPr lang="es-ES" sz="1500" dirty="0">
                <a:latin typeface="+mj-lt"/>
                <a:cs typeface="Arial" charset="0"/>
              </a:rPr>
              <a:t>económica</a:t>
            </a:r>
            <a:r>
              <a:rPr lang="es-ES" sz="1500" dirty="0" smtClean="0">
                <a:latin typeface="+mj-lt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1518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139" y="180116"/>
            <a:ext cx="1708533" cy="534256"/>
          </a:xfrm>
          <a:prstGeom prst="rect">
            <a:avLst/>
          </a:prstGeom>
        </p:spPr>
      </p:pic>
      <p:sp>
        <p:nvSpPr>
          <p:cNvPr id="42" name="Rectangle 44"/>
          <p:cNvSpPr>
            <a:spLocks noChangeArrowheads="1"/>
          </p:cNvSpPr>
          <p:nvPr/>
        </p:nvSpPr>
        <p:spPr bwMode="auto">
          <a:xfrm>
            <a:off x="758972" y="53375"/>
            <a:ext cx="7125396" cy="5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2" tIns="45706" rIns="91412" bIns="45706">
            <a:spAutoFit/>
          </a:bodyPr>
          <a:lstStyle/>
          <a:p>
            <a:r>
              <a:rPr lang="es-ES_tradnl" sz="3200" dirty="0" smtClean="0">
                <a:latin typeface="+mj-lt"/>
              </a:rPr>
              <a:t>Proyectos I+D+i (AES 2023)</a:t>
            </a:r>
            <a:endParaRPr lang="es-ES" sz="3200" dirty="0">
              <a:latin typeface="+mj-lt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78436" y="838782"/>
            <a:ext cx="8042036" cy="430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200" b="1" dirty="0" smtClean="0">
                <a:latin typeface="+mj-lt"/>
              </a:rPr>
              <a:t>NOVEDADES</a:t>
            </a:r>
          </a:p>
          <a:p>
            <a:pPr marL="552450" indent="-285750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Solo podrán ser investigadores principales aquellos que estén en posesión del título de doctor. </a:t>
            </a:r>
            <a:r>
              <a:rPr lang="es-ES_tradnl" sz="1500" dirty="0" smtClean="0">
                <a:latin typeface="+mj-lt"/>
              </a:rPr>
              <a:t> </a:t>
            </a:r>
          </a:p>
          <a:p>
            <a:pPr marL="552450" indent="-285750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CVA-ISCIII </a:t>
            </a:r>
            <a:r>
              <a:rPr lang="es-ES" sz="1600" dirty="0">
                <a:solidFill>
                  <a:srgbClr val="000000"/>
                </a:solidFill>
                <a:latin typeface="Calibri" panose="020F0502020204030204" pitchFamily="34" charset="0"/>
              </a:rPr>
              <a:t>tiene un </a:t>
            </a:r>
            <a:r>
              <a:rPr lang="es-E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máximo de 8 </a:t>
            </a:r>
            <a:r>
              <a:rPr lang="es-E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páginas</a:t>
            </a:r>
            <a:r>
              <a:rPr lang="es-ES_tradnl" sz="1500" dirty="0" smtClean="0">
                <a:latin typeface="+mj-lt"/>
              </a:rPr>
              <a:t>.</a:t>
            </a:r>
          </a:p>
          <a:p>
            <a:pPr marL="552450" indent="-285750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IP y Co-IP, tienen que seleccionar un máximo de </a:t>
            </a:r>
            <a:r>
              <a:rPr lang="es-ES_tradnl" sz="1500" b="1" dirty="0" smtClean="0">
                <a:latin typeface="+mj-lt"/>
              </a:rPr>
              <a:t>10 publicaciones </a:t>
            </a:r>
            <a:r>
              <a:rPr lang="es-ES_tradnl" sz="1500" dirty="0" smtClean="0">
                <a:latin typeface="+mj-lt"/>
              </a:rPr>
              <a:t>de los últimos 5 años. </a:t>
            </a:r>
          </a:p>
          <a:p>
            <a:endParaRPr lang="es-ES_tradnl" sz="1000" dirty="0" smtClean="0">
              <a:latin typeface="+mj-lt"/>
            </a:endParaRPr>
          </a:p>
          <a:p>
            <a:r>
              <a:rPr lang="es-ES_tradnl" sz="2200" b="1" dirty="0" smtClean="0">
                <a:latin typeface="+mj-lt"/>
              </a:rPr>
              <a:t>TIPOS DE PROYECTOS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Proyectos Individuales. 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Proyectos coordinados.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Proyectos </a:t>
            </a:r>
            <a:r>
              <a:rPr lang="es-ES_tradnl" sz="1500" dirty="0" err="1" smtClean="0">
                <a:latin typeface="+mj-lt"/>
              </a:rPr>
              <a:t>Multicéntricos</a:t>
            </a:r>
            <a:endParaRPr lang="es-ES_tradnl" sz="1500" dirty="0" smtClean="0">
              <a:latin typeface="+mj-lt"/>
            </a:endParaRPr>
          </a:p>
          <a:p>
            <a:pPr marL="1285875" lvl="1" indent="-276225">
              <a:buFont typeface="Arial" panose="020B0604020202020204" pitchFamily="34" charset="0"/>
              <a:buChar char="•"/>
            </a:pPr>
            <a:r>
              <a:rPr lang="es-ES_tradnl" sz="1500" dirty="0" err="1" smtClean="0">
                <a:latin typeface="+mj-lt"/>
              </a:rPr>
              <a:t>Multicéntricos</a:t>
            </a:r>
            <a:r>
              <a:rPr lang="es-ES_tradnl" sz="1500" dirty="0" smtClean="0">
                <a:latin typeface="+mj-lt"/>
              </a:rPr>
              <a:t> con un centro beneficiario</a:t>
            </a:r>
          </a:p>
          <a:p>
            <a:pPr marL="1285875" lvl="1" indent="-276225">
              <a:buFont typeface="Arial" panose="020B0604020202020204" pitchFamily="34" charset="0"/>
              <a:buChar char="•"/>
            </a:pPr>
            <a:r>
              <a:rPr lang="es-ES_tradnl" sz="1500" dirty="0" err="1" smtClean="0">
                <a:latin typeface="+mj-lt"/>
              </a:rPr>
              <a:t>Multicéntricos</a:t>
            </a:r>
            <a:r>
              <a:rPr lang="es-ES_tradnl" sz="1500" dirty="0" smtClean="0">
                <a:latin typeface="+mj-lt"/>
              </a:rPr>
              <a:t> con varios centros beneficiarios </a:t>
            </a:r>
            <a:br>
              <a:rPr lang="es-ES_tradnl" sz="1500" dirty="0" smtClean="0">
                <a:latin typeface="+mj-lt"/>
              </a:rPr>
            </a:br>
            <a:endParaRPr lang="es-ES_tradnl" sz="1000" dirty="0" smtClean="0">
              <a:latin typeface="+mj-lt"/>
            </a:endParaRPr>
          </a:p>
          <a:p>
            <a:r>
              <a:rPr lang="es-ES_tradnl" sz="2200" b="1" dirty="0" smtClean="0">
                <a:latin typeface="+mj-lt"/>
              </a:rPr>
              <a:t>DURACIÓN</a:t>
            </a:r>
          </a:p>
          <a:p>
            <a:pPr marL="542925" indent="-276225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Máximo 3 años</a:t>
            </a:r>
            <a:endParaRPr lang="es-ES" sz="1600" dirty="0" smtClean="0">
              <a:latin typeface="+mj-lt"/>
            </a:endParaRPr>
          </a:p>
          <a:p>
            <a:endParaRPr lang="es-ES" sz="1600" dirty="0" smtClean="0">
              <a:latin typeface="+mj-lt"/>
            </a:endParaRPr>
          </a:p>
          <a:p>
            <a:endParaRPr lang="es-ES_tradnl" sz="1500" dirty="0" smtClean="0">
              <a:latin typeface="+mj-lt"/>
            </a:endParaRPr>
          </a:p>
        </p:txBody>
      </p:sp>
      <p:cxnSp>
        <p:nvCxnSpPr>
          <p:cNvPr id="47" name="39 Conector recto"/>
          <p:cNvCxnSpPr/>
          <p:nvPr/>
        </p:nvCxnSpPr>
        <p:spPr>
          <a:xfrm>
            <a:off x="749152" y="0"/>
            <a:ext cx="0" cy="4835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42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139" y="180116"/>
            <a:ext cx="1708533" cy="534256"/>
          </a:xfrm>
          <a:prstGeom prst="rect">
            <a:avLst/>
          </a:prstGeom>
        </p:spPr>
      </p:pic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78436" y="838782"/>
            <a:ext cx="7775575" cy="389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</a:rPr>
              <a:t>Tener el título de doctor.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</a:rPr>
              <a:t>Tener vinculación </a:t>
            </a:r>
            <a:r>
              <a:rPr lang="es-ES" sz="1500" dirty="0">
                <a:latin typeface="+mj-lt"/>
              </a:rPr>
              <a:t>funcionarial, estatutaria o laboral, como mínimo durante todo el periodo comprendido entre el plazo de presentación de solicitudes y la resolución definitiva de concesión</a:t>
            </a:r>
            <a:r>
              <a:rPr lang="es-ES" sz="1500" dirty="0" smtClean="0">
                <a:latin typeface="+mj-lt"/>
              </a:rPr>
              <a:t>.</a:t>
            </a:r>
            <a:endParaRPr lang="es-ES_tradnl" sz="1500" dirty="0" smtClean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>
                <a:latin typeface="+mj-lt"/>
              </a:rPr>
              <a:t>No estar realizando un programa de </a:t>
            </a:r>
            <a:r>
              <a:rPr lang="es-ES_tradnl" sz="1500" dirty="0" smtClean="0">
                <a:latin typeface="+mj-lt"/>
              </a:rPr>
              <a:t>FSE.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_tradnl" sz="1500" dirty="0" smtClean="0">
                <a:latin typeface="+mj-lt"/>
              </a:rPr>
              <a:t>Dedicación única al proyecto.</a:t>
            </a:r>
            <a:endParaRPr lang="es-ES_tradnl" sz="1500" dirty="0">
              <a:latin typeface="+mj-lt"/>
            </a:endParaRPr>
          </a:p>
          <a:p>
            <a:endParaRPr lang="es-ES_tradnl" sz="1000" dirty="0" smtClean="0">
              <a:latin typeface="+mj-lt"/>
            </a:endParaRPr>
          </a:p>
          <a:p>
            <a:r>
              <a:rPr lang="es-ES_tradnl" sz="2200" b="1" dirty="0" smtClean="0">
                <a:latin typeface="+mj-lt"/>
              </a:rPr>
              <a:t>Incompatibilidades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La presentación de una solicitud como investigador principal en esta actuación es incompatible con la presentación de otra solicitud como investigador principal o con la participación como miembro del equipo de investigación en alguna de las siguientes actuaciones</a:t>
            </a:r>
            <a:r>
              <a:rPr lang="es-ES" sz="1500" dirty="0" smtClean="0">
                <a:latin typeface="+mj-lt"/>
              </a:rPr>
              <a:t>,.</a:t>
            </a:r>
            <a:endParaRPr lang="es-ES_tradnl" sz="1500" dirty="0" smtClean="0">
              <a:latin typeface="+mj-lt"/>
            </a:endParaRPr>
          </a:p>
          <a:p>
            <a:pPr lvl="1" indent="0" algn="just"/>
            <a:r>
              <a:rPr lang="es-ES" sz="1500" dirty="0">
                <a:latin typeface="+mj-lt"/>
              </a:rPr>
              <a:t>a) Proyectos I+D de la Agencia Estatal de Investigación 2019, 2020, 2021 y 2022.</a:t>
            </a:r>
          </a:p>
          <a:p>
            <a:pPr lvl="1" indent="0" algn="just"/>
            <a:r>
              <a:rPr lang="es-ES" sz="1500" dirty="0">
                <a:latin typeface="+mj-lt"/>
              </a:rPr>
              <a:t>b) Proyectos Generación del conocimiento de la Agencia Estatal de Investigación 2021</a:t>
            </a:r>
          </a:p>
          <a:p>
            <a:pPr lvl="1" indent="0" algn="just"/>
            <a:r>
              <a:rPr lang="es-ES" sz="1500" dirty="0">
                <a:latin typeface="+mj-lt"/>
              </a:rPr>
              <a:t>c) Acción Estratégica en Salud. </a:t>
            </a:r>
            <a:r>
              <a:rPr lang="es-ES" sz="1500" dirty="0" smtClean="0">
                <a:latin typeface="+mj-lt"/>
              </a:rPr>
              <a:t>Proyectos </a:t>
            </a:r>
            <a:r>
              <a:rPr lang="es-ES" sz="1500" dirty="0">
                <a:latin typeface="+mj-lt"/>
              </a:rPr>
              <a:t>de investigación en Salud del Instituto de Salud Carlos III 2021 y 2022.</a:t>
            </a:r>
            <a:endParaRPr lang="es-ES_tradnl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_tradnl" sz="1500" dirty="0" smtClean="0">
              <a:latin typeface="+mj-lt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758972" y="51470"/>
            <a:ext cx="7125396" cy="5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2" tIns="45706" rIns="91412" bIns="45706">
            <a:spAutoFit/>
          </a:bodyPr>
          <a:lstStyle/>
          <a:p>
            <a:r>
              <a:rPr lang="es-ES_tradnl" sz="3200" dirty="0" smtClean="0">
                <a:latin typeface="+mj-lt"/>
              </a:rPr>
              <a:t>Requisitos del Investigador principal</a:t>
            </a:r>
            <a:endParaRPr lang="es-ES" sz="3200" dirty="0">
              <a:latin typeface="+mj-lt"/>
            </a:endParaRPr>
          </a:p>
        </p:txBody>
      </p:sp>
      <p:cxnSp>
        <p:nvCxnSpPr>
          <p:cNvPr id="7" name="39 Conector recto"/>
          <p:cNvCxnSpPr/>
          <p:nvPr/>
        </p:nvCxnSpPr>
        <p:spPr>
          <a:xfrm>
            <a:off x="749152" y="0"/>
            <a:ext cx="0" cy="4835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4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8 Imagen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8139" y="180116"/>
            <a:ext cx="1708533" cy="534256"/>
          </a:xfrm>
          <a:prstGeom prst="rect">
            <a:avLst/>
          </a:prstGeom>
        </p:spPr>
      </p:pic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778436" y="838782"/>
            <a:ext cx="7775575" cy="3893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 anchorCtr="0"/>
          <a:lstStyle>
            <a:lvl1pPr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</a:rPr>
              <a:t>Tener vinculación </a:t>
            </a:r>
            <a:r>
              <a:rPr lang="es-ES" sz="1500" dirty="0">
                <a:latin typeface="+mj-lt"/>
              </a:rPr>
              <a:t>funcionarial, estatutaria o laboral, como mínimo durante todo el periodo comprendido entre el plazo de presentación de solicitudes y la resolución definitiva de concesión</a:t>
            </a:r>
            <a:r>
              <a:rPr lang="es-ES" sz="1500" dirty="0" smtClean="0">
                <a:latin typeface="+mj-lt"/>
              </a:rPr>
              <a:t>.</a:t>
            </a:r>
            <a:endParaRPr lang="es-ES_tradnl" sz="1500" dirty="0" smtClean="0">
              <a:latin typeface="+mj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</a:rPr>
              <a:t>La expectativa de nombramiento o contratación por </a:t>
            </a:r>
            <a:r>
              <a:rPr lang="es-ES" sz="1500" dirty="0" smtClean="0">
                <a:latin typeface="+mj-lt"/>
              </a:rPr>
              <a:t>haber </a:t>
            </a:r>
            <a:r>
              <a:rPr lang="es-ES" sz="1500" dirty="0">
                <a:latin typeface="+mj-lt"/>
              </a:rPr>
              <a:t>superado un procedimiento público de selección de personal en concurrencia competitiva se considerará vinculación suficiente</a:t>
            </a:r>
            <a:r>
              <a:rPr lang="es-ES_tradnl" sz="1500" dirty="0" smtClean="0">
                <a:latin typeface="+mj-lt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</a:rPr>
              <a:t>Los </a:t>
            </a:r>
            <a:r>
              <a:rPr lang="es-ES" sz="1500" dirty="0">
                <a:latin typeface="+mj-lt"/>
              </a:rPr>
              <a:t>equipos de investigación podrán incorporar personal cuya vinculación contractual sea con entidades sin domicilio social en España </a:t>
            </a:r>
            <a:r>
              <a:rPr lang="es-ES" sz="1500" dirty="0" smtClean="0">
                <a:latin typeface="+mj-lt"/>
              </a:rPr>
              <a:t>hasta </a:t>
            </a:r>
            <a:r>
              <a:rPr lang="es-ES" sz="1500" dirty="0">
                <a:latin typeface="+mj-lt"/>
              </a:rPr>
              <a:t>un máximo del 25% del equipo investigador.</a:t>
            </a:r>
            <a:r>
              <a:rPr lang="es-ES_tradnl" sz="1500" dirty="0" smtClean="0">
                <a:latin typeface="+mj-lt"/>
              </a:rPr>
              <a:t>.</a:t>
            </a:r>
            <a:endParaRPr lang="es-ES_tradnl" sz="1500" dirty="0">
              <a:latin typeface="+mj-lt"/>
            </a:endParaRPr>
          </a:p>
          <a:p>
            <a:pPr algn="just"/>
            <a:endParaRPr lang="es-ES_tradnl" sz="1000" dirty="0" smtClean="0">
              <a:latin typeface="+mj-lt"/>
            </a:endParaRPr>
          </a:p>
          <a:p>
            <a:pPr algn="just"/>
            <a:r>
              <a:rPr lang="es-ES_tradnl" sz="2200" b="1" dirty="0" smtClean="0">
                <a:latin typeface="+mj-lt"/>
              </a:rPr>
              <a:t>Incompatibilidades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sz="1500" dirty="0" smtClean="0">
                <a:latin typeface="+mj-lt"/>
              </a:rPr>
              <a:t>Podrán </a:t>
            </a:r>
            <a:r>
              <a:rPr lang="es-ES" sz="1500" dirty="0">
                <a:latin typeface="+mj-lt"/>
              </a:rPr>
              <a:t>participar </a:t>
            </a:r>
            <a:r>
              <a:rPr lang="es-ES" sz="1500" dirty="0" smtClean="0">
                <a:latin typeface="+mj-lt"/>
              </a:rPr>
              <a:t>como colaboradores </a:t>
            </a:r>
            <a:r>
              <a:rPr lang="es-ES" sz="1500" dirty="0">
                <a:latin typeface="+mj-lt"/>
              </a:rPr>
              <a:t>hasta en tres proyectos comprendidos en esta modalidad de </a:t>
            </a:r>
            <a:r>
              <a:rPr lang="es-ES" sz="1500" dirty="0" smtClean="0">
                <a:latin typeface="+mj-lt"/>
              </a:rPr>
              <a:t>Proyectos de </a:t>
            </a:r>
            <a:r>
              <a:rPr lang="es-ES" sz="1500" dirty="0">
                <a:latin typeface="+mj-lt"/>
              </a:rPr>
              <a:t>investigación en salud de la presente convocatoria y/o de las </a:t>
            </a:r>
            <a:r>
              <a:rPr lang="es-ES" sz="1500" dirty="0" smtClean="0">
                <a:latin typeface="+mj-lt"/>
              </a:rPr>
              <a:t>siguientes </a:t>
            </a:r>
            <a:r>
              <a:rPr lang="es-ES" sz="1500" dirty="0">
                <a:latin typeface="+mj-lt"/>
              </a:rPr>
              <a:t>actuaciones</a:t>
            </a:r>
            <a:r>
              <a:rPr lang="es-ES" sz="1500" dirty="0" smtClean="0">
                <a:latin typeface="+mj-lt"/>
              </a:rPr>
              <a:t>,.</a:t>
            </a:r>
            <a:endParaRPr lang="es-ES_tradnl" sz="1500" dirty="0" smtClean="0">
              <a:latin typeface="+mj-lt"/>
            </a:endParaRPr>
          </a:p>
          <a:p>
            <a:pPr lvl="1" indent="0" algn="just"/>
            <a:r>
              <a:rPr lang="es-ES" sz="1500" dirty="0">
                <a:latin typeface="+mj-lt"/>
              </a:rPr>
              <a:t>a) Proyectos I+D de la Agencia Estatal de Investigación 2019, 2020, 2021 y 2022.</a:t>
            </a:r>
          </a:p>
          <a:p>
            <a:pPr lvl="1" indent="0" algn="just"/>
            <a:r>
              <a:rPr lang="es-ES" sz="1500" dirty="0">
                <a:latin typeface="+mj-lt"/>
              </a:rPr>
              <a:t>b) Proyectos Generación del conocimiento de la Agencia Estatal de Investigación 2021</a:t>
            </a:r>
          </a:p>
          <a:p>
            <a:pPr lvl="1" indent="0" algn="just"/>
            <a:r>
              <a:rPr lang="es-ES" sz="1500" dirty="0">
                <a:latin typeface="+mj-lt"/>
              </a:rPr>
              <a:t>c) Acción Estratégica en Salud. </a:t>
            </a:r>
            <a:r>
              <a:rPr lang="es-ES" sz="1500" dirty="0" smtClean="0">
                <a:latin typeface="+mj-lt"/>
              </a:rPr>
              <a:t>Proyectos </a:t>
            </a:r>
            <a:r>
              <a:rPr lang="es-ES" sz="1500" dirty="0">
                <a:latin typeface="+mj-lt"/>
              </a:rPr>
              <a:t>de investigación en Salud del Instituto de Salud Carlos III 2021 y 2022.</a:t>
            </a:r>
            <a:endParaRPr lang="es-ES_tradnl" sz="1500" dirty="0" smtClean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s-ES_tradnl" sz="1500" dirty="0" smtClean="0">
              <a:latin typeface="+mj-lt"/>
            </a:endParaRPr>
          </a:p>
        </p:txBody>
      </p:sp>
      <p:sp>
        <p:nvSpPr>
          <p:cNvPr id="6" name="Rectangle 44"/>
          <p:cNvSpPr>
            <a:spLocks noChangeArrowheads="1"/>
          </p:cNvSpPr>
          <p:nvPr/>
        </p:nvSpPr>
        <p:spPr bwMode="auto">
          <a:xfrm>
            <a:off x="758972" y="51470"/>
            <a:ext cx="7125396" cy="584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12" tIns="45706" rIns="91412" bIns="45706">
            <a:spAutoFit/>
          </a:bodyPr>
          <a:lstStyle/>
          <a:p>
            <a:r>
              <a:rPr lang="es-ES_tradnl" sz="3200" dirty="0" smtClean="0">
                <a:latin typeface="+mj-lt"/>
              </a:rPr>
              <a:t>Requisitos del Equipo Investigador</a:t>
            </a:r>
            <a:endParaRPr lang="es-ES" sz="3200" dirty="0">
              <a:latin typeface="+mj-lt"/>
            </a:endParaRPr>
          </a:p>
        </p:txBody>
      </p:sp>
      <p:cxnSp>
        <p:nvCxnSpPr>
          <p:cNvPr id="7" name="39 Conector recto"/>
          <p:cNvCxnSpPr/>
          <p:nvPr/>
        </p:nvCxnSpPr>
        <p:spPr>
          <a:xfrm>
            <a:off x="749152" y="0"/>
            <a:ext cx="0" cy="4835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21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200" b="1" dirty="0" smtClean="0">
                <a:latin typeface="+mj-lt"/>
                <a:cs typeface="Arial" charset="0"/>
              </a:rPr>
              <a:t>DOCUMENTACIÓN REQUERIDA </a:t>
            </a:r>
            <a:r>
              <a:rPr lang="es-ES" sz="2200" i="1" dirty="0" smtClean="0">
                <a:latin typeface="+mj-lt"/>
                <a:cs typeface="Arial" charset="0"/>
              </a:rPr>
              <a:t>(no subsanable)</a:t>
            </a:r>
            <a:endParaRPr lang="es-ES" sz="2200" b="1" dirty="0">
              <a:latin typeface="+mj-lt"/>
              <a:cs typeface="Arial" charset="0"/>
            </a:endParaRPr>
          </a:p>
          <a:p>
            <a:pPr marL="285750" lvl="1" indent="-285750" algn="just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  <a:cs typeface="Arial" charset="0"/>
              </a:rPr>
              <a:t>Memoria del proyecto de investigación en castellano o en inglés empleando exclusivamente el modelo normalizado correspondiente a la AES 2023.Memoria </a:t>
            </a:r>
            <a:r>
              <a:rPr lang="es-ES" sz="1500" dirty="0" smtClean="0">
                <a:latin typeface="+mj-lt"/>
                <a:cs typeface="Arial" charset="0"/>
              </a:rPr>
              <a:t>Proyecto</a:t>
            </a:r>
          </a:p>
          <a:p>
            <a:pPr marL="285750" lvl="1" indent="-285750" algn="just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latin typeface="+mj-lt"/>
                <a:cs typeface="Arial" charset="0"/>
              </a:rPr>
              <a:t>Currículum Vitae Abreviado (</a:t>
            </a:r>
            <a:r>
              <a:rPr lang="es-ES" sz="1500" dirty="0" smtClean="0">
                <a:latin typeface="+mj-lt"/>
                <a:cs typeface="Arial" charset="0"/>
              </a:rPr>
              <a:t>CVA-ISCIII) </a:t>
            </a:r>
            <a:r>
              <a:rPr lang="es-ES" sz="1500" dirty="0">
                <a:latin typeface="+mj-lt"/>
                <a:cs typeface="Arial" charset="0"/>
              </a:rPr>
              <a:t>en castellano o en inglés, generado de forma automática desde el editor CVN, de los investigadores </a:t>
            </a:r>
            <a:r>
              <a:rPr lang="es-ES" sz="1500" dirty="0" smtClean="0">
                <a:latin typeface="+mj-lt"/>
                <a:cs typeface="Arial" charset="0"/>
              </a:rPr>
              <a:t>principales</a:t>
            </a:r>
          </a:p>
          <a:p>
            <a:pPr marL="0" lvl="1" indent="0" algn="just" defTabSz="457200">
              <a:spcBef>
                <a:spcPct val="0"/>
              </a:spcBef>
              <a:buNone/>
            </a:pPr>
            <a:endParaRPr lang="es-ES" sz="1500" dirty="0">
              <a:latin typeface="+mj-lt"/>
              <a:cs typeface="Arial" charset="0"/>
            </a:endParaRPr>
          </a:p>
          <a:p>
            <a:pPr marL="0" lvl="1" indent="0" algn="just" defTabSz="457200">
              <a:spcBef>
                <a:spcPct val="0"/>
              </a:spcBef>
              <a:buNone/>
            </a:pPr>
            <a:r>
              <a:rPr lang="es-ES_tradnl" sz="2200" b="1" dirty="0" smtClean="0">
                <a:latin typeface="+mj-lt"/>
                <a:cs typeface="Arial" charset="0"/>
              </a:rPr>
              <a:t>DOCUMENTACIÓN</a:t>
            </a:r>
          </a:p>
          <a:p>
            <a:pPr marL="285750" lvl="1" indent="-285750" algn="just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prstClr val="black"/>
                </a:solidFill>
                <a:cs typeface="Arial" charset="0"/>
              </a:rPr>
              <a:t>Currículum Vitae Abreviado (CVA-ISCIII) en castellano o en inglés, </a:t>
            </a:r>
            <a:r>
              <a:rPr lang="es-ES" sz="1500" dirty="0" smtClean="0">
                <a:solidFill>
                  <a:prstClr val="black"/>
                </a:solidFill>
                <a:cs typeface="Arial" charset="0"/>
              </a:rPr>
              <a:t>del equipo de investigación</a:t>
            </a:r>
          </a:p>
          <a:p>
            <a:pPr marL="285750" lvl="1" indent="-285750" algn="just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500" dirty="0">
                <a:solidFill>
                  <a:prstClr val="black"/>
                </a:solidFill>
                <a:cs typeface="Arial" charset="0"/>
              </a:rPr>
              <a:t>Documentación de Interés Empresarial (DIE) que acredite la colaboración y vinculación con empresas u otras entidades públicas o privadas interesadas en el desarrollo y los resultados de los mismos, si las hay</a:t>
            </a:r>
            <a:r>
              <a:rPr lang="es-ES" sz="1500" dirty="0" smtClean="0">
                <a:solidFill>
                  <a:prstClr val="black"/>
                </a:solidFill>
                <a:cs typeface="Arial" charset="0"/>
              </a:rPr>
              <a:t>. </a:t>
            </a:r>
            <a:r>
              <a:rPr lang="es-ES" sz="1500" b="1" dirty="0" smtClean="0">
                <a:solidFill>
                  <a:prstClr val="black"/>
                </a:solidFill>
                <a:cs typeface="Arial" charset="0"/>
              </a:rPr>
              <a:t>Voluntario</a:t>
            </a:r>
            <a:endParaRPr lang="es-ES" sz="1500" b="1" dirty="0">
              <a:solidFill>
                <a:prstClr val="black"/>
              </a:solidFill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endParaRPr lang="es-ES_tradnl" sz="2200" b="1" dirty="0" smtClean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endParaRPr lang="es-ES_tradnl" sz="1500" dirty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endParaRPr lang="es-ES" sz="13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12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PRESENTACIÓN DEL PROYECTO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sz="2200" b="1" dirty="0">
                <a:latin typeface="+mj-lt"/>
                <a:cs typeface="Arial" charset="0"/>
              </a:rPr>
              <a:t>En los proyectos coordinados y </a:t>
            </a:r>
            <a:r>
              <a:rPr lang="es-ES" sz="2200" b="1" dirty="0" err="1">
                <a:latin typeface="+mj-lt"/>
                <a:cs typeface="Arial" charset="0"/>
              </a:rPr>
              <a:t>multicéntricos</a:t>
            </a:r>
            <a:r>
              <a:rPr lang="es-ES" sz="2200" b="1" dirty="0">
                <a:latin typeface="+mj-lt"/>
                <a:cs typeface="Arial" charset="0"/>
              </a:rPr>
              <a:t> con varios centros </a:t>
            </a:r>
            <a:r>
              <a:rPr lang="es-ES" sz="2200" b="1" dirty="0" smtClean="0">
                <a:latin typeface="+mj-lt"/>
                <a:cs typeface="Arial" charset="0"/>
              </a:rPr>
              <a:t>beneficiarios se presentará:</a:t>
            </a:r>
          </a:p>
          <a:p>
            <a:pPr marL="0" indent="0" algn="just">
              <a:buNone/>
            </a:pPr>
            <a:endParaRPr lang="es-ES" sz="2200" b="1" dirty="0" smtClean="0">
              <a:latin typeface="+mj-lt"/>
              <a:cs typeface="Arial" charset="0"/>
            </a:endParaRPr>
          </a:p>
          <a:p>
            <a:pPr algn="just"/>
            <a:r>
              <a:rPr lang="es-ES" sz="2200" dirty="0" smtClean="0">
                <a:latin typeface="+mj-lt"/>
                <a:cs typeface="Arial" charset="0"/>
              </a:rPr>
              <a:t>Una </a:t>
            </a:r>
            <a:r>
              <a:rPr lang="es-ES" sz="2200" dirty="0">
                <a:latin typeface="+mj-lt"/>
                <a:cs typeface="Arial" charset="0"/>
              </a:rPr>
              <a:t>solicitud completa por cada uno de los </a:t>
            </a:r>
            <a:r>
              <a:rPr lang="es-ES" sz="2200" dirty="0" err="1" smtClean="0">
                <a:latin typeface="+mj-lt"/>
                <a:cs typeface="Arial" charset="0"/>
              </a:rPr>
              <a:t>subproyectos</a:t>
            </a:r>
            <a:r>
              <a:rPr lang="es-ES" sz="2200" dirty="0" smtClean="0">
                <a:latin typeface="+mj-lt"/>
                <a:cs typeface="Arial" charset="0"/>
              </a:rPr>
              <a:t> </a:t>
            </a:r>
          </a:p>
          <a:p>
            <a:pPr algn="just"/>
            <a:r>
              <a:rPr lang="es-ES" sz="2200" dirty="0" smtClean="0">
                <a:latin typeface="+mj-lt"/>
                <a:cs typeface="Arial" charset="0"/>
              </a:rPr>
              <a:t>Informe </a:t>
            </a:r>
            <a:r>
              <a:rPr lang="es-ES" sz="2200" dirty="0">
                <a:latin typeface="+mj-lt"/>
                <a:cs typeface="Arial" charset="0"/>
              </a:rPr>
              <a:t>de coordinación en modelo normalizado </a:t>
            </a:r>
          </a:p>
          <a:p>
            <a:pPr marL="0" lvl="1" indent="0" defTabSz="457200">
              <a:spcBef>
                <a:spcPct val="0"/>
              </a:spcBef>
              <a:buNone/>
            </a:pPr>
            <a:endParaRPr lang="es-ES_tradnl" sz="2200" b="1" dirty="0" smtClean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endParaRPr lang="es-ES_tradnl" sz="1500" dirty="0">
              <a:latin typeface="+mj-lt"/>
              <a:cs typeface="Arial" charset="0"/>
            </a:endParaRPr>
          </a:p>
          <a:p>
            <a:pPr marL="0" lvl="1" indent="0" defTabSz="457200">
              <a:spcBef>
                <a:spcPct val="0"/>
              </a:spcBef>
              <a:buNone/>
            </a:pPr>
            <a:endParaRPr lang="es-ES" sz="1300" dirty="0"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909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CVA - ISCIII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s-ES" sz="1300" dirty="0" smtClean="0">
              <a:latin typeface="+mj-lt"/>
              <a:cs typeface="Arial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300" dirty="0">
              <a:latin typeface="+mj-lt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1334" t="1614" r="1334" b="1560"/>
          <a:stretch/>
        </p:blipFill>
        <p:spPr>
          <a:xfrm>
            <a:off x="1475656" y="627535"/>
            <a:ext cx="6336704" cy="442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53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CVA - ISCIII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795015"/>
            <a:ext cx="8229600" cy="3394075"/>
          </a:xfrm>
        </p:spPr>
        <p:txBody>
          <a:bodyPr/>
          <a:lstStyle/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s-ES" sz="1600" b="1" dirty="0" smtClean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lvl="1" indent="-285750" defTabSz="4572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s-ES" sz="1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Se </a:t>
            </a:r>
            <a:r>
              <a:rPr lang="es-E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puede verificar la validez del CVA-ISCIII comprobando que se abre correctamente y que tiene huella digital </a:t>
            </a:r>
            <a:endParaRPr lang="es-ES" sz="1300" dirty="0">
              <a:latin typeface="+mj-lt"/>
              <a:cs typeface="Arial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831799"/>
            <a:ext cx="7210425" cy="30289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2638128" y="2204020"/>
            <a:ext cx="1944216" cy="576064"/>
          </a:xfrm>
          <a:prstGeom prst="rect">
            <a:avLst/>
          </a:prstGeom>
          <a:noFill/>
          <a:ln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/>
          <p:cNvSpPr/>
          <p:nvPr/>
        </p:nvSpPr>
        <p:spPr>
          <a:xfrm>
            <a:off x="971600" y="3342815"/>
            <a:ext cx="792088" cy="439719"/>
          </a:xfrm>
          <a:prstGeom prst="rect">
            <a:avLst/>
          </a:prstGeom>
          <a:noFill/>
          <a:ln>
            <a:solidFill>
              <a:srgbClr val="E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1864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5700</TotalTime>
  <Words>718</Words>
  <Application>Microsoft Office PowerPoint</Application>
  <PresentationFormat>Presentación en pantalla (16:9)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Wingdings 3</vt:lpstr>
      <vt:lpstr>Tema de Office</vt:lpstr>
      <vt:lpstr>Presentación de PowerPoint</vt:lpstr>
      <vt:lpstr>Unidad de Gestión de Proyectos</vt:lpstr>
      <vt:lpstr>Presentación de PowerPoint</vt:lpstr>
      <vt:lpstr>Presentación de PowerPoint</vt:lpstr>
      <vt:lpstr>Presentación de PowerPoint</vt:lpstr>
      <vt:lpstr>PRESENTACIÓN DEL PROYECTO</vt:lpstr>
      <vt:lpstr>PRESENTACIÓN DEL PROYECTO</vt:lpstr>
      <vt:lpstr>CVA - ISCIII</vt:lpstr>
      <vt:lpstr>CVA - ISCIII</vt:lpstr>
      <vt:lpstr>PRESENTACIÓN DEL PROYECTO</vt:lpstr>
      <vt:lpstr>Unidad de Gestión de Proyectos</vt:lpstr>
    </vt:vector>
  </TitlesOfParts>
  <Company>Gobierno de Navarra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Reta Zubiri, Elisa (Navarrabiomed)</dc:creator>
  <cp:lastModifiedBy>d445820</cp:lastModifiedBy>
  <cp:revision>442</cp:revision>
  <cp:lastPrinted>2017-03-07T09:47:12Z</cp:lastPrinted>
  <dcterms:created xsi:type="dcterms:W3CDTF">2017-02-22T13:27:00Z</dcterms:created>
  <dcterms:modified xsi:type="dcterms:W3CDTF">2023-03-30T09:55:39Z</dcterms:modified>
</cp:coreProperties>
</file>