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0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1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2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8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0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1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22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25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13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79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B9C6-4669-40FF-84FD-8BB377F076E7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43C8-2D11-4746-9823-31552EE5FC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5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69" y="557017"/>
            <a:ext cx="1121670" cy="1585437"/>
          </a:xfrm>
          <a:prstGeom prst="rect">
            <a:avLst/>
          </a:prstGeom>
        </p:spPr>
      </p:pic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38" y="1398678"/>
            <a:ext cx="603003" cy="603003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Unidad de metodología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472662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558446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1" name="Elipse 50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322481" y="3043194"/>
            <a:ext cx="1103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Idea</a:t>
            </a:r>
          </a:p>
          <a:p>
            <a:pPr algn="ctr"/>
            <a:r>
              <a:rPr lang="es-ES_tradnl" b="1" dirty="0" smtClean="0"/>
              <a:t>Guion de </a:t>
            </a:r>
          </a:p>
          <a:p>
            <a:pPr algn="ctr"/>
            <a:r>
              <a:rPr lang="es-ES_tradnl" b="1" dirty="0" smtClean="0"/>
              <a:t>proyecto</a:t>
            </a:r>
          </a:p>
        </p:txBody>
      </p:sp>
      <p:sp>
        <p:nvSpPr>
          <p:cNvPr id="55" name="Elipse 54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AutoShape 2" descr="La Ética en el Ámbito Cultural y Empresarial - ACAMS Tod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54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t="12755" b="22535"/>
          <a:stretch/>
        </p:blipFill>
        <p:spPr>
          <a:xfrm>
            <a:off x="2699289" y="660897"/>
            <a:ext cx="1837095" cy="1280230"/>
          </a:xfrm>
          <a:prstGeom prst="rect">
            <a:avLst/>
          </a:prstGeom>
        </p:spPr>
      </p:pic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/>
              <a:t>El </a:t>
            </a:r>
            <a:r>
              <a:rPr lang="es-ES_tradnl" b="1" dirty="0" err="1" smtClean="0"/>
              <a:t>CEIm</a:t>
            </a:r>
            <a:endParaRPr lang="es-ES" b="1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60455" y="1863478"/>
            <a:ext cx="124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Valoración </a:t>
            </a:r>
          </a:p>
          <a:p>
            <a:pPr algn="ctr"/>
            <a:r>
              <a:rPr lang="es-ES_tradnl" b="1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54" y="2542305"/>
            <a:ext cx="603003" cy="603003"/>
          </a:xfrm>
          <a:prstGeom prst="rect">
            <a:avLst/>
          </a:prstGeom>
        </p:spPr>
      </p:pic>
      <p:sp>
        <p:nvSpPr>
          <p:cNvPr id="54" name="Rectángulo 53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Registro de Proyectos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Uso de </a:t>
            </a:r>
          </a:p>
          <a:p>
            <a:pPr algn="ctr"/>
            <a:r>
              <a:rPr lang="es-ES_tradnl" b="1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34" y="1516526"/>
            <a:ext cx="603003" cy="6030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7" y="616329"/>
            <a:ext cx="1321520" cy="1321520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rotecciondedatospersonalesonline.files.wordpress.com/2020/04/psychology-4440668_1920.jpg?w=1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55" y="1589147"/>
            <a:ext cx="2448170" cy="97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BARDENA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55934" y="3604169"/>
            <a:ext cx="15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Datos </a:t>
            </a:r>
          </a:p>
          <a:p>
            <a:pPr algn="ctr"/>
            <a:r>
              <a:rPr lang="es-ES_tradnl" b="1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15" y="2582744"/>
            <a:ext cx="603003" cy="603003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9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Ensayos Clínicos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25928" y="2726076"/>
            <a:ext cx="99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Ensayos </a:t>
            </a:r>
          </a:p>
          <a:p>
            <a:pPr algn="ctr"/>
            <a:r>
              <a:rPr lang="es-ES_tradnl" b="1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42" y="2417501"/>
            <a:ext cx="603003" cy="603003"/>
          </a:xfrm>
          <a:prstGeom prst="rect">
            <a:avLst/>
          </a:prstGeom>
        </p:spPr>
      </p:pic>
      <p:pic>
        <p:nvPicPr>
          <p:cNvPr id="55" name="Picture 4" descr="Ensayos clínicos: fas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56" y="1744133"/>
            <a:ext cx="1018042" cy="10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10085386" y="3735208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bg1"/>
                </a:solidFill>
              </a:rPr>
              <a:t>Gestión proyectos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997087" y="3950697"/>
            <a:ext cx="100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Petición </a:t>
            </a:r>
          </a:p>
          <a:p>
            <a:pPr algn="ctr"/>
            <a:r>
              <a:rPr lang="es-ES_tradnl" b="1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23" y="2883972"/>
            <a:ext cx="603003" cy="6030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37" y="1667373"/>
            <a:ext cx="1415805" cy="1181488"/>
          </a:xfrm>
          <a:prstGeom prst="rect">
            <a:avLst/>
          </a:prstGeom>
        </p:spPr>
      </p:pic>
      <p:sp>
        <p:nvSpPr>
          <p:cNvPr id="59" name="Rectángulo 58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2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48825" y="2062957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Comunicación</a:t>
            </a:r>
          </a:p>
          <a:p>
            <a:pPr algn="ctr"/>
            <a:r>
              <a:rPr lang="es-ES_tradnl" b="1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Transferencia resultados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55369" y="4044318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31" y="3313855"/>
            <a:ext cx="603003" cy="603003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bg1"/>
                </a:solidFill>
              </a:rPr>
              <a:t>Unidad comunicación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52" y="710268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de bloque 3"/>
          <p:cNvSpPr/>
          <p:nvPr/>
        </p:nvSpPr>
        <p:spPr>
          <a:xfrm>
            <a:off x="762000" y="1744133"/>
            <a:ext cx="1811867" cy="1744134"/>
          </a:xfrm>
          <a:prstGeom prst="blockArc">
            <a:avLst>
              <a:gd name="adj1" fmla="val 7522678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Arco de bloque 4"/>
          <p:cNvSpPr/>
          <p:nvPr/>
        </p:nvSpPr>
        <p:spPr>
          <a:xfrm flipV="1">
            <a:off x="2133600" y="1744133"/>
            <a:ext cx="1783761" cy="174413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Arco de bloque 6"/>
          <p:cNvSpPr/>
          <p:nvPr/>
        </p:nvSpPr>
        <p:spPr>
          <a:xfrm flipV="1">
            <a:off x="4904136" y="1498909"/>
            <a:ext cx="2034672" cy="2110910"/>
          </a:xfrm>
          <a:prstGeom prst="blockArc">
            <a:avLst>
              <a:gd name="adj1" fmla="val 10800000"/>
              <a:gd name="adj2" fmla="val 18881221"/>
              <a:gd name="adj3" fmla="val 19766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Arco de bloque 7"/>
          <p:cNvSpPr/>
          <p:nvPr/>
        </p:nvSpPr>
        <p:spPr>
          <a:xfrm rot="2452139">
            <a:off x="6254382" y="2749856"/>
            <a:ext cx="1353590" cy="1474238"/>
          </a:xfrm>
          <a:prstGeom prst="blockArc">
            <a:avLst>
              <a:gd name="adj1" fmla="val 10800000"/>
              <a:gd name="adj2" fmla="val 18545643"/>
              <a:gd name="adj3" fmla="val 3102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/>
          <p:cNvSpPr/>
          <p:nvPr/>
        </p:nvSpPr>
        <p:spPr>
          <a:xfrm rot="20862582" flipV="1">
            <a:off x="7251225" y="2191098"/>
            <a:ext cx="2407105" cy="2114054"/>
          </a:xfrm>
          <a:prstGeom prst="blockArc">
            <a:avLst>
              <a:gd name="adj1" fmla="val 10800000"/>
              <a:gd name="adj2" fmla="val 19332754"/>
              <a:gd name="adj3" fmla="val 16838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/>
          <p:cNvSpPr/>
          <p:nvPr/>
        </p:nvSpPr>
        <p:spPr>
          <a:xfrm rot="16954410" flipV="1">
            <a:off x="3764020" y="1818327"/>
            <a:ext cx="1509239" cy="1650848"/>
          </a:xfrm>
          <a:prstGeom prst="blockArc">
            <a:avLst>
              <a:gd name="adj1" fmla="val 17112313"/>
              <a:gd name="adj2" fmla="val 0"/>
              <a:gd name="adj3" fmla="val 25000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/>
          <p:cNvSpPr/>
          <p:nvPr/>
        </p:nvSpPr>
        <p:spPr>
          <a:xfrm rot="4769033">
            <a:off x="9310369" y="2630655"/>
            <a:ext cx="1657568" cy="1969404"/>
          </a:xfrm>
          <a:prstGeom prst="blockArc">
            <a:avLst>
              <a:gd name="adj1" fmla="val 7087970"/>
              <a:gd name="adj2" fmla="val 0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Arco de bloque 5"/>
          <p:cNvSpPr/>
          <p:nvPr/>
        </p:nvSpPr>
        <p:spPr>
          <a:xfrm rot="19133669">
            <a:off x="3500116" y="1782894"/>
            <a:ext cx="1811867" cy="1794934"/>
          </a:xfrm>
          <a:prstGeom prst="blockArc">
            <a:avLst>
              <a:gd name="adj1" fmla="val 13653171"/>
              <a:gd name="adj2" fmla="val 0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30287" y="5753686"/>
            <a:ext cx="1385301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Unidad de metodología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73867" y="5753686"/>
            <a:ext cx="1385301" cy="110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El </a:t>
            </a:r>
            <a:r>
              <a:rPr lang="es-ES_tradnl" dirty="0" err="1" smtClean="0"/>
              <a:t>CEIm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3988166" y="5753686"/>
            <a:ext cx="1385301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Registro de Proyectos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373467" y="5753686"/>
            <a:ext cx="1385301" cy="11043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BARDENA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58768" y="5753686"/>
            <a:ext cx="1166527" cy="1104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Ensayos Clínicos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71548" y="1863478"/>
            <a:ext cx="12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Valoración </a:t>
            </a:r>
          </a:p>
          <a:p>
            <a:pPr algn="ctr"/>
            <a:r>
              <a:rPr lang="es-ES_tradnl" dirty="0" smtClean="0"/>
              <a:t>ética</a:t>
            </a:r>
          </a:p>
        </p:txBody>
      </p:sp>
      <p:sp>
        <p:nvSpPr>
          <p:cNvPr id="25" name="Elipse 24"/>
          <p:cNvSpPr/>
          <p:nvPr/>
        </p:nvSpPr>
        <p:spPr>
          <a:xfrm>
            <a:off x="2147068" y="23937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5580" y="2405184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868284" y="2175108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168308" y="181802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Uso de </a:t>
            </a:r>
          </a:p>
          <a:p>
            <a:pPr algn="ctr"/>
            <a:r>
              <a:rPr lang="es-ES_tradnl" dirty="0" smtClean="0"/>
              <a:t>la HCI</a:t>
            </a:r>
          </a:p>
        </p:txBody>
      </p:sp>
      <p:sp>
        <p:nvSpPr>
          <p:cNvPr id="29" name="Elipse 28"/>
          <p:cNvSpPr/>
          <p:nvPr/>
        </p:nvSpPr>
        <p:spPr>
          <a:xfrm>
            <a:off x="1686047" y="524840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2740" y="5224153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233263" y="522415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215959" y="3021182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13282" y="5224151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7217708" y="3140187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669206" y="3604169"/>
            <a:ext cx="14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Datos </a:t>
            </a:r>
          </a:p>
          <a:p>
            <a:pPr algn="ctr"/>
            <a:r>
              <a:rPr lang="es-ES_tradnl" dirty="0" smtClean="0"/>
              <a:t>anonimizados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533302" y="2726076"/>
            <a:ext cx="98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Ensayos </a:t>
            </a:r>
          </a:p>
          <a:p>
            <a:pPr algn="ctr"/>
            <a:r>
              <a:rPr lang="es-ES_tradnl" dirty="0" smtClean="0"/>
              <a:t>Clínicos</a:t>
            </a:r>
          </a:p>
        </p:txBody>
      </p:sp>
      <p:sp>
        <p:nvSpPr>
          <p:cNvPr id="38" name="Elipse 37"/>
          <p:cNvSpPr/>
          <p:nvPr/>
        </p:nvSpPr>
        <p:spPr>
          <a:xfrm>
            <a:off x="7111355" y="5224150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9144819" y="3348945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Arco de bloque 41"/>
          <p:cNvSpPr/>
          <p:nvPr/>
        </p:nvSpPr>
        <p:spPr>
          <a:xfrm rot="3189911" flipV="1">
            <a:off x="9944170" y="3822133"/>
            <a:ext cx="1881623" cy="1330213"/>
          </a:xfrm>
          <a:prstGeom prst="blockArc">
            <a:avLst>
              <a:gd name="adj1" fmla="val 12517377"/>
              <a:gd name="adj2" fmla="val 3194527"/>
              <a:gd name="adj3" fmla="val 27911"/>
            </a:avLst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925295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Gestión proyectos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9005358" y="3950697"/>
            <a:ext cx="98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Petición </a:t>
            </a:r>
          </a:p>
          <a:p>
            <a:pPr algn="ctr"/>
            <a:r>
              <a:rPr lang="es-ES_tradnl" dirty="0" smtClean="0"/>
              <a:t>ayudas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9957129" y="2062957"/>
            <a:ext cx="15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Comunicación</a:t>
            </a:r>
          </a:p>
          <a:p>
            <a:pPr algn="ctr"/>
            <a:r>
              <a:rPr lang="es-ES_tradnl" dirty="0" smtClean="0"/>
              <a:t>resultados</a:t>
            </a:r>
          </a:p>
        </p:txBody>
      </p:sp>
      <p:sp>
        <p:nvSpPr>
          <p:cNvPr id="47" name="Elipse 46"/>
          <p:cNvSpPr/>
          <p:nvPr/>
        </p:nvSpPr>
        <p:spPr>
          <a:xfrm>
            <a:off x="11349774" y="4353935"/>
            <a:ext cx="447553" cy="38234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0238881" y="5753686"/>
            <a:ext cx="1166527" cy="1104314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bg1"/>
                </a:solidFill>
              </a:rPr>
              <a:t>Transferencia resultados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0132911" y="3891521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742705" y="4044318"/>
            <a:ext cx="14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b="1" dirty="0" smtClean="0"/>
              <a:t>Transferencia</a:t>
            </a:r>
          </a:p>
        </p:txBody>
      </p:sp>
      <p:sp>
        <p:nvSpPr>
          <p:cNvPr id="50" name="Elipse 49"/>
          <p:cNvSpPr/>
          <p:nvPr/>
        </p:nvSpPr>
        <p:spPr>
          <a:xfrm>
            <a:off x="8278300" y="5224149"/>
            <a:ext cx="447553" cy="42203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9454865" y="5254423"/>
            <a:ext cx="447553" cy="382341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0580464" y="5288099"/>
            <a:ext cx="447553" cy="382341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328091" y="3043194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Idea</a:t>
            </a:r>
          </a:p>
          <a:p>
            <a:pPr algn="ctr"/>
            <a:r>
              <a:rPr lang="es-ES_tradnl" dirty="0" smtClean="0"/>
              <a:t>Guion de </a:t>
            </a:r>
          </a:p>
          <a:p>
            <a:pPr algn="ctr"/>
            <a:r>
              <a:rPr lang="es-ES_tradnl" dirty="0" smtClean="0"/>
              <a:t>proyecto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81" y="4428132"/>
            <a:ext cx="603003" cy="603003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9073940" y="5753686"/>
            <a:ext cx="1166527" cy="1104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Unidad comunicación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124" name="Picture 4" descr="La transferencia de conocimiento, hoja de ruta de la I+D+i español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4"/>
          <a:stretch/>
        </p:blipFill>
        <p:spPr bwMode="auto">
          <a:xfrm>
            <a:off x="11127544" y="3198077"/>
            <a:ext cx="1005363" cy="8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10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416</Words>
  <Application>Microsoft Office PowerPoint</Application>
  <PresentationFormat>Panorámica</PresentationFormat>
  <Paragraphs>320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Gobierno de Navarra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D679790</dc:creator>
  <cp:lastModifiedBy>D679790</cp:lastModifiedBy>
  <cp:revision>14</cp:revision>
  <dcterms:created xsi:type="dcterms:W3CDTF">2023-10-20T08:46:16Z</dcterms:created>
  <dcterms:modified xsi:type="dcterms:W3CDTF">2023-11-30T08:39:42Z</dcterms:modified>
</cp:coreProperties>
</file>