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150" r:id="rId1"/>
  </p:sldMasterIdLst>
  <p:notesMasterIdLst>
    <p:notesMasterId r:id="rId24"/>
  </p:notesMasterIdLst>
  <p:sldIdLst>
    <p:sldId id="260" r:id="rId2"/>
    <p:sldId id="257" r:id="rId3"/>
    <p:sldId id="263" r:id="rId4"/>
    <p:sldId id="267" r:id="rId5"/>
    <p:sldId id="264" r:id="rId6"/>
    <p:sldId id="262" r:id="rId7"/>
    <p:sldId id="265" r:id="rId8"/>
    <p:sldId id="266" r:id="rId9"/>
    <p:sldId id="268" r:id="rId10"/>
    <p:sldId id="269" r:id="rId11"/>
    <p:sldId id="270" r:id="rId12"/>
    <p:sldId id="273" r:id="rId13"/>
    <p:sldId id="274" r:id="rId14"/>
    <p:sldId id="271" r:id="rId15"/>
    <p:sldId id="272" r:id="rId16"/>
    <p:sldId id="275" r:id="rId17"/>
    <p:sldId id="276" r:id="rId18"/>
    <p:sldId id="279" r:id="rId19"/>
    <p:sldId id="277" r:id="rId20"/>
    <p:sldId id="278" r:id="rId21"/>
    <p:sldId id="259" r:id="rId22"/>
    <p:sldId id="261" r:id="rId23"/>
  </p:sldIdLst>
  <p:sldSz cx="9144000" cy="5143500" type="screen16x9"/>
  <p:notesSz cx="6858000" cy="9144000"/>
  <p:embeddedFontLst>
    <p:embeddedFont>
      <p:font typeface="Wingdings 3" panose="05040102010807070707" pitchFamily="18" charset="2"/>
      <p:regular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904" y="13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f9d2d57c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1f9d2d57c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f9d2d57ca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1f9d2d57ca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161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8346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41026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07885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908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2782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1352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89781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028210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578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5443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1302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33587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4861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31154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9483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56814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3974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55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factor.recursoscientificos.fecyt.e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orcid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vn.fecyt.es/edito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z8xVmrQ82YVkdspr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cvn.fecyt.es/editor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z8xVmrQ82YVkdspr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Publicaciones </a:t>
            </a:r>
            <a:r>
              <a:rPr lang="es-ES" b="1" dirty="0" smtClean="0"/>
              <a:t>científicas</a:t>
            </a:r>
            <a:br>
              <a:rPr lang="es-ES" b="1" dirty="0" smtClean="0"/>
            </a:br>
            <a:r>
              <a:rPr lang="es-ES" b="1" dirty="0" smtClean="0"/>
              <a:t>y </a:t>
            </a:r>
            <a:r>
              <a:rPr lang="es-ES" b="1" dirty="0"/>
              <a:t>el perfil ORCID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235688" y="4353339"/>
            <a:ext cx="1848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Ibai Tamayo</a:t>
            </a:r>
          </a:p>
          <a:p>
            <a:r>
              <a:rPr lang="es-ES_tradnl" dirty="0" smtClean="0"/>
              <a:t>Febrero 2025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88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¿Dónde publicar? (1)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Trabajos sin DOI (revistas no científicas)</a:t>
            </a:r>
          </a:p>
          <a:p>
            <a:r>
              <a:rPr lang="es-ES_tradnl" dirty="0" err="1" smtClean="0"/>
              <a:t>Papers</a:t>
            </a:r>
            <a:r>
              <a:rPr lang="es-ES_tradnl" dirty="0" smtClean="0"/>
              <a:t> con DOI</a:t>
            </a:r>
          </a:p>
          <a:p>
            <a:pPr lvl="1"/>
            <a:r>
              <a:rPr lang="es-ES_tradnl" dirty="0"/>
              <a:t>Revistas revisadas por </a:t>
            </a:r>
            <a:r>
              <a:rPr lang="es-ES_tradnl" dirty="0" smtClean="0"/>
              <a:t>pares (los únicos con Factor de  Impacto).</a:t>
            </a:r>
            <a:endParaRPr lang="es-ES_tradnl" dirty="0"/>
          </a:p>
          <a:p>
            <a:pPr lvl="1"/>
            <a:r>
              <a:rPr lang="es-ES_tradnl" dirty="0" smtClean="0"/>
              <a:t>Sin revisión por pares</a:t>
            </a:r>
          </a:p>
          <a:p>
            <a:pPr lvl="2"/>
            <a:r>
              <a:rPr lang="es-ES_tradnl" dirty="0" smtClean="0"/>
              <a:t>Recursos de datos abiertos (ZENODO)</a:t>
            </a:r>
          </a:p>
          <a:p>
            <a:pPr lvl="2"/>
            <a:r>
              <a:rPr lang="es-ES_tradnl" dirty="0" err="1" smtClean="0"/>
              <a:t>Preprints</a:t>
            </a:r>
            <a:r>
              <a:rPr lang="es-ES_tradnl" dirty="0" smtClean="0"/>
              <a:t> (</a:t>
            </a:r>
            <a:r>
              <a:rPr lang="es-ES_tradnl" dirty="0" err="1" smtClean="0"/>
              <a:t>arXiv,bioRxiv</a:t>
            </a:r>
            <a:r>
              <a:rPr lang="es-ES_tradnl" dirty="0" smtClean="0"/>
              <a:t>)</a:t>
            </a:r>
          </a:p>
          <a:p>
            <a:pPr marL="342900" lvl="1" indent="0">
              <a:buNone/>
            </a:pPr>
            <a:endParaRPr lang="es-ES" dirty="0"/>
          </a:p>
          <a:p>
            <a:pPr lvl="1"/>
            <a:endParaRPr lang="es-ES_tradnl" dirty="0" smtClean="0"/>
          </a:p>
          <a:p>
            <a:endParaRPr lang="es-ES_tradnl" dirty="0"/>
          </a:p>
        </p:txBody>
      </p:sp>
      <p:pic>
        <p:nvPicPr>
          <p:cNvPr id="4" name="Imagen 3" descr="Paper trash at Berkeley recycling center | CC0 waiver: To th… | Flickr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666" y="2246244"/>
            <a:ext cx="4148757" cy="2990022"/>
          </a:xfrm>
          <a:prstGeom prst="rect">
            <a:avLst/>
          </a:prstGeom>
        </p:spPr>
      </p:pic>
      <p:grpSp>
        <p:nvGrpSpPr>
          <p:cNvPr id="9" name="Grupo 8"/>
          <p:cNvGrpSpPr/>
          <p:nvPr/>
        </p:nvGrpSpPr>
        <p:grpSpPr>
          <a:xfrm>
            <a:off x="4981983" y="2314725"/>
            <a:ext cx="4552121" cy="4006562"/>
            <a:chOff x="2102906" y="285552"/>
            <a:chExt cx="4938188" cy="4572396"/>
          </a:xfrm>
        </p:grpSpPr>
        <p:pic>
          <p:nvPicPr>
            <p:cNvPr id="7" name="Imagen 6" descr="two column article templates - TeX - LaTeX Stack Exchange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2906" y="285552"/>
              <a:ext cx="4938188" cy="4572396"/>
            </a:xfrm>
            <a:prstGeom prst="rect">
              <a:avLst/>
            </a:prstGeom>
          </p:spPr>
        </p:pic>
        <p:sp>
          <p:nvSpPr>
            <p:cNvPr id="8" name="CuadroTexto 7"/>
            <p:cNvSpPr txBox="1"/>
            <p:nvPr/>
          </p:nvSpPr>
          <p:spPr>
            <a:xfrm>
              <a:off x="2186609" y="590894"/>
              <a:ext cx="358471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_tradnl" sz="3200" b="1" dirty="0" smtClean="0">
                  <a:solidFill>
                    <a:srgbClr val="C00000"/>
                  </a:solidFill>
                </a:rPr>
                <a:t>Mi gran artículo </a:t>
              </a:r>
              <a:endParaRPr lang="es-ES" sz="32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18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¿Dónde publicar? (2)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Revistas científicas </a:t>
            </a:r>
            <a:r>
              <a:rPr lang="es-ES_tradnl" b="1" dirty="0" smtClean="0"/>
              <a:t>indexadas</a:t>
            </a:r>
            <a:r>
              <a:rPr lang="es-ES_tradnl" dirty="0" smtClean="0"/>
              <a:t>.</a:t>
            </a:r>
          </a:p>
          <a:p>
            <a:pPr lvl="1"/>
            <a:r>
              <a:rPr lang="es-ES_tradnl" dirty="0" smtClean="0"/>
              <a:t>Revistas que se incluyen en bases de datos  reconocidas. (credibilidad de la revista y ACCESIBILIDAD al resto investigadores del mundo)</a:t>
            </a:r>
          </a:p>
          <a:p>
            <a:pPr lvl="1"/>
            <a:r>
              <a:rPr lang="es-ES_tradnl" dirty="0" smtClean="0"/>
              <a:t>Reconocimiento científico</a:t>
            </a:r>
          </a:p>
          <a:p>
            <a:pPr lvl="1"/>
            <a:r>
              <a:rPr lang="es-ES_tradnl" u="sng" dirty="0" smtClean="0"/>
              <a:t>Permite visibilidad y que el trabajo sea citado</a:t>
            </a:r>
          </a:p>
          <a:p>
            <a:r>
              <a:rPr lang="es-ES_tradnl" dirty="0" smtClean="0"/>
              <a:t>¿Cuáles son esas bases de datos?</a:t>
            </a:r>
          </a:p>
          <a:p>
            <a:pPr lvl="1"/>
            <a:r>
              <a:rPr lang="es-ES_tradnl" dirty="0" err="1" smtClean="0"/>
              <a:t>Scopus</a:t>
            </a:r>
            <a:r>
              <a:rPr lang="es-ES_tradnl" dirty="0" smtClean="0"/>
              <a:t>, Web of </a:t>
            </a:r>
            <a:r>
              <a:rPr lang="es-ES_tradnl" dirty="0" err="1" smtClean="0"/>
              <a:t>Science</a:t>
            </a:r>
            <a:r>
              <a:rPr lang="es-ES_tradnl" dirty="0" smtClean="0"/>
              <a:t>, </a:t>
            </a:r>
            <a:r>
              <a:rPr lang="es-ES_tradnl" dirty="0" err="1" smtClean="0"/>
              <a:t>Pubmed</a:t>
            </a:r>
            <a:r>
              <a:rPr lang="es-ES_tradnl" dirty="0" smtClean="0"/>
              <a:t>, Google </a:t>
            </a:r>
            <a:r>
              <a:rPr lang="es-ES_tradnl" dirty="0" err="1" smtClean="0"/>
              <a:t>Scholar</a:t>
            </a:r>
            <a:r>
              <a:rPr lang="es-ES_tradnl" dirty="0" smtClean="0"/>
              <a:t>, </a:t>
            </a:r>
            <a:r>
              <a:rPr lang="es-ES_tradnl" dirty="0" err="1" smtClean="0"/>
              <a:t>Directory</a:t>
            </a:r>
            <a:r>
              <a:rPr lang="es-ES_tradnl" dirty="0" smtClean="0"/>
              <a:t> of Open Access </a:t>
            </a:r>
            <a:r>
              <a:rPr lang="es-ES_tradnl" dirty="0" err="1" smtClean="0"/>
              <a:t>Journals</a:t>
            </a:r>
            <a:r>
              <a:rPr lang="es-ES_tradnl" dirty="0" smtClean="0"/>
              <a:t>…</a:t>
            </a:r>
          </a:p>
          <a:p>
            <a:pPr lvl="1"/>
            <a:endParaRPr lang="es-ES" dirty="0"/>
          </a:p>
          <a:p>
            <a:pPr lvl="1"/>
            <a:endParaRPr lang="es-ES_tradnl" dirty="0" smtClean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7058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¿Dónde publicar? </a:t>
            </a:r>
            <a:r>
              <a:rPr lang="es-ES_tradnl" dirty="0" smtClean="0"/>
              <a:t>(3)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4693" y="1239078"/>
            <a:ext cx="6683765" cy="3605972"/>
          </a:xfrm>
        </p:spPr>
        <p:txBody>
          <a:bodyPr>
            <a:normAutofit fontScale="85000" lnSpcReduction="20000"/>
          </a:bodyPr>
          <a:lstStyle/>
          <a:p>
            <a:r>
              <a:rPr lang="es-ES_tradnl" dirty="0" smtClean="0"/>
              <a:t>Factor de impacto: medida de la influencia de </a:t>
            </a:r>
            <a:r>
              <a:rPr lang="es-ES_tradnl" u="sng" dirty="0" smtClean="0"/>
              <a:t>esa revista</a:t>
            </a:r>
            <a:r>
              <a:rPr lang="es-ES_tradnl" dirty="0" smtClean="0"/>
              <a:t> en la comunidad científica  (no del artículo</a:t>
            </a:r>
            <a:r>
              <a:rPr lang="es-ES_tradnl" dirty="0" smtClean="0"/>
              <a:t>).</a:t>
            </a:r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endParaRPr lang="es-ES_tradnl" dirty="0" smtClean="0"/>
          </a:p>
          <a:p>
            <a:r>
              <a:rPr lang="es-ES_tradnl" b="1" dirty="0" err="1" smtClean="0"/>
              <a:t>Journal</a:t>
            </a:r>
            <a:r>
              <a:rPr lang="es-ES_tradnl" b="1" dirty="0" smtClean="0"/>
              <a:t> </a:t>
            </a:r>
            <a:r>
              <a:rPr lang="es-ES_tradnl" b="1" dirty="0" err="1" smtClean="0"/>
              <a:t>Citation</a:t>
            </a:r>
            <a:r>
              <a:rPr lang="es-ES_tradnl" b="1" dirty="0" smtClean="0"/>
              <a:t> </a:t>
            </a:r>
            <a:r>
              <a:rPr lang="es-ES_tradnl" b="1" dirty="0" err="1" smtClean="0"/>
              <a:t>reports</a:t>
            </a:r>
            <a:r>
              <a:rPr lang="es-ES_tradnl" b="1" dirty="0" smtClean="0"/>
              <a:t> (</a:t>
            </a:r>
            <a:r>
              <a:rPr lang="es-ES_tradnl" b="1" dirty="0" err="1" smtClean="0"/>
              <a:t>clarivate</a:t>
            </a:r>
            <a:r>
              <a:rPr lang="es-ES_tradnl" b="1" dirty="0" smtClean="0"/>
              <a:t>)</a:t>
            </a:r>
          </a:p>
          <a:p>
            <a:r>
              <a:rPr lang="es-ES_tradnl" b="1" dirty="0">
                <a:hlinkClick r:id="rId2"/>
              </a:rPr>
              <a:t>https://factor.recursoscientificos.fecyt.es/</a:t>
            </a:r>
            <a:endParaRPr lang="es-ES_tradnl" b="1" dirty="0" smtClean="0"/>
          </a:p>
          <a:p>
            <a:endParaRPr lang="es-ES_tradnl" dirty="0" smtClean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452765"/>
              </p:ext>
            </p:extLst>
          </p:nvPr>
        </p:nvGraphicFramePr>
        <p:xfrm>
          <a:off x="2239618" y="1553667"/>
          <a:ext cx="6222792" cy="2565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7201">
                  <a:extLst>
                    <a:ext uri="{9D8B030D-6E8A-4147-A177-3AD203B41FA5}">
                      <a16:colId xmlns:a16="http://schemas.microsoft.com/office/drawing/2014/main" val="4204521193"/>
                    </a:ext>
                  </a:extLst>
                </a:gridCol>
                <a:gridCol w="1045249">
                  <a:extLst>
                    <a:ext uri="{9D8B030D-6E8A-4147-A177-3AD203B41FA5}">
                      <a16:colId xmlns:a16="http://schemas.microsoft.com/office/drawing/2014/main" val="1017167182"/>
                    </a:ext>
                  </a:extLst>
                </a:gridCol>
                <a:gridCol w="1490165">
                  <a:extLst>
                    <a:ext uri="{9D8B030D-6E8A-4147-A177-3AD203B41FA5}">
                      <a16:colId xmlns:a16="http://schemas.microsoft.com/office/drawing/2014/main" val="929785898"/>
                    </a:ext>
                  </a:extLst>
                </a:gridCol>
                <a:gridCol w="761773">
                  <a:extLst>
                    <a:ext uri="{9D8B030D-6E8A-4147-A177-3AD203B41FA5}">
                      <a16:colId xmlns:a16="http://schemas.microsoft.com/office/drawing/2014/main" val="4272024081"/>
                    </a:ext>
                  </a:extLst>
                </a:gridCol>
                <a:gridCol w="940178">
                  <a:extLst>
                    <a:ext uri="{9D8B030D-6E8A-4147-A177-3AD203B41FA5}">
                      <a16:colId xmlns:a16="http://schemas.microsoft.com/office/drawing/2014/main" val="943132513"/>
                    </a:ext>
                  </a:extLst>
                </a:gridCol>
                <a:gridCol w="1398226">
                  <a:extLst>
                    <a:ext uri="{9D8B030D-6E8A-4147-A177-3AD203B41FA5}">
                      <a16:colId xmlns:a16="http://schemas.microsoft.com/office/drawing/2014/main" val="3141351950"/>
                    </a:ext>
                  </a:extLst>
                </a:gridCol>
              </a:tblGrid>
              <a:tr h="404310">
                <a:tc>
                  <a:txBody>
                    <a:bodyPr/>
                    <a:lstStyle/>
                    <a:p>
                      <a:pPr marL="5080" marR="5080" algn="ctr">
                        <a:spcAft>
                          <a:spcPts val="900"/>
                        </a:spcAft>
                      </a:pPr>
                      <a:r>
                        <a:rPr lang="es-ES" sz="800" dirty="0" smtClean="0">
                          <a:effectLst/>
                        </a:rPr>
                        <a:t>Índice de </a:t>
                      </a:r>
                      <a:r>
                        <a:rPr lang="es-ES" sz="800" dirty="0">
                          <a:effectLst/>
                        </a:rPr>
                        <a:t>Impacto</a:t>
                      </a:r>
                      <a:endParaRPr lang="es-E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r>
                        <a:rPr lang="es-ES" sz="800" dirty="0" smtClean="0">
                          <a:effectLst/>
                        </a:rPr>
                        <a:t>Fuente</a:t>
                      </a:r>
                      <a:endParaRPr lang="es-ES" sz="1300" dirty="0"/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/>
                      <a:endParaRPr lang="es-ES_tradnl" sz="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342900" rtl="0" eaLnBrk="1" latinLnBrk="0" hangingPunct="1"/>
                      <a:r>
                        <a:rPr lang="es-ES_tradnl" sz="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Cálculo</a:t>
                      </a:r>
                      <a:endParaRPr lang="es-ES" sz="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7" marR="84677" marT="42339" marB="42339"/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/>
                      <a:endParaRPr lang="es-ES_tradnl" sz="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342900" rtl="0" eaLnBrk="1" latinLnBrk="0" hangingPunct="1"/>
                      <a:r>
                        <a:rPr lang="es-ES_tradnl" sz="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Cobertura</a:t>
                      </a:r>
                      <a:endParaRPr lang="es-ES" sz="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7" marR="84677" marT="42339" marB="42339"/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/>
                      <a:endParaRPr lang="es-ES_tradnl" sz="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342900" rtl="0" eaLnBrk="1" latinLnBrk="0" hangingPunct="1"/>
                      <a:r>
                        <a:rPr lang="es-ES_tradnl" sz="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Fortalezas</a:t>
                      </a:r>
                      <a:endParaRPr lang="es-ES" sz="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7" marR="84677" marT="42339" marB="42339"/>
                </a:tc>
                <a:tc>
                  <a:txBody>
                    <a:bodyPr/>
                    <a:lstStyle/>
                    <a:p>
                      <a:pPr marL="0" algn="l" defTabSz="342900" rtl="0" eaLnBrk="1" latinLnBrk="0" hangingPunct="1"/>
                      <a:endParaRPr lang="es-ES_tradnl" sz="800" b="1" kern="1200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342900" rtl="0" eaLnBrk="1" latinLnBrk="0" hangingPunct="1"/>
                      <a:r>
                        <a:rPr lang="es-ES_tradnl" sz="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Limitaciones</a:t>
                      </a:r>
                      <a:endParaRPr lang="es-ES" sz="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677" marR="84677" marT="42339" marB="42339"/>
                </a:tc>
                <a:extLst>
                  <a:ext uri="{0D108BD9-81ED-4DB2-BD59-A6C34878D82A}">
                    <a16:rowId xmlns:a16="http://schemas.microsoft.com/office/drawing/2014/main" val="1143025013"/>
                  </a:ext>
                </a:extLst>
              </a:tr>
              <a:tr h="335179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 dirty="0">
                          <a:effectLst/>
                        </a:rPr>
                        <a:t>Factor de Impacto (</a:t>
                      </a:r>
                      <a:r>
                        <a:rPr lang="es-ES" sz="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</a:t>
                      </a:r>
                      <a:r>
                        <a:rPr lang="es-ES" sz="800" dirty="0">
                          <a:effectLst/>
                        </a:rPr>
                        <a:t>, JIF)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 dirty="0" err="1">
                          <a:effectLst/>
                        </a:rPr>
                        <a:t>Journal</a:t>
                      </a:r>
                      <a:r>
                        <a:rPr lang="es-ES" sz="800" dirty="0">
                          <a:effectLst/>
                        </a:rPr>
                        <a:t> </a:t>
                      </a:r>
                      <a:r>
                        <a:rPr lang="es-ES" sz="800" dirty="0" err="1">
                          <a:effectLst/>
                        </a:rPr>
                        <a:t>Citation</a:t>
                      </a:r>
                      <a:r>
                        <a:rPr lang="es-ES" sz="800" dirty="0">
                          <a:effectLst/>
                        </a:rPr>
                        <a:t> </a:t>
                      </a:r>
                      <a:r>
                        <a:rPr lang="es-ES" sz="800" dirty="0" err="1">
                          <a:effectLst/>
                        </a:rPr>
                        <a:t>Reports</a:t>
                      </a:r>
                      <a:r>
                        <a:rPr lang="es-ES" sz="800" dirty="0">
                          <a:effectLst/>
                        </a:rPr>
                        <a:t> (JCR) - </a:t>
                      </a:r>
                      <a:r>
                        <a:rPr lang="es-ES" sz="800" dirty="0" err="1">
                          <a:effectLst/>
                        </a:rPr>
                        <a:t>Clarivate</a:t>
                      </a:r>
                      <a:r>
                        <a:rPr lang="es-ES" sz="800" dirty="0">
                          <a:effectLst/>
                        </a:rPr>
                        <a:t> </a:t>
                      </a:r>
                      <a:r>
                        <a:rPr lang="es-ES" sz="800" dirty="0" err="1">
                          <a:effectLst/>
                        </a:rPr>
                        <a:t>Analytics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 dirty="0">
                          <a:effectLst/>
                        </a:rPr>
                        <a:t>Citas recibidas en 2 </a:t>
                      </a:r>
                      <a:r>
                        <a:rPr lang="es-ES" sz="800" dirty="0" smtClean="0">
                          <a:effectLst/>
                        </a:rPr>
                        <a:t>años </a:t>
                      </a:r>
                      <a:r>
                        <a:rPr lang="es-ES" sz="800" dirty="0">
                          <a:effectLst/>
                        </a:rPr>
                        <a:t>/ </a:t>
                      </a:r>
                      <a:r>
                        <a:rPr lang="es-ES" sz="800" dirty="0" smtClean="0">
                          <a:effectLst/>
                        </a:rPr>
                        <a:t>Artículos </a:t>
                      </a:r>
                      <a:r>
                        <a:rPr lang="es-ES" sz="800" dirty="0">
                          <a:effectLst/>
                        </a:rPr>
                        <a:t>publicados en esos 2 </a:t>
                      </a:r>
                      <a:r>
                        <a:rPr lang="es-ES" sz="800" dirty="0" smtClean="0">
                          <a:effectLst/>
                        </a:rPr>
                        <a:t>años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>
                          <a:effectLst/>
                        </a:rPr>
                        <a:t>Revistas indexadas en Web of Science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 dirty="0">
                          <a:effectLst/>
                        </a:rPr>
                        <a:t>Muy utilizado en </a:t>
                      </a:r>
                      <a:r>
                        <a:rPr lang="es-ES" sz="800" dirty="0" smtClean="0">
                          <a:effectLst/>
                        </a:rPr>
                        <a:t>evaluación </a:t>
                      </a:r>
                      <a:r>
                        <a:rPr lang="es-ES" sz="800" dirty="0">
                          <a:effectLst/>
                        </a:rPr>
                        <a:t>de revistas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 dirty="0">
                          <a:effectLst/>
                        </a:rPr>
                        <a:t>Sesgo hacia ciencias naturales y </a:t>
                      </a:r>
                      <a:r>
                        <a:rPr lang="es-ES" sz="800" dirty="0" smtClean="0">
                          <a:effectLst/>
                        </a:rPr>
                        <a:t>médicas</a:t>
                      </a:r>
                      <a:r>
                        <a:rPr lang="es-ES" sz="800" dirty="0">
                          <a:effectLst/>
                        </a:rPr>
                        <a:t>; no cubre todas las </a:t>
                      </a:r>
                      <a:r>
                        <a:rPr lang="es-ES" sz="800" dirty="0" smtClean="0">
                          <a:effectLst/>
                        </a:rPr>
                        <a:t>Áreas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extLst>
                  <a:ext uri="{0D108BD9-81ED-4DB2-BD59-A6C34878D82A}">
                    <a16:rowId xmlns:a16="http://schemas.microsoft.com/office/drawing/2014/main" val="1744067559"/>
                  </a:ext>
                </a:extLst>
              </a:tr>
              <a:tr h="335179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 dirty="0" smtClean="0">
                          <a:effectLst/>
                        </a:rPr>
                        <a:t>Índice</a:t>
                      </a:r>
                      <a:r>
                        <a:rPr lang="es-ES" sz="800" dirty="0" smtClean="0">
                          <a:effectLst/>
                        </a:rPr>
                        <a:t> </a:t>
                      </a:r>
                      <a:r>
                        <a:rPr lang="es-ES" sz="800" dirty="0">
                          <a:effectLst/>
                        </a:rPr>
                        <a:t>H de revista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>
                          <a:effectLst/>
                        </a:rPr>
                        <a:t>Scopus (Elsevier)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 dirty="0">
                          <a:effectLst/>
                        </a:rPr>
                        <a:t>Basado en el </a:t>
                      </a:r>
                      <a:r>
                        <a:rPr lang="es-ES" sz="800" dirty="0" smtClean="0">
                          <a:effectLst/>
                        </a:rPr>
                        <a:t>número </a:t>
                      </a:r>
                      <a:r>
                        <a:rPr lang="es-ES" sz="800" dirty="0">
                          <a:effectLst/>
                        </a:rPr>
                        <a:t>de </a:t>
                      </a:r>
                      <a:r>
                        <a:rPr lang="es-ES" sz="800" dirty="0" smtClean="0">
                          <a:effectLst/>
                        </a:rPr>
                        <a:t>artículos </a:t>
                      </a:r>
                      <a:r>
                        <a:rPr lang="es-ES" sz="800" dirty="0">
                          <a:effectLst/>
                        </a:rPr>
                        <a:t>con al menos </a:t>
                      </a:r>
                      <a:r>
                        <a:rPr lang="es-ES" sz="800" dirty="0" smtClean="0">
                          <a:effectLst/>
                        </a:rPr>
                        <a:t>“h” citas </a:t>
                      </a:r>
                      <a:r>
                        <a:rPr lang="es-ES" sz="800" dirty="0">
                          <a:effectLst/>
                        </a:rPr>
                        <a:t>cada uno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>
                          <a:effectLst/>
                        </a:rPr>
                        <a:t>Revistas indexadas en Scopus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>
                          <a:effectLst/>
                        </a:rPr>
                        <a:t>Mide impacto a largo plazo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>
                          <a:effectLst/>
                        </a:rPr>
                        <a:t>No distingue entre citas positivas o negativas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extLst>
                  <a:ext uri="{0D108BD9-81ED-4DB2-BD59-A6C34878D82A}">
                    <a16:rowId xmlns:a16="http://schemas.microsoft.com/office/drawing/2014/main" val="428969083"/>
                  </a:ext>
                </a:extLst>
              </a:tr>
              <a:tr h="424827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>
                          <a:effectLst/>
                        </a:rPr>
                        <a:t>SJR (SCImago Journal Rank)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>
                          <a:effectLst/>
                        </a:rPr>
                        <a:t>Scimago / Scopus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>
                          <a:effectLst/>
                        </a:rPr>
                        <a:t>Citas ponderadas por la importancia de la revista citante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>
                          <a:effectLst/>
                        </a:rPr>
                        <a:t>Revistas en Scopus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>
                          <a:effectLst/>
                        </a:rPr>
                        <a:t>Considera calidad de las citas, no solo cantidad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>
                          <a:effectLst/>
                        </a:rPr>
                        <a:t>Sesgo hacia revistas con mayor acceso a citas internacionales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extLst>
                  <a:ext uri="{0D108BD9-81ED-4DB2-BD59-A6C34878D82A}">
                    <a16:rowId xmlns:a16="http://schemas.microsoft.com/office/drawing/2014/main" val="1262643743"/>
                  </a:ext>
                </a:extLst>
              </a:tr>
              <a:tr h="322328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>
                          <a:effectLst/>
                        </a:rPr>
                        <a:t>Eigenfactor Score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>
                          <a:effectLst/>
                        </a:rPr>
                        <a:t>Journal Citation Reports (JCR)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>
                          <a:effectLst/>
                        </a:rPr>
                        <a:t>Similar a FI, pero ajustado por calidad de citas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>
                          <a:effectLst/>
                        </a:rPr>
                        <a:t>Revistas en Web of Science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>
                          <a:effectLst/>
                        </a:rPr>
                        <a:t>Considera importancia de la fuente de citas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>
                          <a:effectLst/>
                        </a:rPr>
                        <a:t>No normaliza por disciplina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extLst>
                  <a:ext uri="{0D108BD9-81ED-4DB2-BD59-A6C34878D82A}">
                    <a16:rowId xmlns:a16="http://schemas.microsoft.com/office/drawing/2014/main" val="2414498267"/>
                  </a:ext>
                </a:extLst>
              </a:tr>
              <a:tr h="335179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 dirty="0" err="1">
                          <a:effectLst/>
                        </a:rPr>
                        <a:t>CiteScore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>
                          <a:effectLst/>
                        </a:rPr>
                        <a:t>Scopus (Elsevier)</a:t>
                      </a:r>
                      <a:endParaRPr lang="es-ES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 dirty="0">
                          <a:effectLst/>
                        </a:rPr>
                        <a:t>Citas en 4 </a:t>
                      </a:r>
                      <a:r>
                        <a:rPr lang="es-ES" sz="800" dirty="0" smtClean="0">
                          <a:effectLst/>
                        </a:rPr>
                        <a:t>años </a:t>
                      </a:r>
                      <a:r>
                        <a:rPr lang="es-ES" sz="800" dirty="0">
                          <a:effectLst/>
                        </a:rPr>
                        <a:t>/ </a:t>
                      </a:r>
                      <a:r>
                        <a:rPr lang="es-ES" sz="800" dirty="0" smtClean="0">
                          <a:effectLst/>
                        </a:rPr>
                        <a:t>Número </a:t>
                      </a:r>
                      <a:r>
                        <a:rPr lang="es-ES" sz="800" dirty="0">
                          <a:effectLst/>
                        </a:rPr>
                        <a:t>de documentos publicados en esos 4 </a:t>
                      </a:r>
                      <a:r>
                        <a:rPr lang="es-ES" sz="800" dirty="0" smtClean="0">
                          <a:effectLst/>
                        </a:rPr>
                        <a:t>años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 dirty="0">
                          <a:effectLst/>
                        </a:rPr>
                        <a:t>Revistas en </a:t>
                      </a:r>
                      <a:r>
                        <a:rPr lang="es-ES" sz="800" dirty="0" err="1">
                          <a:effectLst/>
                        </a:rPr>
                        <a:t>Scopus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 dirty="0">
                          <a:effectLst/>
                        </a:rPr>
                        <a:t>Basado en </a:t>
                      </a:r>
                      <a:r>
                        <a:rPr lang="es-ES" sz="800" dirty="0" smtClean="0">
                          <a:effectLst/>
                        </a:rPr>
                        <a:t>más años </a:t>
                      </a:r>
                      <a:r>
                        <a:rPr lang="es-ES" sz="800" dirty="0">
                          <a:effectLst/>
                        </a:rPr>
                        <a:t>que el FI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</a:pPr>
                      <a:r>
                        <a:rPr lang="es-ES" sz="800" dirty="0">
                          <a:effectLst/>
                        </a:rPr>
                        <a:t>Puede inflarse con documentos que no son </a:t>
                      </a:r>
                      <a:r>
                        <a:rPr lang="es-ES" sz="800" dirty="0" smtClean="0">
                          <a:effectLst/>
                        </a:rPr>
                        <a:t>artí­culos cientí­ficos</a:t>
                      </a:r>
                      <a:endParaRPr lang="es-E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8821" marR="8821" marT="8821" marB="8821" anchor="ctr"/>
                </a:tc>
                <a:extLst>
                  <a:ext uri="{0D108BD9-81ED-4DB2-BD59-A6C34878D82A}">
                    <a16:rowId xmlns:a16="http://schemas.microsoft.com/office/drawing/2014/main" val="2131012976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5325510" y="4297272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>
                <a:solidFill>
                  <a:srgbClr val="FF0000"/>
                </a:solidFill>
              </a:rPr>
              <a:t>Entrar desde la institución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2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¿Dónde publicar? </a:t>
            </a:r>
            <a:r>
              <a:rPr lang="es-ES_tradnl" dirty="0" smtClean="0"/>
              <a:t>(4)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85950" y="1282700"/>
            <a:ext cx="6857999" cy="3505200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 smtClean="0"/>
              <a:t>E</a:t>
            </a:r>
            <a:r>
              <a:rPr lang="es-ES_tradnl" dirty="0" smtClean="0"/>
              <a:t>ditoriales/revistas depredadoras</a:t>
            </a:r>
          </a:p>
          <a:p>
            <a:pPr lvl="1"/>
            <a:r>
              <a:rPr lang="es-ES" dirty="0"/>
              <a:t>Falta de revisión por </a:t>
            </a:r>
            <a:r>
              <a:rPr lang="es-ES" dirty="0" smtClean="0"/>
              <a:t>pares</a:t>
            </a:r>
          </a:p>
          <a:p>
            <a:pPr lvl="1"/>
            <a:r>
              <a:rPr lang="es-ES" dirty="0" smtClean="0"/>
              <a:t>Cobro </a:t>
            </a:r>
            <a:r>
              <a:rPr lang="es-ES" dirty="0"/>
              <a:t>de tarifas sin </a:t>
            </a:r>
            <a:r>
              <a:rPr lang="es-ES" dirty="0" smtClean="0"/>
              <a:t>transparencia</a:t>
            </a:r>
          </a:p>
          <a:p>
            <a:pPr lvl="1"/>
            <a:r>
              <a:rPr lang="es-ES" dirty="0"/>
              <a:t>Promesas de publicación </a:t>
            </a:r>
            <a:r>
              <a:rPr lang="es-ES" dirty="0" smtClean="0"/>
              <a:t>rápida</a:t>
            </a:r>
          </a:p>
          <a:p>
            <a:pPr lvl="1"/>
            <a:r>
              <a:rPr lang="es-ES" dirty="0"/>
              <a:t>Editores falsos o </a:t>
            </a:r>
            <a:r>
              <a:rPr lang="es-ES" dirty="0" smtClean="0"/>
              <a:t>inexistentes</a:t>
            </a:r>
          </a:p>
          <a:p>
            <a:pPr lvl="1"/>
            <a:r>
              <a:rPr lang="es-ES" dirty="0"/>
              <a:t>Indexación </a:t>
            </a:r>
            <a:r>
              <a:rPr lang="es-ES" dirty="0" smtClean="0"/>
              <a:t>engañosa</a:t>
            </a:r>
          </a:p>
          <a:p>
            <a:pPr lvl="1"/>
            <a:r>
              <a:rPr lang="es-ES" dirty="0"/>
              <a:t>Títulos similares a revistas </a:t>
            </a:r>
            <a:r>
              <a:rPr lang="es-ES" dirty="0" smtClean="0"/>
              <a:t>reconocidas</a:t>
            </a:r>
          </a:p>
          <a:p>
            <a:pPr lvl="1"/>
            <a:r>
              <a:rPr lang="es-ES" dirty="0"/>
              <a:t>Correos electrónicos agresivos</a:t>
            </a:r>
            <a:r>
              <a:rPr lang="es-ES" dirty="0" smtClean="0"/>
              <a:t> </a:t>
            </a:r>
            <a:endParaRPr lang="es-ES" dirty="0"/>
          </a:p>
          <a:p>
            <a:r>
              <a:rPr lang="es-ES" dirty="0"/>
              <a:t>Cómo evitar las revistas depredadoras</a:t>
            </a:r>
          </a:p>
          <a:p>
            <a:pPr lvl="1"/>
            <a:r>
              <a:rPr lang="es-ES" dirty="0" smtClean="0"/>
              <a:t>Consultar </a:t>
            </a:r>
            <a:r>
              <a:rPr lang="es-ES" dirty="0"/>
              <a:t>bases de datos confiables: Web of </a:t>
            </a:r>
            <a:r>
              <a:rPr lang="es-ES" dirty="0" err="1"/>
              <a:t>Science</a:t>
            </a:r>
            <a:r>
              <a:rPr lang="es-ES" dirty="0"/>
              <a:t>, </a:t>
            </a:r>
            <a:r>
              <a:rPr lang="es-ES" dirty="0" err="1"/>
              <a:t>Scopus</a:t>
            </a:r>
            <a:r>
              <a:rPr lang="es-ES" dirty="0"/>
              <a:t>, DOAJ o </a:t>
            </a:r>
            <a:r>
              <a:rPr lang="es-ES" dirty="0" err="1"/>
              <a:t>PubMed</a:t>
            </a:r>
            <a:r>
              <a:rPr lang="es-ES" dirty="0"/>
              <a:t>.</a:t>
            </a:r>
          </a:p>
          <a:p>
            <a:pPr lvl="1"/>
            <a:r>
              <a:rPr lang="es-ES" dirty="0" smtClean="0"/>
              <a:t>Revisar </a:t>
            </a:r>
            <a:r>
              <a:rPr lang="es-ES" dirty="0"/>
              <a:t>el directorio de revistas depredadoras: </a:t>
            </a:r>
            <a:r>
              <a:rPr lang="es-ES" dirty="0" err="1"/>
              <a:t>Beall’s</a:t>
            </a:r>
            <a:r>
              <a:rPr lang="es-ES" dirty="0"/>
              <a:t> </a:t>
            </a:r>
            <a:r>
              <a:rPr lang="es-ES" dirty="0" err="1"/>
              <a:t>List</a:t>
            </a:r>
            <a:r>
              <a:rPr lang="es-ES" dirty="0"/>
              <a:t> (actualizada en sitios independientes).</a:t>
            </a:r>
          </a:p>
          <a:p>
            <a:pPr lvl="1"/>
            <a:r>
              <a:rPr lang="es-ES" dirty="0" smtClean="0"/>
              <a:t>Verificar </a:t>
            </a:r>
            <a:r>
              <a:rPr lang="es-ES" dirty="0"/>
              <a:t>el proceso de revisión: Si es demasiado rápido o garantizan aceptación, es sospechoso.</a:t>
            </a:r>
          </a:p>
          <a:p>
            <a:pPr lvl="1"/>
            <a:r>
              <a:rPr lang="es-ES" dirty="0" smtClean="0"/>
              <a:t>Analizar </a:t>
            </a:r>
            <a:r>
              <a:rPr lang="es-ES" dirty="0"/>
              <a:t>la página web: Errores gramaticales, falta de información clara y transparencia son señales de alerta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204" y="1282699"/>
            <a:ext cx="6872048" cy="361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3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¿Qué pasa tras publicar?</a:t>
            </a:r>
            <a:endParaRPr lang="es-ES" dirty="0"/>
          </a:p>
        </p:txBody>
      </p:sp>
      <p:grpSp>
        <p:nvGrpSpPr>
          <p:cNvPr id="14" name="Grupo 13"/>
          <p:cNvGrpSpPr/>
          <p:nvPr/>
        </p:nvGrpSpPr>
        <p:grpSpPr>
          <a:xfrm>
            <a:off x="1411356" y="1345095"/>
            <a:ext cx="4493911" cy="609601"/>
            <a:chOff x="1411356" y="1345095"/>
            <a:chExt cx="4493911" cy="609601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/>
            <a:srcRect t="22556"/>
            <a:stretch/>
          </p:blipFill>
          <p:spPr>
            <a:xfrm>
              <a:off x="1411356" y="1345095"/>
              <a:ext cx="4493911" cy="609601"/>
            </a:xfrm>
            <a:prstGeom prst="rect">
              <a:avLst/>
            </a:prstGeom>
          </p:spPr>
        </p:pic>
        <p:sp>
          <p:nvSpPr>
            <p:cNvPr id="6" name="Rectángulo 5"/>
            <p:cNvSpPr/>
            <p:nvPr/>
          </p:nvSpPr>
          <p:spPr>
            <a:xfrm>
              <a:off x="1802296" y="1742661"/>
              <a:ext cx="318052" cy="9276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5700506" y="1454342"/>
            <a:ext cx="3132715" cy="1502831"/>
            <a:chOff x="5495744" y="2262080"/>
            <a:chExt cx="3132715" cy="1502831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6707" y="2262080"/>
              <a:ext cx="3101752" cy="1502831"/>
            </a:xfrm>
            <a:prstGeom prst="rect">
              <a:avLst/>
            </a:prstGeom>
          </p:spPr>
        </p:pic>
        <p:sp>
          <p:nvSpPr>
            <p:cNvPr id="7" name="Rectángulo 6"/>
            <p:cNvSpPr/>
            <p:nvPr/>
          </p:nvSpPr>
          <p:spPr>
            <a:xfrm>
              <a:off x="8156712" y="3478696"/>
              <a:ext cx="410817" cy="1391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5495744" y="3578087"/>
              <a:ext cx="410817" cy="1391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1313445" y="2186851"/>
            <a:ext cx="3410151" cy="1066316"/>
            <a:chOff x="1313445" y="2186851"/>
            <a:chExt cx="3410151" cy="1066316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3445" y="2186851"/>
              <a:ext cx="3410151" cy="1066316"/>
            </a:xfrm>
            <a:prstGeom prst="rect">
              <a:avLst/>
            </a:prstGeom>
          </p:spPr>
        </p:pic>
        <p:sp>
          <p:nvSpPr>
            <p:cNvPr id="10" name="Rectángulo 9"/>
            <p:cNvSpPr/>
            <p:nvPr/>
          </p:nvSpPr>
          <p:spPr>
            <a:xfrm>
              <a:off x="2173356" y="2957173"/>
              <a:ext cx="589722" cy="1040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749287" y="3485321"/>
            <a:ext cx="3263233" cy="1278777"/>
            <a:chOff x="1749287" y="3485321"/>
            <a:chExt cx="3263233" cy="1278777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9287" y="3485321"/>
              <a:ext cx="3263233" cy="1278777"/>
            </a:xfrm>
            <a:prstGeom prst="rect">
              <a:avLst/>
            </a:prstGeom>
          </p:spPr>
        </p:pic>
        <p:sp>
          <p:nvSpPr>
            <p:cNvPr id="13" name="Rectángulo 12"/>
            <p:cNvSpPr/>
            <p:nvPr/>
          </p:nvSpPr>
          <p:spPr>
            <a:xfrm>
              <a:off x="2961860" y="4408286"/>
              <a:ext cx="589722" cy="10407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18" name="Imagen 17" descr="Blog de Biología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64" y="3081554"/>
            <a:ext cx="1890333" cy="18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4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ORCID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rgbClr val="C00000"/>
                </a:solidFill>
              </a:rPr>
              <a:t>O</a:t>
            </a:r>
            <a:r>
              <a:rPr lang="es-ES" b="1" dirty="0"/>
              <a:t>pen </a:t>
            </a:r>
            <a:r>
              <a:rPr lang="es-ES" b="1" dirty="0" err="1">
                <a:solidFill>
                  <a:srgbClr val="C00000"/>
                </a:solidFill>
              </a:rPr>
              <a:t>R</a:t>
            </a:r>
            <a:r>
              <a:rPr lang="es-ES" b="1" dirty="0" err="1"/>
              <a:t>esearcher</a:t>
            </a:r>
            <a:r>
              <a:rPr lang="es-ES" b="1" dirty="0"/>
              <a:t> and </a:t>
            </a:r>
            <a:r>
              <a:rPr lang="es-ES" b="1" dirty="0" err="1" smtClean="0">
                <a:solidFill>
                  <a:srgbClr val="C00000"/>
                </a:solidFill>
              </a:rPr>
              <a:t>C</a:t>
            </a:r>
            <a:r>
              <a:rPr lang="es-ES" b="1" dirty="0" err="1" smtClean="0"/>
              <a:t>ontributor</a:t>
            </a:r>
            <a:r>
              <a:rPr lang="es-ES" b="1" dirty="0" smtClean="0"/>
              <a:t> </a:t>
            </a:r>
            <a:r>
              <a:rPr lang="es-ES" b="1" dirty="0" err="1" smtClean="0">
                <a:solidFill>
                  <a:srgbClr val="C00000"/>
                </a:solidFill>
              </a:rPr>
              <a:t>Id</a:t>
            </a:r>
            <a:r>
              <a:rPr lang="es-ES" b="1" dirty="0" err="1" smtClean="0"/>
              <a:t>entifier</a:t>
            </a:r>
            <a:endParaRPr lang="es-ES" dirty="0"/>
          </a:p>
          <a:p>
            <a:pPr lvl="1"/>
            <a:r>
              <a:rPr lang="es-ES" dirty="0"/>
              <a:t>Es un </a:t>
            </a:r>
            <a:r>
              <a:rPr lang="es-ES" b="1" dirty="0" smtClean="0">
                <a:solidFill>
                  <a:srgbClr val="FF0000"/>
                </a:solidFill>
              </a:rPr>
              <a:t>Id</a:t>
            </a:r>
            <a:r>
              <a:rPr lang="es-ES" dirty="0" smtClean="0"/>
              <a:t>entificador </a:t>
            </a:r>
            <a:r>
              <a:rPr lang="es-ES" dirty="0"/>
              <a:t>único para investigadores.</a:t>
            </a:r>
          </a:p>
          <a:p>
            <a:pPr lvl="1"/>
            <a:r>
              <a:rPr lang="es-ES" dirty="0"/>
              <a:t>Facilita la vinculación de los trabajos de investigación con los autores</a:t>
            </a:r>
            <a:r>
              <a:rPr lang="es-ES" dirty="0" smtClean="0"/>
              <a:t>.</a:t>
            </a:r>
          </a:p>
          <a:p>
            <a:pPr lvl="1"/>
            <a:endParaRPr lang="es-ES" dirty="0" smtClean="0"/>
          </a:p>
          <a:p>
            <a:pPr lvl="1"/>
            <a:r>
              <a:rPr lang="es-ES" dirty="0"/>
              <a:t>Asegura el reconocimiento de las publicaciones </a:t>
            </a:r>
            <a:endParaRPr lang="es-ES" dirty="0" smtClean="0"/>
          </a:p>
          <a:p>
            <a:pPr lvl="1"/>
            <a:endParaRPr lang="es-ES" dirty="0" smtClean="0"/>
          </a:p>
          <a:p>
            <a:pPr lvl="1"/>
            <a:r>
              <a:rPr lang="es-ES" dirty="0"/>
              <a:t>Facilita </a:t>
            </a:r>
            <a:r>
              <a:rPr lang="es-ES" dirty="0" smtClean="0"/>
              <a:t>pedir becas y simplifica acreditar futuras autorías</a:t>
            </a:r>
          </a:p>
          <a:p>
            <a:r>
              <a:rPr lang="es-ES" b="1" u="sng" dirty="0"/>
              <a:t>Integración con bases de datos de publicaciones (</a:t>
            </a:r>
            <a:r>
              <a:rPr lang="es-ES" b="1" u="sng" dirty="0" err="1"/>
              <a:t>PubMed</a:t>
            </a:r>
            <a:r>
              <a:rPr lang="es-ES" b="1" u="sng" dirty="0"/>
              <a:t>, </a:t>
            </a:r>
            <a:r>
              <a:rPr lang="es-ES" b="1" u="sng" dirty="0" err="1"/>
              <a:t>Scopus</a:t>
            </a:r>
            <a:r>
              <a:rPr lang="es-ES" b="1" u="sng" dirty="0"/>
              <a:t>, </a:t>
            </a:r>
            <a:r>
              <a:rPr lang="es-ES" b="1" u="sng" dirty="0" err="1" smtClean="0"/>
              <a:t>WoS</a:t>
            </a:r>
            <a:r>
              <a:rPr lang="es-ES" b="1" u="sng" dirty="0" smtClean="0"/>
              <a:t>, Google </a:t>
            </a:r>
            <a:r>
              <a:rPr lang="es-ES" b="1" u="sng" dirty="0" err="1"/>
              <a:t>Scholar</a:t>
            </a:r>
            <a:r>
              <a:rPr lang="es-ES" b="1" u="sng" dirty="0"/>
              <a:t>)</a:t>
            </a:r>
          </a:p>
          <a:p>
            <a:pPr marL="342900" lvl="1" indent="0">
              <a:buNone/>
            </a:pPr>
            <a:endParaRPr lang="es-ES" b="1" dirty="0"/>
          </a:p>
          <a:p>
            <a:endParaRPr lang="es-ES" dirty="0"/>
          </a:p>
        </p:txBody>
      </p:sp>
      <p:sp>
        <p:nvSpPr>
          <p:cNvPr id="4" name="Flecha curvada hacia la izquierda 3"/>
          <p:cNvSpPr/>
          <p:nvPr/>
        </p:nvSpPr>
        <p:spPr>
          <a:xfrm flipH="1">
            <a:off x="1748234" y="2324100"/>
            <a:ext cx="387350" cy="6794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" name="Flecha curvada hacia la izquierda 4"/>
          <p:cNvSpPr/>
          <p:nvPr/>
        </p:nvSpPr>
        <p:spPr>
          <a:xfrm>
            <a:off x="7715250" y="2857500"/>
            <a:ext cx="349250" cy="6858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9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Manos a la obra (1) Añadir trabajos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https://orcid.org</a:t>
            </a:r>
            <a:r>
              <a:rPr lang="es-ES" dirty="0" smtClean="0">
                <a:hlinkClick r:id="rId2"/>
              </a:rPr>
              <a:t>/</a:t>
            </a:r>
            <a:endParaRPr lang="es-ES" dirty="0" smtClean="0"/>
          </a:p>
          <a:p>
            <a:r>
              <a:rPr lang="es-ES_tradnl" dirty="0" smtClean="0"/>
              <a:t>Permite integrar con otras bases de datos.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509" y="2287923"/>
            <a:ext cx="5155584" cy="242126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5856229" y="2287923"/>
            <a:ext cx="370399" cy="42624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9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Manos a la obra (2)</a:t>
            </a:r>
            <a:r>
              <a:rPr lang="es-ES_tradnl" dirty="0"/>
              <a:t> Usos ORCID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CVN/CVA Vinculando información!</a:t>
            </a:r>
            <a:endParaRPr lang="es-ES_tradnl" dirty="0"/>
          </a:p>
          <a:p>
            <a:r>
              <a:rPr lang="es-ES_tradnl" dirty="0">
                <a:hlinkClick r:id="rId2"/>
              </a:rPr>
              <a:t>https://cvn.fecyt.es/editor/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693" y="2450403"/>
            <a:ext cx="4977172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5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Manos a la obra (2)</a:t>
            </a:r>
            <a:r>
              <a:rPr lang="es-ES_tradnl" dirty="0"/>
              <a:t> Usos ORCID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83" y="1428750"/>
            <a:ext cx="8893817" cy="16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3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Manos a la obra </a:t>
            </a:r>
            <a:r>
              <a:rPr lang="es-ES_tradnl" dirty="0" smtClean="0"/>
              <a:t>(2) </a:t>
            </a:r>
            <a:r>
              <a:rPr lang="es-ES_tradnl" dirty="0"/>
              <a:t>Usos ORCID</a:t>
            </a:r>
            <a:endParaRPr lang="es-ES" dirty="0"/>
          </a:p>
        </p:txBody>
      </p:sp>
      <p:sp>
        <p:nvSpPr>
          <p:cNvPr id="19" name="Marcador de contenido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r>
              <a:rPr lang="es-ES_tradnl" dirty="0" smtClean="0"/>
              <a:t>Índice H del investigador.</a:t>
            </a:r>
          </a:p>
          <a:p>
            <a:pPr lvl="1"/>
            <a:r>
              <a:rPr lang="es-ES_tradnl" dirty="0" smtClean="0"/>
              <a:t>Google </a:t>
            </a:r>
            <a:r>
              <a:rPr lang="es-ES_tradnl" dirty="0" err="1" smtClean="0"/>
              <a:t>scholar</a:t>
            </a:r>
            <a:endParaRPr lang="es-ES_tradnl" dirty="0" smtClean="0"/>
          </a:p>
          <a:p>
            <a:pPr lvl="1"/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8744" t="9534" r="11075"/>
          <a:stretch/>
        </p:blipFill>
        <p:spPr>
          <a:xfrm>
            <a:off x="1941305" y="1074057"/>
            <a:ext cx="5964720" cy="3773714"/>
          </a:xfrm>
          <a:prstGeom prst="rect">
            <a:avLst/>
          </a:prstGeom>
        </p:spPr>
      </p:pic>
      <p:sp>
        <p:nvSpPr>
          <p:cNvPr id="9" name="Flecha abajo 8"/>
          <p:cNvSpPr/>
          <p:nvPr/>
        </p:nvSpPr>
        <p:spPr>
          <a:xfrm>
            <a:off x="5297714" y="2191657"/>
            <a:ext cx="116115" cy="2423886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716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60075" y="2824800"/>
            <a:ext cx="9084000" cy="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679">
                <a:latin typeface="Calibri"/>
                <a:ea typeface="Calibri"/>
                <a:cs typeface="Calibri"/>
                <a:sym typeface="Calibri"/>
              </a:rPr>
              <a:t>18/02/2025 de 13:30 a 14:30</a:t>
            </a:r>
            <a:endParaRPr sz="167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4294967295"/>
          </p:nvPr>
        </p:nvSpPr>
        <p:spPr>
          <a:xfrm>
            <a:off x="623888" y="1852613"/>
            <a:ext cx="8520112" cy="719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Calibri"/>
                <a:ea typeface="Calibri"/>
                <a:cs typeface="Calibri"/>
                <a:sym typeface="Calibri"/>
              </a:rPr>
              <a:t>CONTROL DE ASISTENCIA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i="1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i="1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consideran válidos los registros recibidos en el periodo comprendido entre los 15 minutos previos hasta  los 15 minutos posteriores de cada sesión.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90499" y="3934388"/>
            <a:ext cx="433511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 dirty="0">
                <a:solidFill>
                  <a:schemeClr val="hlink"/>
                </a:solidFill>
                <a:hlinkClick r:id="rId3"/>
              </a:rPr>
              <a:t>https://forms.gle/z8xVmrQ82YVkdspr7</a:t>
            </a:r>
            <a:r>
              <a:rPr lang="es" dirty="0"/>
              <a:t> </a:t>
            </a:r>
            <a:endParaRPr dirty="0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"/>
            <a:ext cx="9143999" cy="1883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6837" y="3274617"/>
            <a:ext cx="177165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Manos a la obra (2) </a:t>
            </a:r>
            <a:r>
              <a:rPr lang="es-ES_tradnl" dirty="0"/>
              <a:t>Usos ORCID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Usos </a:t>
            </a:r>
            <a:r>
              <a:rPr lang="es-ES_tradnl" dirty="0" smtClean="0"/>
              <a:t>ORCID: </a:t>
            </a:r>
          </a:p>
          <a:p>
            <a:pPr lvl="1"/>
            <a:r>
              <a:rPr lang="es-ES_tradnl" dirty="0" smtClean="0"/>
              <a:t>CVN/CVA Vinculando información!</a:t>
            </a:r>
            <a:endParaRPr lang="es-ES_tradnl" dirty="0"/>
          </a:p>
          <a:p>
            <a:r>
              <a:rPr lang="es-ES_tradnl" dirty="0">
                <a:hlinkClick r:id="rId2"/>
              </a:rPr>
              <a:t>https://cvn.fecyt.es/editor/</a:t>
            </a:r>
            <a:endParaRPr lang="es-ES_tradn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26" y="2725708"/>
            <a:ext cx="8972174" cy="1236691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628459" y="2815771"/>
            <a:ext cx="283312" cy="34834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6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60075" y="2824800"/>
            <a:ext cx="9084000" cy="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 sz="1679">
                <a:latin typeface="Calibri"/>
                <a:ea typeface="Calibri"/>
                <a:cs typeface="Calibri"/>
                <a:sym typeface="Calibri"/>
              </a:rPr>
              <a:t>18/02/2025 de 13:30 a 14:30</a:t>
            </a:r>
            <a:endParaRPr sz="167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4294967295"/>
          </p:nvPr>
        </p:nvSpPr>
        <p:spPr>
          <a:xfrm>
            <a:off x="623888" y="1852613"/>
            <a:ext cx="8520112" cy="719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latin typeface="Calibri"/>
                <a:ea typeface="Calibri"/>
                <a:cs typeface="Calibri"/>
                <a:sym typeface="Calibri"/>
              </a:rPr>
              <a:t>CONTROL DE ASISTENCIA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 i="1">
              <a:solidFill>
                <a:srgbClr val="5F636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 i="1">
                <a:solidFill>
                  <a:srgbClr val="5F636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 consideran válidos los registros recibidos en el periodo comprendido entre los 15 minutos previos hasta  los 15 minutos posteriores de cada sesión.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90500" y="3934388"/>
            <a:ext cx="363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https://forms.gle/z8xVmrQ82YVkdspr7</a:t>
            </a:r>
            <a:r>
              <a:rPr lang="es"/>
              <a:t> 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"/>
            <a:ext cx="9143999" cy="1883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6175" y="3243913"/>
            <a:ext cx="1771650" cy="1781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16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184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Investigación…</a:t>
            </a:r>
            <a:endParaRPr lang="es-ES" dirty="0"/>
          </a:p>
        </p:txBody>
      </p:sp>
      <p:pic>
        <p:nvPicPr>
          <p:cNvPr id="6" name="Imagen 5" descr="Nosey Free Stock Photo - Public Domain Pic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11" y="2044446"/>
            <a:ext cx="1372422" cy="910789"/>
          </a:xfrm>
          <a:prstGeom prst="rect">
            <a:avLst/>
          </a:prstGeom>
        </p:spPr>
      </p:pic>
      <p:pic>
        <p:nvPicPr>
          <p:cNvPr id="7" name="Imagen 6" descr="Organization:Venture for America - University Innovation Fellow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7" t="6146" r="40652" b="1564"/>
          <a:stretch/>
        </p:blipFill>
        <p:spPr>
          <a:xfrm>
            <a:off x="3869635" y="1053547"/>
            <a:ext cx="1113182" cy="2637184"/>
          </a:xfrm>
          <a:prstGeom prst="rect">
            <a:avLst/>
          </a:prstGeom>
        </p:spPr>
      </p:pic>
      <p:grpSp>
        <p:nvGrpSpPr>
          <p:cNvPr id="16" name="Grupo 15"/>
          <p:cNvGrpSpPr/>
          <p:nvPr/>
        </p:nvGrpSpPr>
        <p:grpSpPr>
          <a:xfrm>
            <a:off x="5015188" y="672259"/>
            <a:ext cx="3903525" cy="1355323"/>
            <a:chOff x="5015188" y="672259"/>
            <a:chExt cx="3903525" cy="1355323"/>
          </a:xfrm>
        </p:grpSpPr>
        <p:cxnSp>
          <p:nvCxnSpPr>
            <p:cNvPr id="9" name="Conector recto de flecha 8"/>
            <p:cNvCxnSpPr/>
            <p:nvPr/>
          </p:nvCxnSpPr>
          <p:spPr>
            <a:xfrm flipV="1">
              <a:off x="5015188" y="1053547"/>
              <a:ext cx="1133061" cy="974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6195391" y="672259"/>
              <a:ext cx="272332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 smtClean="0"/>
                <a:t>-Gestión de recursos</a:t>
              </a:r>
            </a:p>
            <a:p>
              <a:r>
                <a:rPr lang="es-ES_tradnl" dirty="0" smtClean="0"/>
                <a:t>-Evaluación del servicio</a:t>
              </a:r>
              <a:endParaRPr lang="es-ES" dirty="0"/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5015188" y="2703443"/>
            <a:ext cx="3499334" cy="1037271"/>
            <a:chOff x="5015188" y="2703443"/>
            <a:chExt cx="3499334" cy="1037271"/>
          </a:xfrm>
        </p:grpSpPr>
        <p:cxnSp>
          <p:nvCxnSpPr>
            <p:cNvPr id="11" name="Conector recto de flecha 10"/>
            <p:cNvCxnSpPr/>
            <p:nvPr/>
          </p:nvCxnSpPr>
          <p:spPr>
            <a:xfrm>
              <a:off x="5015188" y="2703443"/>
              <a:ext cx="1180203" cy="5499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adroTexto 14"/>
            <p:cNvSpPr txBox="1"/>
            <p:nvPr/>
          </p:nvSpPr>
          <p:spPr>
            <a:xfrm>
              <a:off x="6314661" y="3094383"/>
              <a:ext cx="21998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dirty="0" smtClean="0"/>
                <a:t>Conocimiento generalizable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285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Investigación…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2100469" y="1175841"/>
            <a:ext cx="3034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-Gestión de recursos</a:t>
            </a:r>
          </a:p>
          <a:p>
            <a:r>
              <a:rPr lang="es-ES_tradnl" dirty="0" smtClean="0"/>
              <a:t>-Evaluación del servicio</a:t>
            </a:r>
          </a:p>
          <a:p>
            <a:r>
              <a:rPr lang="es-ES_tradnl" dirty="0" smtClean="0"/>
              <a:t>-Charlas internas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100469" y="3134139"/>
            <a:ext cx="353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-Conocimiento generalizable</a:t>
            </a:r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5009321" y="1425148"/>
            <a:ext cx="390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/>
              <a:t>No sale del servicio que investiga</a:t>
            </a:r>
            <a:endParaRPr lang="es-ES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5632173" y="3113235"/>
            <a:ext cx="3220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 smtClean="0"/>
              <a:t>Se prevé que salga del </a:t>
            </a:r>
          </a:p>
          <a:p>
            <a:r>
              <a:rPr lang="es-ES_tradnl" b="1" dirty="0" smtClean="0"/>
              <a:t>servicio que investiga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41138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41909" y="1053542"/>
            <a:ext cx="6686550" cy="3943087"/>
          </a:xfrm>
        </p:spPr>
        <p:txBody>
          <a:bodyPr/>
          <a:lstStyle/>
          <a:p>
            <a:r>
              <a:rPr lang="es-ES_tradnl" dirty="0" smtClean="0"/>
              <a:t>Proyecto de investigación</a:t>
            </a:r>
          </a:p>
          <a:p>
            <a:r>
              <a:rPr lang="es-ES_tradnl" dirty="0" smtClean="0"/>
              <a:t>Diseño, tamaño muestral, variables disponibles</a:t>
            </a:r>
          </a:p>
          <a:p>
            <a:r>
              <a:rPr lang="es-ES_tradnl" dirty="0" smtClean="0"/>
              <a:t>Solicitud director gerente, Consentimientos</a:t>
            </a:r>
          </a:p>
          <a:p>
            <a:r>
              <a:rPr lang="es-ES_tradnl" dirty="0" smtClean="0"/>
              <a:t>Comité ético</a:t>
            </a:r>
          </a:p>
          <a:p>
            <a:r>
              <a:rPr lang="es-ES_tradnl" dirty="0" smtClean="0"/>
              <a:t>Alta en registro de proyectos</a:t>
            </a:r>
          </a:p>
          <a:p>
            <a:r>
              <a:rPr lang="es-ES_tradnl" dirty="0" smtClean="0"/>
              <a:t>Búsqueda de financiación</a:t>
            </a:r>
          </a:p>
          <a:p>
            <a:r>
              <a:rPr lang="es-ES_tradnl" dirty="0" smtClean="0"/>
              <a:t>Conseguir datos, limpiar datos</a:t>
            </a:r>
          </a:p>
          <a:p>
            <a:r>
              <a:rPr lang="es-ES_tradnl" dirty="0" smtClean="0"/>
              <a:t>Análisis de datos</a:t>
            </a:r>
          </a:p>
          <a:p>
            <a:r>
              <a:rPr lang="es-ES_tradnl" dirty="0" smtClean="0"/>
              <a:t>Escritura y formato</a:t>
            </a:r>
          </a:p>
          <a:p>
            <a:r>
              <a:rPr lang="es-ES_tradnl" dirty="0" smtClean="0"/>
              <a:t>(Re)Envío y revisión…</a:t>
            </a:r>
          </a:p>
          <a:p>
            <a:r>
              <a:rPr lang="es-ES_tradnl" b="1" dirty="0" smtClean="0"/>
              <a:t>Publicación!</a:t>
            </a:r>
            <a:endParaRPr lang="es-ES" b="1" dirty="0"/>
          </a:p>
        </p:txBody>
      </p:sp>
      <p:pic>
        <p:nvPicPr>
          <p:cNvPr id="4" name="Imagen 3" descr="La Fábrica de Tiempo. Un libro que te enseñará cómo gestionar el tiempo.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908" b="70596" l="36133" r="6289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680" t="33881" r="35331" b="25668"/>
          <a:stretch/>
        </p:blipFill>
        <p:spPr>
          <a:xfrm>
            <a:off x="5002695" y="2461873"/>
            <a:ext cx="2140226" cy="2080592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s-ES_tradnl" dirty="0" smtClean="0"/>
              <a:t>Investigación…</a:t>
            </a:r>
            <a:endParaRPr lang="es-ES" dirty="0"/>
          </a:p>
        </p:txBody>
      </p:sp>
      <p:sp>
        <p:nvSpPr>
          <p:cNvPr id="6" name="Flecha abajo 5"/>
          <p:cNvSpPr/>
          <p:nvPr/>
        </p:nvSpPr>
        <p:spPr>
          <a:xfrm>
            <a:off x="1994452" y="1113183"/>
            <a:ext cx="231913" cy="3246781"/>
          </a:xfrm>
          <a:prstGeom prst="down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13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¿Por qué publicar?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Razones de interés social</a:t>
            </a:r>
          </a:p>
          <a:p>
            <a:r>
              <a:rPr lang="es-ES_tradnl" dirty="0" smtClean="0"/>
              <a:t>Razones de interés personal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015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6440" y="468082"/>
            <a:ext cx="7321826" cy="960668"/>
          </a:xfrm>
        </p:spPr>
        <p:txBody>
          <a:bodyPr>
            <a:normAutofit/>
          </a:bodyPr>
          <a:lstStyle/>
          <a:p>
            <a:r>
              <a:rPr lang="es-ES_tradnl" dirty="0" smtClean="0"/>
              <a:t>¿Por qué publicar? </a:t>
            </a:r>
            <a:r>
              <a:rPr lang="es-ES_tradnl" sz="2200" dirty="0" smtClean="0"/>
              <a:t>Razones </a:t>
            </a:r>
            <a:r>
              <a:rPr lang="es-ES_tradnl" sz="2200" dirty="0"/>
              <a:t>de interés social</a:t>
            </a:r>
            <a:r>
              <a:rPr lang="es-ES_tradnl" dirty="0"/>
              <a:t/>
            </a:r>
            <a:br>
              <a:rPr lang="es-ES_tradnl" dirty="0"/>
            </a:br>
            <a:endParaRPr lang="es-ES" dirty="0"/>
          </a:p>
        </p:txBody>
      </p:sp>
      <p:grpSp>
        <p:nvGrpSpPr>
          <p:cNvPr id="5" name="Grupo 4"/>
          <p:cNvGrpSpPr/>
          <p:nvPr/>
        </p:nvGrpSpPr>
        <p:grpSpPr>
          <a:xfrm>
            <a:off x="1596887" y="1133061"/>
            <a:ext cx="6467061" cy="3472069"/>
            <a:chOff x="925106" y="375307"/>
            <a:chExt cx="7248417" cy="4105329"/>
          </a:xfrm>
        </p:grpSpPr>
        <p:pic>
          <p:nvPicPr>
            <p:cNvPr id="6" name="Imagen 5"/>
            <p:cNvPicPr>
              <a:picLocks noChangeAspect="1"/>
            </p:cNvPicPr>
            <p:nvPr/>
          </p:nvPicPr>
          <p:blipFill rotWithShape="1">
            <a:blip r:embed="rId2"/>
            <a:srcRect l="603" t="1048" r="1218" b="7456"/>
            <a:stretch/>
          </p:blipFill>
          <p:spPr>
            <a:xfrm>
              <a:off x="925106" y="375307"/>
              <a:ext cx="7248417" cy="4105329"/>
            </a:xfrm>
            <a:prstGeom prst="rect">
              <a:avLst/>
            </a:prstGeom>
            <a:ln>
              <a:noFill/>
            </a:ln>
          </p:spPr>
        </p:pic>
        <p:sp>
          <p:nvSpPr>
            <p:cNvPr id="7" name="Rectángulo 6"/>
            <p:cNvSpPr/>
            <p:nvPr/>
          </p:nvSpPr>
          <p:spPr>
            <a:xfrm>
              <a:off x="1152939" y="2213113"/>
              <a:ext cx="861391" cy="470452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2431774" y="1497495"/>
              <a:ext cx="861391" cy="4704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8"/>
            <p:cNvSpPr/>
            <p:nvPr/>
          </p:nvSpPr>
          <p:spPr>
            <a:xfrm>
              <a:off x="2431773" y="3137143"/>
              <a:ext cx="861391" cy="4704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3511825" y="2683565"/>
              <a:ext cx="861391" cy="47045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4518990" y="1033670"/>
              <a:ext cx="841514" cy="410818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Rectángulo 11"/>
            <p:cNvSpPr/>
            <p:nvPr/>
          </p:nvSpPr>
          <p:spPr>
            <a:xfrm>
              <a:off x="4518990" y="2242930"/>
              <a:ext cx="841514" cy="41081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12"/>
            <p:cNvSpPr/>
            <p:nvPr/>
          </p:nvSpPr>
          <p:spPr>
            <a:xfrm>
              <a:off x="5777947" y="493643"/>
              <a:ext cx="841514" cy="410818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777947" y="1069805"/>
              <a:ext cx="841514" cy="410818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Rectángulo 14"/>
            <p:cNvSpPr/>
            <p:nvPr/>
          </p:nvSpPr>
          <p:spPr>
            <a:xfrm>
              <a:off x="5777947" y="2242930"/>
              <a:ext cx="841514" cy="410818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8092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6439" y="468082"/>
            <a:ext cx="7798903" cy="960668"/>
          </a:xfrm>
        </p:spPr>
        <p:txBody>
          <a:bodyPr>
            <a:normAutofit/>
          </a:bodyPr>
          <a:lstStyle/>
          <a:p>
            <a:r>
              <a:rPr lang="es-ES_tradnl" dirty="0" smtClean="0"/>
              <a:t>¿Por qué publicar? </a:t>
            </a:r>
            <a:r>
              <a:rPr lang="es-ES_tradnl" sz="2200" dirty="0" smtClean="0"/>
              <a:t>Razones </a:t>
            </a:r>
            <a:r>
              <a:rPr lang="es-ES_tradnl" sz="2200" dirty="0"/>
              <a:t>de interés personal</a:t>
            </a:r>
            <a:endParaRPr lang="es-ES" sz="2200" dirty="0"/>
          </a:p>
        </p:txBody>
      </p:sp>
      <p:sp>
        <p:nvSpPr>
          <p:cNvPr id="16" name="Marcador de contenido 2"/>
          <p:cNvSpPr>
            <a:spLocks noGrp="1"/>
          </p:cNvSpPr>
          <p:nvPr>
            <p:ph idx="1"/>
          </p:nvPr>
        </p:nvSpPr>
        <p:spPr>
          <a:xfrm>
            <a:off x="1922031" y="1428750"/>
            <a:ext cx="6686550" cy="2833217"/>
          </a:xfrm>
        </p:spPr>
        <p:txBody>
          <a:bodyPr>
            <a:normAutofit fontScale="85000" lnSpcReduction="20000"/>
          </a:bodyPr>
          <a:lstStyle/>
          <a:p>
            <a:r>
              <a:rPr lang="es-ES_tradnl" dirty="0" smtClean="0"/>
              <a:t>Puntos en los procesos  de estabilización</a:t>
            </a:r>
          </a:p>
          <a:p>
            <a:pPr lvl="1"/>
            <a:r>
              <a:rPr lang="es-ES_tradnl" dirty="0" smtClean="0"/>
              <a:t>Oposiciones</a:t>
            </a:r>
          </a:p>
          <a:p>
            <a:pPr lvl="1"/>
            <a:r>
              <a:rPr lang="es-ES_tradnl" dirty="0" smtClean="0"/>
              <a:t>Jefatura de servicio o sección</a:t>
            </a:r>
          </a:p>
          <a:p>
            <a:pPr lvl="1"/>
            <a:r>
              <a:rPr lang="es-ES_tradnl" dirty="0" smtClean="0"/>
              <a:t>Concursos de traslado</a:t>
            </a:r>
          </a:p>
          <a:p>
            <a:r>
              <a:rPr lang="es-ES" dirty="0"/>
              <a:t>Mejora de la visibilidad y el impacto de la práctica médica</a:t>
            </a:r>
            <a:endParaRPr lang="es-ES_tradnl" dirty="0" smtClean="0"/>
          </a:p>
          <a:p>
            <a:pPr lvl="1"/>
            <a:endParaRPr lang="es-ES_tradnl" dirty="0" smtClean="0"/>
          </a:p>
          <a:p>
            <a:pPr marL="0" indent="0">
              <a:buNone/>
            </a:pPr>
            <a:r>
              <a:rPr lang="es-ES" b="1" i="1" dirty="0"/>
              <a:t>Colaboración en libros de carácter científico y que contengan </a:t>
            </a:r>
            <a:r>
              <a:rPr lang="es-ES" b="1" i="1" dirty="0" smtClean="0"/>
              <a:t>ISBN</a:t>
            </a:r>
            <a:r>
              <a:rPr lang="es-ES" b="1" i="1" dirty="0"/>
              <a:t>.</a:t>
            </a:r>
          </a:p>
          <a:p>
            <a:pPr marL="0" indent="0">
              <a:buNone/>
            </a:pPr>
            <a:r>
              <a:rPr lang="es-ES" b="1" i="1" dirty="0"/>
              <a:t>Estudios de tercer ciclo: Master en investigación o suficiencia investigador /Grado de Doctor +Cum laude</a:t>
            </a:r>
          </a:p>
          <a:p>
            <a:pPr marL="0" indent="0">
              <a:buNone/>
            </a:pPr>
            <a:r>
              <a:rPr lang="es-ES" b="1" i="1" dirty="0"/>
              <a:t>Presentación escrita de ponencias, </a:t>
            </a:r>
            <a:r>
              <a:rPr lang="es-ES" b="1" i="1" dirty="0" err="1"/>
              <a:t>pósters</a:t>
            </a:r>
            <a:r>
              <a:rPr lang="es-ES" b="1" i="1" dirty="0"/>
              <a:t> o comunicaciones en congresos, jornadas o reuniones científicas </a:t>
            </a:r>
            <a:endParaRPr lang="es-ES" b="1" i="1" dirty="0" smtClean="0"/>
          </a:p>
          <a:p>
            <a:pPr marL="0" indent="0">
              <a:buNone/>
            </a:pPr>
            <a:r>
              <a:rPr lang="es-ES" b="1" i="1" dirty="0" smtClean="0"/>
              <a:t>La </a:t>
            </a:r>
            <a:r>
              <a:rPr lang="es-ES" b="1" i="1" dirty="0"/>
              <a:t>publicación de trabajos en revistas especializadas, con ISSN, en función del Factor de impacto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295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¿Qué puedo publicar?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95061" y="1428750"/>
            <a:ext cx="6733398" cy="3004667"/>
          </a:xfrm>
        </p:spPr>
        <p:txBody>
          <a:bodyPr>
            <a:normAutofit fontScale="77500" lnSpcReduction="20000"/>
          </a:bodyPr>
          <a:lstStyle/>
          <a:p>
            <a:r>
              <a:rPr lang="es-ES_tradnl" dirty="0" smtClean="0"/>
              <a:t>Artículos de investigación original (resultados).</a:t>
            </a:r>
          </a:p>
          <a:p>
            <a:pPr lvl="1"/>
            <a:r>
              <a:rPr lang="es-ES_tradnl" b="1" dirty="0" smtClean="0"/>
              <a:t>Ensayo </a:t>
            </a:r>
            <a:r>
              <a:rPr lang="es-ES_tradnl" b="1" dirty="0"/>
              <a:t>clínico</a:t>
            </a:r>
            <a:r>
              <a:rPr lang="es-ES_tradnl" dirty="0"/>
              <a:t> (intervención</a:t>
            </a:r>
            <a:r>
              <a:rPr lang="es-ES_tradnl" dirty="0" smtClean="0"/>
              <a:t>), demuestra causalidad</a:t>
            </a:r>
          </a:p>
          <a:p>
            <a:pPr lvl="1"/>
            <a:r>
              <a:rPr lang="es-ES_tradnl" dirty="0" smtClean="0"/>
              <a:t>Estudio observacional, no demuestran causalidad*</a:t>
            </a:r>
          </a:p>
          <a:p>
            <a:pPr lvl="2"/>
            <a:r>
              <a:rPr lang="es-ES_tradnl" b="1" i="1" dirty="0" smtClean="0"/>
              <a:t>Cohortes</a:t>
            </a:r>
          </a:p>
          <a:p>
            <a:pPr lvl="2"/>
            <a:r>
              <a:rPr lang="es-ES_tradnl" dirty="0" smtClean="0"/>
              <a:t>Casos y controles</a:t>
            </a:r>
          </a:p>
          <a:p>
            <a:pPr lvl="2"/>
            <a:r>
              <a:rPr lang="es-ES_tradnl" dirty="0" smtClean="0"/>
              <a:t>Transversales</a:t>
            </a:r>
          </a:p>
          <a:p>
            <a:r>
              <a:rPr lang="es-ES_tradnl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Estudios de perfil  (</a:t>
            </a:r>
            <a:r>
              <a:rPr lang="es-ES_tradnl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s-ES_tradnl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ohort</a:t>
            </a:r>
            <a:r>
              <a:rPr lang="es-ES_tradnl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</a:t>
            </a:r>
            <a:r>
              <a:rPr lang="es-ES_tradnl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Data </a:t>
            </a:r>
            <a:r>
              <a:rPr lang="es-ES_tradnl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</a:t>
            </a:r>
            <a:r>
              <a:rPr lang="es-ES_tradnl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_tradnl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profile</a:t>
            </a:r>
            <a:r>
              <a:rPr lang="es-ES_tradnl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…)</a:t>
            </a:r>
            <a:endParaRPr lang="es-ES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smtClean="0"/>
              <a:t>Revisiones </a:t>
            </a:r>
            <a:r>
              <a:rPr lang="es-ES" dirty="0"/>
              <a:t>de </a:t>
            </a:r>
            <a:r>
              <a:rPr lang="es-ES" dirty="0" smtClean="0"/>
              <a:t>literatura.</a:t>
            </a:r>
          </a:p>
          <a:p>
            <a:pPr lvl="1"/>
            <a:r>
              <a:rPr lang="es-ES_tradnl" dirty="0" smtClean="0"/>
              <a:t>Revisión sistemática</a:t>
            </a:r>
          </a:p>
          <a:p>
            <a:pPr lvl="1"/>
            <a:r>
              <a:rPr lang="es-ES_tradnl" dirty="0" smtClean="0"/>
              <a:t>Revisión sistemática y meta-análisis</a:t>
            </a:r>
            <a:endParaRPr lang="es-ES" dirty="0"/>
          </a:p>
          <a:p>
            <a:r>
              <a:rPr lang="es-ES" dirty="0"/>
              <a:t>Estudios de </a:t>
            </a:r>
            <a:r>
              <a:rPr lang="es-ES" dirty="0" smtClean="0"/>
              <a:t>caso.</a:t>
            </a:r>
            <a:endParaRPr lang="es-ES" dirty="0"/>
          </a:p>
          <a:p>
            <a:r>
              <a:rPr lang="es-ES" dirty="0"/>
              <a:t>Cartas al editor y editoriales</a:t>
            </a:r>
            <a:r>
              <a:rPr lang="es-ES" dirty="0" smtClean="0"/>
              <a:t>.</a:t>
            </a:r>
          </a:p>
          <a:p>
            <a:r>
              <a:rPr lang="es-ES_tradnl" dirty="0" smtClean="0"/>
              <a:t>Guías y consensos</a:t>
            </a:r>
          </a:p>
          <a:p>
            <a:r>
              <a:rPr lang="es-ES_tradnl" dirty="0" smtClean="0"/>
              <a:t>Software y paquetes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18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493</TotalTime>
  <Words>978</Words>
  <Application>Microsoft Office PowerPoint</Application>
  <PresentationFormat>Presentación en pantalla (16:9)</PresentationFormat>
  <Paragraphs>179</Paragraphs>
  <Slides>22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Times New Roman</vt:lpstr>
      <vt:lpstr>Arial</vt:lpstr>
      <vt:lpstr>Wingdings 3</vt:lpstr>
      <vt:lpstr>Roboto</vt:lpstr>
      <vt:lpstr>Century Gothic</vt:lpstr>
      <vt:lpstr>Calibri</vt:lpstr>
      <vt:lpstr>Espiral</vt:lpstr>
      <vt:lpstr>Publicaciones científicas y el perfil ORCID</vt:lpstr>
      <vt:lpstr>Presentación de PowerPoint</vt:lpstr>
      <vt:lpstr>Investigación…</vt:lpstr>
      <vt:lpstr>Investigación…</vt:lpstr>
      <vt:lpstr>Investigación…</vt:lpstr>
      <vt:lpstr>¿Por qué publicar?</vt:lpstr>
      <vt:lpstr>¿Por qué publicar? Razones de interés social </vt:lpstr>
      <vt:lpstr>¿Por qué publicar? Razones de interés personal</vt:lpstr>
      <vt:lpstr>¿Qué puedo publicar?</vt:lpstr>
      <vt:lpstr>¿Dónde publicar? (1)</vt:lpstr>
      <vt:lpstr>¿Dónde publicar? (2)</vt:lpstr>
      <vt:lpstr>¿Dónde publicar? (3)</vt:lpstr>
      <vt:lpstr>¿Dónde publicar? (4)</vt:lpstr>
      <vt:lpstr>¿Qué pasa tras publicar?</vt:lpstr>
      <vt:lpstr>ORCID</vt:lpstr>
      <vt:lpstr>Manos a la obra (1) Añadir trabajos</vt:lpstr>
      <vt:lpstr>Manos a la obra (2) Usos ORCID</vt:lpstr>
      <vt:lpstr>Manos a la obra (2) Usos ORCID</vt:lpstr>
      <vt:lpstr>Manos a la obra (2) Usos ORCID</vt:lpstr>
      <vt:lpstr>Manos a la obra (2) Usos ORCID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D127022</cp:lastModifiedBy>
  <cp:revision>32</cp:revision>
  <dcterms:modified xsi:type="dcterms:W3CDTF">2025-02-17T15:58:46Z</dcterms:modified>
</cp:coreProperties>
</file>