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627" r:id="rId2"/>
    <p:sldId id="605" r:id="rId3"/>
    <p:sldId id="606" r:id="rId4"/>
    <p:sldId id="602" r:id="rId5"/>
    <p:sldId id="603" r:id="rId6"/>
    <p:sldId id="612" r:id="rId7"/>
    <p:sldId id="609" r:id="rId8"/>
    <p:sldId id="610" r:id="rId9"/>
    <p:sldId id="613" r:id="rId10"/>
    <p:sldId id="614" r:id="rId11"/>
    <p:sldId id="607" r:id="rId12"/>
    <p:sldId id="615" r:id="rId13"/>
    <p:sldId id="628" r:id="rId14"/>
    <p:sldId id="616" r:id="rId15"/>
    <p:sldId id="617" r:id="rId16"/>
    <p:sldId id="618" r:id="rId17"/>
    <p:sldId id="619" r:id="rId18"/>
    <p:sldId id="620" r:id="rId19"/>
    <p:sldId id="621" r:id="rId20"/>
    <p:sldId id="622" r:id="rId21"/>
    <p:sldId id="623" r:id="rId22"/>
    <p:sldId id="624" r:id="rId23"/>
    <p:sldId id="625" r:id="rId24"/>
    <p:sldId id="626" r:id="rId25"/>
  </p:sldIdLst>
  <p:sldSz cx="9906000" cy="6858000" type="A4"/>
  <p:notesSz cx="6797675" cy="9926638"/>
  <p:defaultTextStyle>
    <a:defPPr>
      <a:defRPr lang="es-ES"/>
    </a:defPPr>
    <a:lvl1pPr algn="l" rtl="0" fontAlgn="base">
      <a:spcBef>
        <a:spcPct val="0"/>
      </a:spcBef>
      <a:spcAft>
        <a:spcPct val="0"/>
      </a:spcAft>
      <a:defRPr sz="6000" kern="1200">
        <a:solidFill>
          <a:schemeClr val="bg2"/>
        </a:solidFill>
        <a:effectLst>
          <a:outerShdw blurRad="38100" dist="38100" dir="2700000" algn="tl">
            <a:srgbClr val="000000">
              <a:alpha val="43137"/>
            </a:srgbClr>
          </a:outerShdw>
        </a:effectLst>
        <a:latin typeface="Arial" charset="0"/>
        <a:ea typeface="+mn-ea"/>
        <a:cs typeface="+mn-cs"/>
      </a:defRPr>
    </a:lvl1pPr>
    <a:lvl2pPr marL="457200" algn="l" rtl="0" fontAlgn="base">
      <a:spcBef>
        <a:spcPct val="0"/>
      </a:spcBef>
      <a:spcAft>
        <a:spcPct val="0"/>
      </a:spcAft>
      <a:defRPr sz="6000" kern="1200">
        <a:solidFill>
          <a:schemeClr val="bg2"/>
        </a:solidFill>
        <a:effectLst>
          <a:outerShdw blurRad="38100" dist="38100" dir="2700000" algn="tl">
            <a:srgbClr val="000000">
              <a:alpha val="43137"/>
            </a:srgbClr>
          </a:outerShdw>
        </a:effectLst>
        <a:latin typeface="Arial" charset="0"/>
        <a:ea typeface="+mn-ea"/>
        <a:cs typeface="+mn-cs"/>
      </a:defRPr>
    </a:lvl2pPr>
    <a:lvl3pPr marL="914400" algn="l" rtl="0" fontAlgn="base">
      <a:spcBef>
        <a:spcPct val="0"/>
      </a:spcBef>
      <a:spcAft>
        <a:spcPct val="0"/>
      </a:spcAft>
      <a:defRPr sz="6000" kern="1200">
        <a:solidFill>
          <a:schemeClr val="bg2"/>
        </a:solidFill>
        <a:effectLst>
          <a:outerShdw blurRad="38100" dist="38100" dir="2700000" algn="tl">
            <a:srgbClr val="000000">
              <a:alpha val="43137"/>
            </a:srgbClr>
          </a:outerShdw>
        </a:effectLst>
        <a:latin typeface="Arial" charset="0"/>
        <a:ea typeface="+mn-ea"/>
        <a:cs typeface="+mn-cs"/>
      </a:defRPr>
    </a:lvl3pPr>
    <a:lvl4pPr marL="1371600" algn="l" rtl="0" fontAlgn="base">
      <a:spcBef>
        <a:spcPct val="0"/>
      </a:spcBef>
      <a:spcAft>
        <a:spcPct val="0"/>
      </a:spcAft>
      <a:defRPr sz="6000" kern="1200">
        <a:solidFill>
          <a:schemeClr val="bg2"/>
        </a:solidFill>
        <a:effectLst>
          <a:outerShdw blurRad="38100" dist="38100" dir="2700000" algn="tl">
            <a:srgbClr val="000000">
              <a:alpha val="43137"/>
            </a:srgbClr>
          </a:outerShdw>
        </a:effectLst>
        <a:latin typeface="Arial" charset="0"/>
        <a:ea typeface="+mn-ea"/>
        <a:cs typeface="+mn-cs"/>
      </a:defRPr>
    </a:lvl4pPr>
    <a:lvl5pPr marL="1828800" algn="l" rtl="0" fontAlgn="base">
      <a:spcBef>
        <a:spcPct val="0"/>
      </a:spcBef>
      <a:spcAft>
        <a:spcPct val="0"/>
      </a:spcAft>
      <a:defRPr sz="6000" kern="1200">
        <a:solidFill>
          <a:schemeClr val="bg2"/>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sz="6000" kern="1200">
        <a:solidFill>
          <a:schemeClr val="bg2"/>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sz="6000" kern="1200">
        <a:solidFill>
          <a:schemeClr val="bg2"/>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sz="6000" kern="1200">
        <a:solidFill>
          <a:schemeClr val="bg2"/>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sz="6000" kern="1200">
        <a:solidFill>
          <a:schemeClr val="bg2"/>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62">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81ABD5"/>
    <a:srgbClr val="8995B1"/>
    <a:srgbClr val="DCE0E8"/>
    <a:srgbClr val="D3E1C1"/>
    <a:srgbClr val="A0BE7C"/>
    <a:srgbClr val="FFCC66"/>
    <a:srgbClr val="993300"/>
    <a:srgbClr val="CC66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26" autoAdjust="0"/>
    <p:restoredTop sz="95642" autoAdjust="0"/>
  </p:normalViewPr>
  <p:slideViewPr>
    <p:cSldViewPr snapToGrid="0" snapToObjects="1">
      <p:cViewPr varScale="1">
        <p:scale>
          <a:sx n="105" d="100"/>
          <a:sy n="105" d="100"/>
        </p:scale>
        <p:origin x="180" y="114"/>
      </p:cViewPr>
      <p:guideLst>
        <p:guide orient="horz" pos="2160"/>
        <p:guide pos="5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3996" y="-84"/>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te Mendi" userId="37c623c3d0102b31" providerId="LiveId" clId="{5E856CA5-3816-374C-9CF6-759613992EFC}"/>
    <pc:docChg chg="custSel addSld delSld modSld sldOrd">
      <pc:chgData name="Maite Mendi" userId="37c623c3d0102b31" providerId="LiveId" clId="{5E856CA5-3816-374C-9CF6-759613992EFC}" dt="2024-02-18T23:26:37.287" v="590" actId="20577"/>
      <pc:docMkLst>
        <pc:docMk/>
      </pc:docMkLst>
      <pc:sldChg chg="mod modShow">
        <pc:chgData name="Maite Mendi" userId="37c623c3d0102b31" providerId="LiveId" clId="{5E856CA5-3816-374C-9CF6-759613992EFC}" dt="2024-02-18T21:36:32.614" v="0" actId="729"/>
        <pc:sldMkLst>
          <pc:docMk/>
          <pc:sldMk cId="1671736917" sldId="602"/>
        </pc:sldMkLst>
      </pc:sldChg>
      <pc:sldChg chg="mod modShow">
        <pc:chgData name="Maite Mendi" userId="37c623c3d0102b31" providerId="LiveId" clId="{5E856CA5-3816-374C-9CF6-759613992EFC}" dt="2024-02-18T21:36:37.090" v="1" actId="729"/>
        <pc:sldMkLst>
          <pc:docMk/>
          <pc:sldMk cId="3332326442" sldId="603"/>
        </pc:sldMkLst>
      </pc:sldChg>
      <pc:sldChg chg="modSp mod ord">
        <pc:chgData name="Maite Mendi" userId="37c623c3d0102b31" providerId="LiveId" clId="{5E856CA5-3816-374C-9CF6-759613992EFC}" dt="2024-02-18T23:26:37.287" v="590" actId="20577"/>
        <pc:sldMkLst>
          <pc:docMk/>
          <pc:sldMk cId="1939730061" sldId="607"/>
        </pc:sldMkLst>
        <pc:spChg chg="mod">
          <ac:chgData name="Maite Mendi" userId="37c623c3d0102b31" providerId="LiveId" clId="{5E856CA5-3816-374C-9CF6-759613992EFC}" dt="2024-02-18T23:26:37.287" v="590" actId="20577"/>
          <ac:spMkLst>
            <pc:docMk/>
            <pc:sldMk cId="1939730061" sldId="607"/>
            <ac:spMk id="8" creationId="{00000000-0000-0000-0000-000000000000}"/>
          </ac:spMkLst>
        </pc:spChg>
      </pc:sldChg>
      <pc:sldChg chg="modSp mod">
        <pc:chgData name="Maite Mendi" userId="37c623c3d0102b31" providerId="LiveId" clId="{5E856CA5-3816-374C-9CF6-759613992EFC}" dt="2024-02-18T23:00:17.181" v="525" actId="207"/>
        <pc:sldMkLst>
          <pc:docMk/>
          <pc:sldMk cId="2228920238" sldId="609"/>
        </pc:sldMkLst>
        <pc:spChg chg="mod">
          <ac:chgData name="Maite Mendi" userId="37c623c3d0102b31" providerId="LiveId" clId="{5E856CA5-3816-374C-9CF6-759613992EFC}" dt="2024-02-18T23:00:17.181" v="525" actId="207"/>
          <ac:spMkLst>
            <pc:docMk/>
            <pc:sldMk cId="2228920238" sldId="609"/>
            <ac:spMk id="8" creationId="{00000000-0000-0000-0000-000000000000}"/>
          </ac:spMkLst>
        </pc:spChg>
      </pc:sldChg>
      <pc:sldChg chg="modSp mod">
        <pc:chgData name="Maite Mendi" userId="37c623c3d0102b31" providerId="LiveId" clId="{5E856CA5-3816-374C-9CF6-759613992EFC}" dt="2024-02-18T23:11:57.467" v="587" actId="13926"/>
        <pc:sldMkLst>
          <pc:docMk/>
          <pc:sldMk cId="903933495" sldId="610"/>
        </pc:sldMkLst>
        <pc:spChg chg="mod">
          <ac:chgData name="Maite Mendi" userId="37c623c3d0102b31" providerId="LiveId" clId="{5E856CA5-3816-374C-9CF6-759613992EFC}" dt="2024-02-18T23:11:57.467" v="587" actId="13926"/>
          <ac:spMkLst>
            <pc:docMk/>
            <pc:sldMk cId="903933495" sldId="610"/>
            <ac:spMk id="8" creationId="{00000000-0000-0000-0000-000000000000}"/>
          </ac:spMkLst>
        </pc:spChg>
      </pc:sldChg>
      <pc:sldChg chg="delSp modSp mod">
        <pc:chgData name="Maite Mendi" userId="37c623c3d0102b31" providerId="LiveId" clId="{5E856CA5-3816-374C-9CF6-759613992EFC}" dt="2024-02-18T21:54:29.464" v="76" actId="478"/>
        <pc:sldMkLst>
          <pc:docMk/>
          <pc:sldMk cId="1598903872" sldId="611"/>
        </pc:sldMkLst>
        <pc:spChg chg="mod">
          <ac:chgData name="Maite Mendi" userId="37c623c3d0102b31" providerId="LiveId" clId="{5E856CA5-3816-374C-9CF6-759613992EFC}" dt="2024-02-18T21:54:26.717" v="75" actId="20577"/>
          <ac:spMkLst>
            <pc:docMk/>
            <pc:sldMk cId="1598903872" sldId="611"/>
            <ac:spMk id="2" creationId="{24584C07-36C7-EDDD-009B-0793A53B3535}"/>
          </ac:spMkLst>
        </pc:spChg>
        <pc:spChg chg="del">
          <ac:chgData name="Maite Mendi" userId="37c623c3d0102b31" providerId="LiveId" clId="{5E856CA5-3816-374C-9CF6-759613992EFC}" dt="2024-02-18T21:54:29.464" v="76" actId="478"/>
          <ac:spMkLst>
            <pc:docMk/>
            <pc:sldMk cId="1598903872" sldId="611"/>
            <ac:spMk id="3" creationId="{88C0ECEC-E8A9-E6CA-C704-69F172B323B4}"/>
          </ac:spMkLst>
        </pc:spChg>
      </pc:sldChg>
      <pc:sldChg chg="delSp modSp mod">
        <pc:chgData name="Maite Mendi" userId="37c623c3d0102b31" providerId="LiveId" clId="{5E856CA5-3816-374C-9CF6-759613992EFC}" dt="2024-02-18T22:54:44.423" v="491" actId="20577"/>
        <pc:sldMkLst>
          <pc:docMk/>
          <pc:sldMk cId="3376031830" sldId="612"/>
        </pc:sldMkLst>
        <pc:spChg chg="mod">
          <ac:chgData name="Maite Mendi" userId="37c623c3d0102b31" providerId="LiveId" clId="{5E856CA5-3816-374C-9CF6-759613992EFC}" dt="2024-02-18T22:54:44.423" v="491" actId="20577"/>
          <ac:spMkLst>
            <pc:docMk/>
            <pc:sldMk cId="3376031830" sldId="612"/>
            <ac:spMk id="8" creationId="{00000000-0000-0000-0000-000000000000}"/>
          </ac:spMkLst>
        </pc:spChg>
        <pc:picChg chg="del">
          <ac:chgData name="Maite Mendi" userId="37c623c3d0102b31" providerId="LiveId" clId="{5E856CA5-3816-374C-9CF6-759613992EFC}" dt="2024-02-18T21:37:27.133" v="4" actId="478"/>
          <ac:picMkLst>
            <pc:docMk/>
            <pc:sldMk cId="3376031830" sldId="612"/>
            <ac:picMk id="4100" creationId="{400A8944-7A0E-5A09-8B38-0B2BFFAE3F09}"/>
          </ac:picMkLst>
        </pc:picChg>
        <pc:picChg chg="del mod">
          <ac:chgData name="Maite Mendi" userId="37c623c3d0102b31" providerId="LiveId" clId="{5E856CA5-3816-374C-9CF6-759613992EFC}" dt="2024-02-18T21:38:14.540" v="10" actId="478"/>
          <ac:picMkLst>
            <pc:docMk/>
            <pc:sldMk cId="3376031830" sldId="612"/>
            <ac:picMk id="4102" creationId="{F2BC1825-8786-F1AA-0911-6CB32735B52B}"/>
          </ac:picMkLst>
        </pc:picChg>
        <pc:picChg chg="mod">
          <ac:chgData name="Maite Mendi" userId="37c623c3d0102b31" providerId="LiveId" clId="{5E856CA5-3816-374C-9CF6-759613992EFC}" dt="2024-02-18T21:38:17.676" v="11" actId="1076"/>
          <ac:picMkLst>
            <pc:docMk/>
            <pc:sldMk cId="3376031830" sldId="612"/>
            <ac:picMk id="4104" creationId="{A8008267-1F23-FA83-95AF-6A80ED2BCF46}"/>
          </ac:picMkLst>
        </pc:picChg>
      </pc:sldChg>
      <pc:sldChg chg="modSp mod">
        <pc:chgData name="Maite Mendi" userId="37c623c3d0102b31" providerId="LiveId" clId="{5E856CA5-3816-374C-9CF6-759613992EFC}" dt="2024-02-18T22:40:47.931" v="401" actId="20577"/>
        <pc:sldMkLst>
          <pc:docMk/>
          <pc:sldMk cId="2747332589" sldId="613"/>
        </pc:sldMkLst>
        <pc:spChg chg="mod">
          <ac:chgData name="Maite Mendi" userId="37c623c3d0102b31" providerId="LiveId" clId="{5E856CA5-3816-374C-9CF6-759613992EFC}" dt="2024-02-18T22:40:47.931" v="401" actId="20577"/>
          <ac:spMkLst>
            <pc:docMk/>
            <pc:sldMk cId="2747332589" sldId="613"/>
            <ac:spMk id="8" creationId="{00000000-0000-0000-0000-000000000000}"/>
          </ac:spMkLst>
        </pc:spChg>
      </pc:sldChg>
      <pc:sldChg chg="add del">
        <pc:chgData name="Maite Mendi" userId="37c623c3d0102b31" providerId="LiveId" clId="{5E856CA5-3816-374C-9CF6-759613992EFC}" dt="2024-02-18T21:41:19.037" v="13" actId="2696"/>
        <pc:sldMkLst>
          <pc:docMk/>
          <pc:sldMk cId="3113747059" sldId="614"/>
        </pc:sldMkLst>
      </pc:sldChg>
      <pc:sldChg chg="addSp modSp new del mod addAnim">
        <pc:chgData name="Maite Mendi" userId="37c623c3d0102b31" providerId="LiveId" clId="{5E856CA5-3816-374C-9CF6-759613992EFC}" dt="2024-02-18T21:51:39.315" v="40" actId="2696"/>
        <pc:sldMkLst>
          <pc:docMk/>
          <pc:sldMk cId="3782433213" sldId="614"/>
        </pc:sldMkLst>
        <pc:graphicFrameChg chg="add mod modGraphic">
          <ac:chgData name="Maite Mendi" userId="37c623c3d0102b31" providerId="LiveId" clId="{5E856CA5-3816-374C-9CF6-759613992EFC}" dt="2024-02-18T21:46:28.591" v="25" actId="931"/>
          <ac:graphicFrameMkLst>
            <pc:docMk/>
            <pc:sldMk cId="3782433213" sldId="614"/>
            <ac:graphicFrameMk id="4" creationId="{9D5DCD7D-B263-03D4-CEA2-228A67EBDF07}"/>
          </ac:graphicFrameMkLst>
        </pc:graphicFrameChg>
      </pc:sldChg>
      <pc:sldChg chg="addSp delSp modSp new del mod addAnim delAnim">
        <pc:chgData name="Maite Mendi" userId="37c623c3d0102b31" providerId="LiveId" clId="{5E856CA5-3816-374C-9CF6-759613992EFC}" dt="2024-02-18T21:44:40.936" v="23" actId="2696"/>
        <pc:sldMkLst>
          <pc:docMk/>
          <pc:sldMk cId="3948272749" sldId="614"/>
        </pc:sldMkLst>
        <pc:spChg chg="del">
          <ac:chgData name="Maite Mendi" userId="37c623c3d0102b31" providerId="LiveId" clId="{5E856CA5-3816-374C-9CF6-759613992EFC}" dt="2024-02-18T21:44:05.068" v="21" actId="478"/>
          <ac:spMkLst>
            <pc:docMk/>
            <pc:sldMk cId="3948272749" sldId="614"/>
            <ac:spMk id="2" creationId="{F7751267-5AAD-4807-65F7-0342CE5104C7}"/>
          </ac:spMkLst>
        </pc:spChg>
        <pc:graphicFrameChg chg="add del mod modGraphic">
          <ac:chgData name="Maite Mendi" userId="37c623c3d0102b31" providerId="LiveId" clId="{5E856CA5-3816-374C-9CF6-759613992EFC}" dt="2024-02-18T21:42:51.079" v="20" actId="478"/>
          <ac:graphicFrameMkLst>
            <pc:docMk/>
            <pc:sldMk cId="3948272749" sldId="614"/>
            <ac:graphicFrameMk id="4" creationId="{9B056234-EBE4-73BD-9203-970C9EA3B34B}"/>
          </ac:graphicFrameMkLst>
        </pc:graphicFrameChg>
        <pc:graphicFrameChg chg="add mod modGraphic">
          <ac:chgData name="Maite Mendi" userId="37c623c3d0102b31" providerId="LiveId" clId="{5E856CA5-3816-374C-9CF6-759613992EFC}" dt="2024-02-18T21:44:12.338" v="22" actId="14100"/>
          <ac:graphicFrameMkLst>
            <pc:docMk/>
            <pc:sldMk cId="3948272749" sldId="614"/>
            <ac:graphicFrameMk id="5" creationId="{30834A6C-F869-6D6E-38E4-D243D46E1FAD}"/>
          </ac:graphicFrameMkLst>
        </pc:graphicFrameChg>
      </pc:sldChg>
      <pc:sldChg chg="addSp modSp new del mod addAnim">
        <pc:chgData name="Maite Mendi" userId="37c623c3d0102b31" providerId="LiveId" clId="{5E856CA5-3816-374C-9CF6-759613992EFC}" dt="2024-02-18T21:51:40.413" v="41" actId="2696"/>
        <pc:sldMkLst>
          <pc:docMk/>
          <pc:sldMk cId="2982612979" sldId="615"/>
        </pc:sldMkLst>
        <pc:graphicFrameChg chg="add mod modGraphic">
          <ac:chgData name="Maite Mendi" userId="37c623c3d0102b31" providerId="LiveId" clId="{5E856CA5-3816-374C-9CF6-759613992EFC}" dt="2024-02-18T21:50:57.535" v="39" actId="14100"/>
          <ac:graphicFrameMkLst>
            <pc:docMk/>
            <pc:sldMk cId="2982612979" sldId="615"/>
            <ac:graphicFrameMk id="4" creationId="{8EEDD648-6948-7A9C-05CD-370DA8364D1D}"/>
          </ac:graphicFrameMkLst>
        </pc:graphicFrameChg>
      </pc:sldChg>
      <pc:sldChg chg="addSp delSp modSp new del mod addAnim delAnim">
        <pc:chgData name="Maite Mendi" userId="37c623c3d0102b31" providerId="LiveId" clId="{5E856CA5-3816-374C-9CF6-759613992EFC}" dt="2024-02-18T21:51:40.434" v="42" actId="2696"/>
        <pc:sldMkLst>
          <pc:docMk/>
          <pc:sldMk cId="3544758302" sldId="616"/>
        </pc:sldMkLst>
        <pc:graphicFrameChg chg="add del mod modGraphic">
          <ac:chgData name="Maite Mendi" userId="37c623c3d0102b31" providerId="LiveId" clId="{5E856CA5-3816-374C-9CF6-759613992EFC}" dt="2024-02-18T21:49:03.616" v="31" actId="478"/>
          <ac:graphicFrameMkLst>
            <pc:docMk/>
            <pc:sldMk cId="3544758302" sldId="616"/>
            <ac:graphicFrameMk id="4" creationId="{A5F84CA3-A5F2-F783-C491-B29D331EB4CD}"/>
          </ac:graphicFrameMkLst>
        </pc:graphicFrameChg>
        <pc:graphicFrameChg chg="add mod modGraphic">
          <ac:chgData name="Maite Mendi" userId="37c623c3d0102b31" providerId="LiveId" clId="{5E856CA5-3816-374C-9CF6-759613992EFC}" dt="2024-02-18T21:49:11.576" v="32" actId="931"/>
          <ac:graphicFrameMkLst>
            <pc:docMk/>
            <pc:sldMk cId="3544758302" sldId="616"/>
            <ac:graphicFrameMk id="5" creationId="{0CFFCFDA-FC9B-B048-A829-D9ADF63CB0A6}"/>
          </ac:graphicFrameMkLst>
        </pc:graphicFrameChg>
      </pc:sldChg>
      <pc:sldChg chg="addSp delSp modSp new del mod addAnim delAnim">
        <pc:chgData name="Maite Mendi" userId="37c623c3d0102b31" providerId="LiveId" clId="{5E856CA5-3816-374C-9CF6-759613992EFC}" dt="2024-02-18T21:51:42.093" v="43" actId="2696"/>
        <pc:sldMkLst>
          <pc:docMk/>
          <pc:sldMk cId="2766491372" sldId="617"/>
        </pc:sldMkLst>
        <pc:graphicFrameChg chg="add del mod modGraphic">
          <ac:chgData name="Maite Mendi" userId="37c623c3d0102b31" providerId="LiveId" clId="{5E856CA5-3816-374C-9CF6-759613992EFC}" dt="2024-02-18T21:50:13.657" v="35" actId="478"/>
          <ac:graphicFrameMkLst>
            <pc:docMk/>
            <pc:sldMk cId="2766491372" sldId="617"/>
            <ac:graphicFrameMk id="4" creationId="{3502B4D1-B49B-D61C-B4A0-97AA6700A25D}"/>
          </ac:graphicFrameMkLst>
        </pc:graphicFrameChg>
        <pc:graphicFrameChg chg="add del mod modGraphic">
          <ac:chgData name="Maite Mendi" userId="37c623c3d0102b31" providerId="LiveId" clId="{5E856CA5-3816-374C-9CF6-759613992EFC}" dt="2024-02-18T21:50:34.369" v="37" actId="478"/>
          <ac:graphicFrameMkLst>
            <pc:docMk/>
            <pc:sldMk cId="2766491372" sldId="617"/>
            <ac:graphicFrameMk id="5" creationId="{AA184B95-0953-8864-C275-0DE76549862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5E2869-B68D-4EA6-B893-6DE237407458}" type="doc">
      <dgm:prSet loTypeId="urn:microsoft.com/office/officeart/2005/8/layout/hProcess9" loCatId="process" qsTypeId="urn:microsoft.com/office/officeart/2005/8/quickstyle/simple1" qsCatId="simple" csTypeId="urn:microsoft.com/office/officeart/2005/8/colors/accent1_2" csCatId="accent1" phldr="1"/>
      <dgm:spPr/>
    </dgm:pt>
    <dgm:pt modelId="{82E99DDA-4B6A-4372-84B2-5A9CE11A125A}">
      <dgm:prSet phldrT="[Texto]" custT="1"/>
      <dgm:spPr>
        <a:solidFill>
          <a:schemeClr val="bg1"/>
        </a:solidFill>
        <a:ln>
          <a:solidFill>
            <a:schemeClr val="tx1"/>
          </a:solidFill>
        </a:ln>
      </dgm:spPr>
      <dgm:t>
        <a:bodyPr/>
        <a:lstStyle/>
        <a:p>
          <a:r>
            <a:rPr lang="es-ES_tradnl" sz="1600" b="1" dirty="0">
              <a:solidFill>
                <a:schemeClr val="tx1"/>
              </a:solidFill>
            </a:rPr>
            <a:t>Investigación</a:t>
          </a:r>
          <a:endParaRPr lang="es-ES" sz="1600" b="1" dirty="0">
            <a:solidFill>
              <a:schemeClr val="tx1"/>
            </a:solidFill>
          </a:endParaRPr>
        </a:p>
      </dgm:t>
    </dgm:pt>
    <dgm:pt modelId="{C4FEEDC6-F908-48FE-B515-A9FAB5241820}" type="parTrans" cxnId="{E0A4D5CF-29DA-4785-98C5-7F6F8E4FA050}">
      <dgm:prSet/>
      <dgm:spPr/>
      <dgm:t>
        <a:bodyPr/>
        <a:lstStyle/>
        <a:p>
          <a:endParaRPr lang="es-ES" sz="1600"/>
        </a:p>
      </dgm:t>
    </dgm:pt>
    <dgm:pt modelId="{B41F4EC1-26CB-4BC1-85D0-7EF8D8488094}" type="sibTrans" cxnId="{E0A4D5CF-29DA-4785-98C5-7F6F8E4FA050}">
      <dgm:prSet/>
      <dgm:spPr/>
      <dgm:t>
        <a:bodyPr/>
        <a:lstStyle/>
        <a:p>
          <a:endParaRPr lang="es-ES" sz="1600"/>
        </a:p>
      </dgm:t>
    </dgm:pt>
    <dgm:pt modelId="{B1D443B8-A412-4970-ACF1-8928698BE1B8}">
      <dgm:prSet phldrT="[Texto]" custT="1"/>
      <dgm:spPr>
        <a:solidFill>
          <a:schemeClr val="bg1"/>
        </a:solidFill>
        <a:ln>
          <a:solidFill>
            <a:schemeClr val="tx1"/>
          </a:solidFill>
        </a:ln>
      </dgm:spPr>
      <dgm:t>
        <a:bodyPr/>
        <a:lstStyle/>
        <a:p>
          <a:r>
            <a:rPr lang="es-ES_tradnl" sz="1600" b="1" dirty="0">
              <a:solidFill>
                <a:schemeClr val="tx1"/>
              </a:solidFill>
            </a:rPr>
            <a:t>Generación conocimiento</a:t>
          </a:r>
          <a:endParaRPr lang="es-ES" sz="1600" b="1" dirty="0">
            <a:solidFill>
              <a:schemeClr val="tx1"/>
            </a:solidFill>
          </a:endParaRPr>
        </a:p>
      </dgm:t>
    </dgm:pt>
    <dgm:pt modelId="{488D7487-61D5-4143-B9AD-8335D7DC148E}" type="parTrans" cxnId="{48692EC4-CA77-42E6-B8AC-131BF556D379}">
      <dgm:prSet/>
      <dgm:spPr/>
      <dgm:t>
        <a:bodyPr/>
        <a:lstStyle/>
        <a:p>
          <a:endParaRPr lang="es-ES" sz="1600"/>
        </a:p>
      </dgm:t>
    </dgm:pt>
    <dgm:pt modelId="{40ED8B63-58B3-489F-A35D-DBC991B65D6C}" type="sibTrans" cxnId="{48692EC4-CA77-42E6-B8AC-131BF556D379}">
      <dgm:prSet/>
      <dgm:spPr/>
      <dgm:t>
        <a:bodyPr/>
        <a:lstStyle/>
        <a:p>
          <a:endParaRPr lang="es-ES" sz="1600"/>
        </a:p>
      </dgm:t>
    </dgm:pt>
    <dgm:pt modelId="{FC3B535B-0341-442B-8E2E-8FFC232C387D}">
      <dgm:prSet phldrT="[Texto]" custT="1"/>
      <dgm:spPr>
        <a:solidFill>
          <a:schemeClr val="bg1"/>
        </a:solidFill>
        <a:ln>
          <a:solidFill>
            <a:schemeClr val="tx1"/>
          </a:solidFill>
        </a:ln>
      </dgm:spPr>
      <dgm:t>
        <a:bodyPr/>
        <a:lstStyle/>
        <a:p>
          <a:r>
            <a:rPr lang="es-ES_tradnl" sz="1600" b="1" dirty="0">
              <a:solidFill>
                <a:schemeClr val="tx1"/>
              </a:solidFill>
            </a:rPr>
            <a:t>Mejora la Salud de la población</a:t>
          </a:r>
          <a:endParaRPr lang="es-ES" sz="1600" b="1" dirty="0">
            <a:solidFill>
              <a:schemeClr val="tx1"/>
            </a:solidFill>
          </a:endParaRPr>
        </a:p>
      </dgm:t>
    </dgm:pt>
    <dgm:pt modelId="{6619CD84-1DA6-4611-8DC3-319016A2CD90}" type="parTrans" cxnId="{6BEA0781-4D3F-4660-A48C-17C445C55D03}">
      <dgm:prSet/>
      <dgm:spPr/>
      <dgm:t>
        <a:bodyPr/>
        <a:lstStyle/>
        <a:p>
          <a:endParaRPr lang="es-ES" sz="1600"/>
        </a:p>
      </dgm:t>
    </dgm:pt>
    <dgm:pt modelId="{083C4A2C-6418-45F4-B506-A6BE98066076}" type="sibTrans" cxnId="{6BEA0781-4D3F-4660-A48C-17C445C55D03}">
      <dgm:prSet/>
      <dgm:spPr/>
      <dgm:t>
        <a:bodyPr/>
        <a:lstStyle/>
        <a:p>
          <a:endParaRPr lang="es-ES" sz="1600"/>
        </a:p>
      </dgm:t>
    </dgm:pt>
    <dgm:pt modelId="{7ACAEA1B-431C-415F-95D7-DD1C0C4EB4DD}">
      <dgm:prSet custT="1"/>
      <dgm:spPr>
        <a:solidFill>
          <a:schemeClr val="bg1"/>
        </a:solidFill>
        <a:ln>
          <a:solidFill>
            <a:schemeClr val="tx1"/>
          </a:solidFill>
        </a:ln>
      </dgm:spPr>
      <dgm:t>
        <a:bodyPr/>
        <a:lstStyle/>
        <a:p>
          <a:r>
            <a:rPr lang="es-ES_tradnl" sz="1600" b="1" dirty="0">
              <a:solidFill>
                <a:schemeClr val="tx1"/>
              </a:solidFill>
            </a:rPr>
            <a:t>Ayuda toma de decisiones</a:t>
          </a:r>
          <a:endParaRPr lang="es-ES" sz="1600" b="1" dirty="0">
            <a:solidFill>
              <a:schemeClr val="tx1"/>
            </a:solidFill>
          </a:endParaRPr>
        </a:p>
      </dgm:t>
    </dgm:pt>
    <dgm:pt modelId="{24B39A38-D2E8-4396-85A7-AD74C1542A4C}" type="parTrans" cxnId="{E69C2CE7-A4E9-4C97-94DB-78A15B60ACD3}">
      <dgm:prSet/>
      <dgm:spPr/>
      <dgm:t>
        <a:bodyPr/>
        <a:lstStyle/>
        <a:p>
          <a:endParaRPr lang="es-ES" sz="1600"/>
        </a:p>
      </dgm:t>
    </dgm:pt>
    <dgm:pt modelId="{6A324F8D-1618-459A-AD96-61A57C9E44AE}" type="sibTrans" cxnId="{E69C2CE7-A4E9-4C97-94DB-78A15B60ACD3}">
      <dgm:prSet/>
      <dgm:spPr/>
      <dgm:t>
        <a:bodyPr/>
        <a:lstStyle/>
        <a:p>
          <a:endParaRPr lang="es-ES" sz="1600"/>
        </a:p>
      </dgm:t>
    </dgm:pt>
    <dgm:pt modelId="{7C6B7719-D7EA-457A-B620-1EE10F211EED}">
      <dgm:prSet custT="1"/>
      <dgm:spPr>
        <a:solidFill>
          <a:schemeClr val="bg1"/>
        </a:solidFill>
        <a:ln>
          <a:solidFill>
            <a:schemeClr val="tx1"/>
          </a:solidFill>
        </a:ln>
      </dgm:spPr>
      <dgm:t>
        <a:bodyPr/>
        <a:lstStyle/>
        <a:p>
          <a:r>
            <a:rPr lang="es-ES_tradnl" sz="1600" b="1" dirty="0">
              <a:solidFill>
                <a:schemeClr val="tx1"/>
              </a:solidFill>
            </a:rPr>
            <a:t>Mejora Práctica Clínica</a:t>
          </a:r>
          <a:endParaRPr lang="es-ES" sz="1600" b="1" dirty="0">
            <a:solidFill>
              <a:schemeClr val="tx1"/>
            </a:solidFill>
          </a:endParaRPr>
        </a:p>
      </dgm:t>
    </dgm:pt>
    <dgm:pt modelId="{20DAE5BA-BB1B-45CD-B80B-0C5474A917DB}" type="parTrans" cxnId="{3540196C-700E-40FF-B013-6C5B53300214}">
      <dgm:prSet/>
      <dgm:spPr/>
      <dgm:t>
        <a:bodyPr/>
        <a:lstStyle/>
        <a:p>
          <a:endParaRPr lang="es-ES" sz="1600"/>
        </a:p>
      </dgm:t>
    </dgm:pt>
    <dgm:pt modelId="{91D69D8C-77A0-4B15-BEF3-D70F671E6DD5}" type="sibTrans" cxnId="{3540196C-700E-40FF-B013-6C5B53300214}">
      <dgm:prSet/>
      <dgm:spPr/>
      <dgm:t>
        <a:bodyPr/>
        <a:lstStyle/>
        <a:p>
          <a:endParaRPr lang="es-ES" sz="1600"/>
        </a:p>
      </dgm:t>
    </dgm:pt>
    <dgm:pt modelId="{5A847D43-802F-4760-A9D5-909F34D88C41}" type="pres">
      <dgm:prSet presAssocID="{9D5E2869-B68D-4EA6-B893-6DE237407458}" presName="CompostProcess" presStyleCnt="0">
        <dgm:presLayoutVars>
          <dgm:dir/>
          <dgm:resizeHandles val="exact"/>
        </dgm:presLayoutVars>
      </dgm:prSet>
      <dgm:spPr/>
    </dgm:pt>
    <dgm:pt modelId="{1E2E1D72-750F-4A41-B0C8-8DB5A259C869}" type="pres">
      <dgm:prSet presAssocID="{9D5E2869-B68D-4EA6-B893-6DE237407458}" presName="arrow" presStyleLbl="bgShp" presStyleIdx="0" presStyleCnt="1"/>
      <dgm:spPr/>
    </dgm:pt>
    <dgm:pt modelId="{C94DA945-456D-475F-A8D9-FB609CD8FAA1}" type="pres">
      <dgm:prSet presAssocID="{9D5E2869-B68D-4EA6-B893-6DE237407458}" presName="linearProcess" presStyleCnt="0"/>
      <dgm:spPr/>
    </dgm:pt>
    <dgm:pt modelId="{38AC4CB2-A40D-472F-AD06-33AA6D8AD265}" type="pres">
      <dgm:prSet presAssocID="{82E99DDA-4B6A-4372-84B2-5A9CE11A125A}" presName="textNode" presStyleLbl="node1" presStyleIdx="0" presStyleCnt="5">
        <dgm:presLayoutVars>
          <dgm:bulletEnabled val="1"/>
        </dgm:presLayoutVars>
      </dgm:prSet>
      <dgm:spPr/>
      <dgm:t>
        <a:bodyPr/>
        <a:lstStyle/>
        <a:p>
          <a:endParaRPr lang="es-ES"/>
        </a:p>
      </dgm:t>
    </dgm:pt>
    <dgm:pt modelId="{80720365-107E-44BE-A7C1-2BD2314B93CF}" type="pres">
      <dgm:prSet presAssocID="{B41F4EC1-26CB-4BC1-85D0-7EF8D8488094}" presName="sibTrans" presStyleCnt="0"/>
      <dgm:spPr/>
    </dgm:pt>
    <dgm:pt modelId="{BFBC311F-BED2-4F14-8697-AABC528CAF2C}" type="pres">
      <dgm:prSet presAssocID="{B1D443B8-A412-4970-ACF1-8928698BE1B8}" presName="textNode" presStyleLbl="node1" presStyleIdx="1" presStyleCnt="5">
        <dgm:presLayoutVars>
          <dgm:bulletEnabled val="1"/>
        </dgm:presLayoutVars>
      </dgm:prSet>
      <dgm:spPr/>
      <dgm:t>
        <a:bodyPr/>
        <a:lstStyle/>
        <a:p>
          <a:endParaRPr lang="es-ES"/>
        </a:p>
      </dgm:t>
    </dgm:pt>
    <dgm:pt modelId="{15051C63-49E7-47A5-93DB-8A0024B38DF7}" type="pres">
      <dgm:prSet presAssocID="{40ED8B63-58B3-489F-A35D-DBC991B65D6C}" presName="sibTrans" presStyleCnt="0"/>
      <dgm:spPr/>
    </dgm:pt>
    <dgm:pt modelId="{07D79CB9-069F-41D2-B126-A6B31E54A323}" type="pres">
      <dgm:prSet presAssocID="{7ACAEA1B-431C-415F-95D7-DD1C0C4EB4DD}" presName="textNode" presStyleLbl="node1" presStyleIdx="2" presStyleCnt="5">
        <dgm:presLayoutVars>
          <dgm:bulletEnabled val="1"/>
        </dgm:presLayoutVars>
      </dgm:prSet>
      <dgm:spPr/>
      <dgm:t>
        <a:bodyPr/>
        <a:lstStyle/>
        <a:p>
          <a:endParaRPr lang="es-ES"/>
        </a:p>
      </dgm:t>
    </dgm:pt>
    <dgm:pt modelId="{CEAC6302-8074-4E52-9AFB-A2DC64AAD8C6}" type="pres">
      <dgm:prSet presAssocID="{6A324F8D-1618-459A-AD96-61A57C9E44AE}" presName="sibTrans" presStyleCnt="0"/>
      <dgm:spPr/>
    </dgm:pt>
    <dgm:pt modelId="{3808F42C-9469-431D-8582-41230321969C}" type="pres">
      <dgm:prSet presAssocID="{7C6B7719-D7EA-457A-B620-1EE10F211EED}" presName="textNode" presStyleLbl="node1" presStyleIdx="3" presStyleCnt="5" custScaleY="122116">
        <dgm:presLayoutVars>
          <dgm:bulletEnabled val="1"/>
        </dgm:presLayoutVars>
      </dgm:prSet>
      <dgm:spPr/>
      <dgm:t>
        <a:bodyPr/>
        <a:lstStyle/>
        <a:p>
          <a:endParaRPr lang="es-ES"/>
        </a:p>
      </dgm:t>
    </dgm:pt>
    <dgm:pt modelId="{32CED549-9FAA-445A-BC41-370B403B1145}" type="pres">
      <dgm:prSet presAssocID="{91D69D8C-77A0-4B15-BEF3-D70F671E6DD5}" presName="sibTrans" presStyleCnt="0"/>
      <dgm:spPr/>
    </dgm:pt>
    <dgm:pt modelId="{60B05B0B-A0A4-4A3D-94FA-636C1FA16BAE}" type="pres">
      <dgm:prSet presAssocID="{FC3B535B-0341-442B-8E2E-8FFC232C387D}" presName="textNode" presStyleLbl="node1" presStyleIdx="4" presStyleCnt="5" custScaleY="122116">
        <dgm:presLayoutVars>
          <dgm:bulletEnabled val="1"/>
        </dgm:presLayoutVars>
      </dgm:prSet>
      <dgm:spPr/>
      <dgm:t>
        <a:bodyPr/>
        <a:lstStyle/>
        <a:p>
          <a:endParaRPr lang="es-ES"/>
        </a:p>
      </dgm:t>
    </dgm:pt>
  </dgm:ptLst>
  <dgm:cxnLst>
    <dgm:cxn modelId="{644F83BB-37B2-40AB-942A-013AC7CBC343}" type="presOf" srcId="{82E99DDA-4B6A-4372-84B2-5A9CE11A125A}" destId="{38AC4CB2-A40D-472F-AD06-33AA6D8AD265}" srcOrd="0" destOrd="0" presId="urn:microsoft.com/office/officeart/2005/8/layout/hProcess9"/>
    <dgm:cxn modelId="{E69C2CE7-A4E9-4C97-94DB-78A15B60ACD3}" srcId="{9D5E2869-B68D-4EA6-B893-6DE237407458}" destId="{7ACAEA1B-431C-415F-95D7-DD1C0C4EB4DD}" srcOrd="2" destOrd="0" parTransId="{24B39A38-D2E8-4396-85A7-AD74C1542A4C}" sibTransId="{6A324F8D-1618-459A-AD96-61A57C9E44AE}"/>
    <dgm:cxn modelId="{AC4939DC-A58D-445D-86B1-2D992352BF44}" type="presOf" srcId="{B1D443B8-A412-4970-ACF1-8928698BE1B8}" destId="{BFBC311F-BED2-4F14-8697-AABC528CAF2C}" srcOrd="0" destOrd="0" presId="urn:microsoft.com/office/officeart/2005/8/layout/hProcess9"/>
    <dgm:cxn modelId="{3540196C-700E-40FF-B013-6C5B53300214}" srcId="{9D5E2869-B68D-4EA6-B893-6DE237407458}" destId="{7C6B7719-D7EA-457A-B620-1EE10F211EED}" srcOrd="3" destOrd="0" parTransId="{20DAE5BA-BB1B-45CD-B80B-0C5474A917DB}" sibTransId="{91D69D8C-77A0-4B15-BEF3-D70F671E6DD5}"/>
    <dgm:cxn modelId="{E0A4D5CF-29DA-4785-98C5-7F6F8E4FA050}" srcId="{9D5E2869-B68D-4EA6-B893-6DE237407458}" destId="{82E99DDA-4B6A-4372-84B2-5A9CE11A125A}" srcOrd="0" destOrd="0" parTransId="{C4FEEDC6-F908-48FE-B515-A9FAB5241820}" sibTransId="{B41F4EC1-26CB-4BC1-85D0-7EF8D8488094}"/>
    <dgm:cxn modelId="{EF9ADDD4-CD3C-4ADE-AEE3-F0872B8F4E7D}" type="presOf" srcId="{7ACAEA1B-431C-415F-95D7-DD1C0C4EB4DD}" destId="{07D79CB9-069F-41D2-B126-A6B31E54A323}" srcOrd="0" destOrd="0" presId="urn:microsoft.com/office/officeart/2005/8/layout/hProcess9"/>
    <dgm:cxn modelId="{6BEA0781-4D3F-4660-A48C-17C445C55D03}" srcId="{9D5E2869-B68D-4EA6-B893-6DE237407458}" destId="{FC3B535B-0341-442B-8E2E-8FFC232C387D}" srcOrd="4" destOrd="0" parTransId="{6619CD84-1DA6-4611-8DC3-319016A2CD90}" sibTransId="{083C4A2C-6418-45F4-B506-A6BE98066076}"/>
    <dgm:cxn modelId="{1ADCD0F9-5BCD-4833-81C8-FFF556F969CD}" type="presOf" srcId="{FC3B535B-0341-442B-8E2E-8FFC232C387D}" destId="{60B05B0B-A0A4-4A3D-94FA-636C1FA16BAE}" srcOrd="0" destOrd="0" presId="urn:microsoft.com/office/officeart/2005/8/layout/hProcess9"/>
    <dgm:cxn modelId="{4D993003-0052-45DD-A727-BDEE62F7304E}" type="presOf" srcId="{9D5E2869-B68D-4EA6-B893-6DE237407458}" destId="{5A847D43-802F-4760-A9D5-909F34D88C41}" srcOrd="0" destOrd="0" presId="urn:microsoft.com/office/officeart/2005/8/layout/hProcess9"/>
    <dgm:cxn modelId="{48692EC4-CA77-42E6-B8AC-131BF556D379}" srcId="{9D5E2869-B68D-4EA6-B893-6DE237407458}" destId="{B1D443B8-A412-4970-ACF1-8928698BE1B8}" srcOrd="1" destOrd="0" parTransId="{488D7487-61D5-4143-B9AD-8335D7DC148E}" sibTransId="{40ED8B63-58B3-489F-A35D-DBC991B65D6C}"/>
    <dgm:cxn modelId="{D1C5BC0C-1DAD-4210-A79A-A424AD127BF0}" type="presOf" srcId="{7C6B7719-D7EA-457A-B620-1EE10F211EED}" destId="{3808F42C-9469-431D-8582-41230321969C}" srcOrd="0" destOrd="0" presId="urn:microsoft.com/office/officeart/2005/8/layout/hProcess9"/>
    <dgm:cxn modelId="{06986EAC-3823-4C2E-A621-8272D7A7CC39}" type="presParOf" srcId="{5A847D43-802F-4760-A9D5-909F34D88C41}" destId="{1E2E1D72-750F-4A41-B0C8-8DB5A259C869}" srcOrd="0" destOrd="0" presId="urn:microsoft.com/office/officeart/2005/8/layout/hProcess9"/>
    <dgm:cxn modelId="{CC92B0DC-F09D-4DDB-8CC6-E10E99373411}" type="presParOf" srcId="{5A847D43-802F-4760-A9D5-909F34D88C41}" destId="{C94DA945-456D-475F-A8D9-FB609CD8FAA1}" srcOrd="1" destOrd="0" presId="urn:microsoft.com/office/officeart/2005/8/layout/hProcess9"/>
    <dgm:cxn modelId="{A7F1AD2E-2FF7-4951-B7D8-7717D44DB9C2}" type="presParOf" srcId="{C94DA945-456D-475F-A8D9-FB609CD8FAA1}" destId="{38AC4CB2-A40D-472F-AD06-33AA6D8AD265}" srcOrd="0" destOrd="0" presId="urn:microsoft.com/office/officeart/2005/8/layout/hProcess9"/>
    <dgm:cxn modelId="{7B369D95-71A0-4FD0-BA9B-3CD8BC490938}" type="presParOf" srcId="{C94DA945-456D-475F-A8D9-FB609CD8FAA1}" destId="{80720365-107E-44BE-A7C1-2BD2314B93CF}" srcOrd="1" destOrd="0" presId="urn:microsoft.com/office/officeart/2005/8/layout/hProcess9"/>
    <dgm:cxn modelId="{4F5F7BC0-560B-4674-AAAF-16CFAC417382}" type="presParOf" srcId="{C94DA945-456D-475F-A8D9-FB609CD8FAA1}" destId="{BFBC311F-BED2-4F14-8697-AABC528CAF2C}" srcOrd="2" destOrd="0" presId="urn:microsoft.com/office/officeart/2005/8/layout/hProcess9"/>
    <dgm:cxn modelId="{C3AF2692-203B-4812-A92F-EC5F1BF15193}" type="presParOf" srcId="{C94DA945-456D-475F-A8D9-FB609CD8FAA1}" destId="{15051C63-49E7-47A5-93DB-8A0024B38DF7}" srcOrd="3" destOrd="0" presId="urn:microsoft.com/office/officeart/2005/8/layout/hProcess9"/>
    <dgm:cxn modelId="{9D513B82-9700-4805-BB03-10C8CF4767C8}" type="presParOf" srcId="{C94DA945-456D-475F-A8D9-FB609CD8FAA1}" destId="{07D79CB9-069F-41D2-B126-A6B31E54A323}" srcOrd="4" destOrd="0" presId="urn:microsoft.com/office/officeart/2005/8/layout/hProcess9"/>
    <dgm:cxn modelId="{15BEAD2A-72A2-44F5-BF9D-BDCACFA51533}" type="presParOf" srcId="{C94DA945-456D-475F-A8D9-FB609CD8FAA1}" destId="{CEAC6302-8074-4E52-9AFB-A2DC64AAD8C6}" srcOrd="5" destOrd="0" presId="urn:microsoft.com/office/officeart/2005/8/layout/hProcess9"/>
    <dgm:cxn modelId="{9E1C94D7-1B63-40C3-9D40-65ADC943F830}" type="presParOf" srcId="{C94DA945-456D-475F-A8D9-FB609CD8FAA1}" destId="{3808F42C-9469-431D-8582-41230321969C}" srcOrd="6" destOrd="0" presId="urn:microsoft.com/office/officeart/2005/8/layout/hProcess9"/>
    <dgm:cxn modelId="{0D64220D-8725-4563-B4DA-6F64C6C4E6B3}" type="presParOf" srcId="{C94DA945-456D-475F-A8D9-FB609CD8FAA1}" destId="{32CED549-9FAA-445A-BC41-370B403B1145}" srcOrd="7" destOrd="0" presId="urn:microsoft.com/office/officeart/2005/8/layout/hProcess9"/>
    <dgm:cxn modelId="{A82974F0-5346-452D-8799-C3E355392BF5}" type="presParOf" srcId="{C94DA945-456D-475F-A8D9-FB609CD8FAA1}" destId="{60B05B0B-A0A4-4A3D-94FA-636C1FA16BAE}"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E1D72-750F-4A41-B0C8-8DB5A259C869}">
      <dsp:nvSpPr>
        <dsp:cNvPr id="0" name=""/>
        <dsp:cNvSpPr/>
      </dsp:nvSpPr>
      <dsp:spPr>
        <a:xfrm>
          <a:off x="635555" y="0"/>
          <a:ext cx="7202963" cy="137583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AC4CB2-A40D-472F-AD06-33AA6D8AD265}">
      <dsp:nvSpPr>
        <dsp:cNvPr id="0" name=""/>
        <dsp:cNvSpPr/>
      </dsp:nvSpPr>
      <dsp:spPr>
        <a:xfrm>
          <a:off x="5017" y="412749"/>
          <a:ext cx="1516043" cy="550332"/>
        </a:xfrm>
        <a:prstGeom prst="roundRect">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_tradnl" sz="1600" b="1" kern="1200" dirty="0">
              <a:solidFill>
                <a:schemeClr val="tx1"/>
              </a:solidFill>
            </a:rPr>
            <a:t>Investigación</a:t>
          </a:r>
          <a:endParaRPr lang="es-ES" sz="1600" b="1" kern="1200" dirty="0">
            <a:solidFill>
              <a:schemeClr val="tx1"/>
            </a:solidFill>
          </a:endParaRPr>
        </a:p>
      </dsp:txBody>
      <dsp:txXfrm>
        <a:off x="31882" y="439614"/>
        <a:ext cx="1462313" cy="496602"/>
      </dsp:txXfrm>
    </dsp:sp>
    <dsp:sp modelId="{BFBC311F-BED2-4F14-8697-AABC528CAF2C}">
      <dsp:nvSpPr>
        <dsp:cNvPr id="0" name=""/>
        <dsp:cNvSpPr/>
      </dsp:nvSpPr>
      <dsp:spPr>
        <a:xfrm>
          <a:off x="1742016" y="412749"/>
          <a:ext cx="1516043" cy="550332"/>
        </a:xfrm>
        <a:prstGeom prst="roundRect">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_tradnl" sz="1600" b="1" kern="1200" dirty="0">
              <a:solidFill>
                <a:schemeClr val="tx1"/>
              </a:solidFill>
            </a:rPr>
            <a:t>Generación conocimiento</a:t>
          </a:r>
          <a:endParaRPr lang="es-ES" sz="1600" b="1" kern="1200" dirty="0">
            <a:solidFill>
              <a:schemeClr val="tx1"/>
            </a:solidFill>
          </a:endParaRPr>
        </a:p>
      </dsp:txBody>
      <dsp:txXfrm>
        <a:off x="1768881" y="439614"/>
        <a:ext cx="1462313" cy="496602"/>
      </dsp:txXfrm>
    </dsp:sp>
    <dsp:sp modelId="{07D79CB9-069F-41D2-B126-A6B31E54A323}">
      <dsp:nvSpPr>
        <dsp:cNvPr id="0" name=""/>
        <dsp:cNvSpPr/>
      </dsp:nvSpPr>
      <dsp:spPr>
        <a:xfrm>
          <a:off x="3479015" y="412749"/>
          <a:ext cx="1516043" cy="550332"/>
        </a:xfrm>
        <a:prstGeom prst="roundRect">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_tradnl" sz="1600" b="1" kern="1200" dirty="0">
              <a:solidFill>
                <a:schemeClr val="tx1"/>
              </a:solidFill>
            </a:rPr>
            <a:t>Ayuda toma de decisiones</a:t>
          </a:r>
          <a:endParaRPr lang="es-ES" sz="1600" b="1" kern="1200" dirty="0">
            <a:solidFill>
              <a:schemeClr val="tx1"/>
            </a:solidFill>
          </a:endParaRPr>
        </a:p>
      </dsp:txBody>
      <dsp:txXfrm>
        <a:off x="3505880" y="439614"/>
        <a:ext cx="1462313" cy="496602"/>
      </dsp:txXfrm>
    </dsp:sp>
    <dsp:sp modelId="{3808F42C-9469-431D-8582-41230321969C}">
      <dsp:nvSpPr>
        <dsp:cNvPr id="0" name=""/>
        <dsp:cNvSpPr/>
      </dsp:nvSpPr>
      <dsp:spPr>
        <a:xfrm>
          <a:off x="5216014" y="351893"/>
          <a:ext cx="1516043" cy="672044"/>
        </a:xfrm>
        <a:prstGeom prst="roundRect">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_tradnl" sz="1600" b="1" kern="1200" dirty="0">
              <a:solidFill>
                <a:schemeClr val="tx1"/>
              </a:solidFill>
            </a:rPr>
            <a:t>Mejora Práctica Clínica</a:t>
          </a:r>
          <a:endParaRPr lang="es-ES" sz="1600" b="1" kern="1200" dirty="0">
            <a:solidFill>
              <a:schemeClr val="tx1"/>
            </a:solidFill>
          </a:endParaRPr>
        </a:p>
      </dsp:txBody>
      <dsp:txXfrm>
        <a:off x="5248820" y="384699"/>
        <a:ext cx="1450431" cy="606432"/>
      </dsp:txXfrm>
    </dsp:sp>
    <dsp:sp modelId="{60B05B0B-A0A4-4A3D-94FA-636C1FA16BAE}">
      <dsp:nvSpPr>
        <dsp:cNvPr id="0" name=""/>
        <dsp:cNvSpPr/>
      </dsp:nvSpPr>
      <dsp:spPr>
        <a:xfrm>
          <a:off x="6953013" y="351893"/>
          <a:ext cx="1516043" cy="672044"/>
        </a:xfrm>
        <a:prstGeom prst="roundRect">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_tradnl" sz="1600" b="1" kern="1200" dirty="0">
              <a:solidFill>
                <a:schemeClr val="tx1"/>
              </a:solidFill>
            </a:rPr>
            <a:t>Mejora la Salud de la población</a:t>
          </a:r>
          <a:endParaRPr lang="es-ES" sz="1600" b="1" kern="1200" dirty="0">
            <a:solidFill>
              <a:schemeClr val="tx1"/>
            </a:solidFill>
          </a:endParaRPr>
        </a:p>
      </dsp:txBody>
      <dsp:txXfrm>
        <a:off x="6985819" y="384699"/>
        <a:ext cx="1450431" cy="60643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1" tIns="45699" rIns="91391" bIns="45699" numCol="1" anchor="t" anchorCtr="0" compatLnSpc="1">
            <a:prstTxWarp prst="textNoShape">
              <a:avLst/>
            </a:prstTxWarp>
          </a:bodyPr>
          <a:lstStyle>
            <a:lvl1pPr>
              <a:defRPr sz="1200">
                <a:solidFill>
                  <a:schemeClr val="tx1"/>
                </a:solidFill>
                <a:effectLst/>
                <a:latin typeface="Times New Roman" pitchFamily="18" charset="0"/>
              </a:defRPr>
            </a:lvl1pPr>
          </a:lstStyle>
          <a:p>
            <a:pPr>
              <a:defRPr/>
            </a:pPr>
            <a:endParaRPr lang="es-ES"/>
          </a:p>
        </p:txBody>
      </p:sp>
      <p:sp>
        <p:nvSpPr>
          <p:cNvPr id="64515" name="Rectangle 3"/>
          <p:cNvSpPr>
            <a:spLocks noGrp="1" noChangeArrowheads="1"/>
          </p:cNvSpPr>
          <p:nvPr>
            <p:ph type="dt" sz="quarter" idx="1"/>
          </p:nvPr>
        </p:nvSpPr>
        <p:spPr bwMode="auto">
          <a:xfrm>
            <a:off x="3851275"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1" tIns="45699" rIns="91391" bIns="45699" numCol="1" anchor="t" anchorCtr="0" compatLnSpc="1">
            <a:prstTxWarp prst="textNoShape">
              <a:avLst/>
            </a:prstTxWarp>
          </a:bodyPr>
          <a:lstStyle>
            <a:lvl1pPr algn="r">
              <a:defRPr sz="1200">
                <a:solidFill>
                  <a:schemeClr val="tx1"/>
                </a:solidFill>
                <a:effectLst/>
                <a:latin typeface="Times New Roman" pitchFamily="18" charset="0"/>
              </a:defRPr>
            </a:lvl1pPr>
          </a:lstStyle>
          <a:p>
            <a:pPr>
              <a:defRPr/>
            </a:pPr>
            <a:endParaRPr lang="es-ES"/>
          </a:p>
        </p:txBody>
      </p:sp>
      <p:sp>
        <p:nvSpPr>
          <p:cNvPr id="64516" name="Rectangle 4"/>
          <p:cNvSpPr>
            <a:spLocks noGrp="1" noChangeArrowheads="1"/>
          </p:cNvSpPr>
          <p:nvPr>
            <p:ph type="ftr" sz="quarter" idx="2"/>
          </p:nvPr>
        </p:nvSpPr>
        <p:spPr bwMode="auto">
          <a:xfrm>
            <a:off x="0" y="9428164"/>
            <a:ext cx="294481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1" tIns="45699" rIns="91391" bIns="45699" numCol="1" anchor="b" anchorCtr="0" compatLnSpc="1">
            <a:prstTxWarp prst="textNoShape">
              <a:avLst/>
            </a:prstTxWarp>
          </a:bodyPr>
          <a:lstStyle>
            <a:lvl1pPr>
              <a:defRPr sz="1200">
                <a:solidFill>
                  <a:schemeClr val="tx1"/>
                </a:solidFill>
                <a:effectLst/>
                <a:latin typeface="Times New Roman" pitchFamily="18" charset="0"/>
              </a:defRPr>
            </a:lvl1pPr>
          </a:lstStyle>
          <a:p>
            <a:pPr>
              <a:defRPr/>
            </a:pPr>
            <a:r>
              <a:rPr lang="es-ES"/>
              <a:t>vnxfyhmj</a:t>
            </a:r>
          </a:p>
        </p:txBody>
      </p:sp>
      <p:sp>
        <p:nvSpPr>
          <p:cNvPr id="64517" name="Rectangle 5"/>
          <p:cNvSpPr>
            <a:spLocks noGrp="1" noChangeArrowheads="1"/>
          </p:cNvSpPr>
          <p:nvPr>
            <p:ph type="sldNum" sz="quarter" idx="3"/>
          </p:nvPr>
        </p:nvSpPr>
        <p:spPr bwMode="auto">
          <a:xfrm>
            <a:off x="3851275" y="9428164"/>
            <a:ext cx="294481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1" tIns="45699" rIns="91391" bIns="45699" numCol="1" anchor="b" anchorCtr="0" compatLnSpc="1">
            <a:prstTxWarp prst="textNoShape">
              <a:avLst/>
            </a:prstTxWarp>
          </a:bodyPr>
          <a:lstStyle>
            <a:lvl1pPr algn="r">
              <a:defRPr sz="1200">
                <a:solidFill>
                  <a:schemeClr val="tx1"/>
                </a:solidFill>
                <a:effectLst/>
                <a:latin typeface="Times New Roman" pitchFamily="18" charset="0"/>
              </a:defRPr>
            </a:lvl1pPr>
          </a:lstStyle>
          <a:p>
            <a:pPr>
              <a:defRPr/>
            </a:pPr>
            <a:fld id="{624DCB75-78F0-4F49-852F-DE03E74E3D18}" type="slidenum">
              <a:rPr lang="es-ES"/>
              <a:pPr>
                <a:defRPr/>
              </a:pPr>
              <a:t>‹Nº›</a:t>
            </a:fld>
            <a:endParaRPr lang="es-ES"/>
          </a:p>
        </p:txBody>
      </p:sp>
    </p:spTree>
    <p:extLst>
      <p:ext uri="{BB962C8B-B14F-4D97-AF65-F5344CB8AC3E}">
        <p14:creationId xmlns:p14="http://schemas.microsoft.com/office/powerpoint/2010/main" val="36075259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1" tIns="45699" rIns="91391" bIns="45699" numCol="1" anchor="t" anchorCtr="0" compatLnSpc="1">
            <a:prstTxWarp prst="textNoShape">
              <a:avLst/>
            </a:prstTxWarp>
          </a:bodyPr>
          <a:lstStyle>
            <a:lvl1pPr>
              <a:defRPr sz="1200">
                <a:solidFill>
                  <a:schemeClr val="tx1"/>
                </a:solidFill>
                <a:effectLst/>
                <a:latin typeface="Times New Roman" pitchFamily="18" charset="0"/>
              </a:defRPr>
            </a:lvl1pPr>
          </a:lstStyle>
          <a:p>
            <a:pPr>
              <a:defRPr/>
            </a:pPr>
            <a:endParaRPr lang="es-ES"/>
          </a:p>
        </p:txBody>
      </p:sp>
      <p:sp>
        <p:nvSpPr>
          <p:cNvPr id="66563" name="Rectangle 3"/>
          <p:cNvSpPr>
            <a:spLocks noGrp="1" noChangeArrowheads="1"/>
          </p:cNvSpPr>
          <p:nvPr>
            <p:ph type="dt" idx="1"/>
          </p:nvPr>
        </p:nvSpPr>
        <p:spPr bwMode="auto">
          <a:xfrm>
            <a:off x="3851275"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1" tIns="45699" rIns="91391" bIns="45699" numCol="1" anchor="t" anchorCtr="0" compatLnSpc="1">
            <a:prstTxWarp prst="textNoShape">
              <a:avLst/>
            </a:prstTxWarp>
          </a:bodyPr>
          <a:lstStyle>
            <a:lvl1pPr algn="r">
              <a:defRPr sz="1200">
                <a:solidFill>
                  <a:schemeClr val="tx1"/>
                </a:solidFill>
                <a:effectLst/>
                <a:latin typeface="Times New Roman" pitchFamily="18" charset="0"/>
              </a:defRPr>
            </a:lvl1pPr>
          </a:lstStyle>
          <a:p>
            <a:pPr>
              <a:defRPr/>
            </a:pPr>
            <a:endParaRPr lang="es-ES"/>
          </a:p>
        </p:txBody>
      </p:sp>
      <p:sp>
        <p:nvSpPr>
          <p:cNvPr id="21508" name="Rectangle 4"/>
          <p:cNvSpPr>
            <a:spLocks noGrp="1" noRot="1" noChangeAspect="1" noChangeArrowheads="1" noTextEdit="1"/>
          </p:cNvSpPr>
          <p:nvPr>
            <p:ph type="sldImg" idx="2"/>
          </p:nvPr>
        </p:nvSpPr>
        <p:spPr bwMode="auto">
          <a:xfrm>
            <a:off x="709613" y="744538"/>
            <a:ext cx="5376862"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5" name="Rectangle 5"/>
          <p:cNvSpPr>
            <a:spLocks noGrp="1" noChangeArrowheads="1"/>
          </p:cNvSpPr>
          <p:nvPr>
            <p:ph type="body" sz="quarter" idx="3"/>
          </p:nvPr>
        </p:nvSpPr>
        <p:spPr bwMode="auto">
          <a:xfrm>
            <a:off x="681038" y="4714876"/>
            <a:ext cx="543560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1" tIns="45699" rIns="91391" bIns="45699" numCol="1" anchor="t" anchorCtr="0" compatLnSpc="1">
            <a:prstTxWarp prst="textNoShape">
              <a:avLst/>
            </a:prstTxWarp>
          </a:bodyPr>
          <a:lstStyle/>
          <a:p>
            <a:pPr lvl="0"/>
            <a:r>
              <a:rPr lang="es-ES" noProof="0" dirty="0"/>
              <a:t>Haga clic para modificar el estilo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6566" name="Rectangle 6"/>
          <p:cNvSpPr>
            <a:spLocks noGrp="1" noChangeArrowheads="1"/>
          </p:cNvSpPr>
          <p:nvPr>
            <p:ph type="ftr" sz="quarter" idx="4"/>
          </p:nvPr>
        </p:nvSpPr>
        <p:spPr bwMode="auto">
          <a:xfrm>
            <a:off x="0" y="9428164"/>
            <a:ext cx="294481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1" tIns="45699" rIns="91391" bIns="45699" numCol="1" anchor="b" anchorCtr="0" compatLnSpc="1">
            <a:prstTxWarp prst="textNoShape">
              <a:avLst/>
            </a:prstTxWarp>
          </a:bodyPr>
          <a:lstStyle>
            <a:lvl1pPr>
              <a:defRPr sz="1200">
                <a:solidFill>
                  <a:schemeClr val="tx1"/>
                </a:solidFill>
                <a:effectLst/>
                <a:latin typeface="Times New Roman" pitchFamily="18" charset="0"/>
              </a:defRPr>
            </a:lvl1pPr>
          </a:lstStyle>
          <a:p>
            <a:pPr>
              <a:defRPr/>
            </a:pPr>
            <a:endParaRPr lang="es-ES"/>
          </a:p>
        </p:txBody>
      </p:sp>
      <p:sp>
        <p:nvSpPr>
          <p:cNvPr id="66567" name="Rectangle 7"/>
          <p:cNvSpPr>
            <a:spLocks noGrp="1" noChangeArrowheads="1"/>
          </p:cNvSpPr>
          <p:nvPr>
            <p:ph type="sldNum" sz="quarter" idx="5"/>
          </p:nvPr>
        </p:nvSpPr>
        <p:spPr bwMode="auto">
          <a:xfrm>
            <a:off x="3851275" y="9428164"/>
            <a:ext cx="294481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91" tIns="45699" rIns="91391" bIns="45699" numCol="1" anchor="b" anchorCtr="0" compatLnSpc="1">
            <a:prstTxWarp prst="textNoShape">
              <a:avLst/>
            </a:prstTxWarp>
          </a:bodyPr>
          <a:lstStyle>
            <a:lvl1pPr algn="r">
              <a:defRPr sz="1200">
                <a:solidFill>
                  <a:schemeClr val="tx1"/>
                </a:solidFill>
                <a:effectLst/>
                <a:latin typeface="Times New Roman" pitchFamily="18" charset="0"/>
              </a:defRPr>
            </a:lvl1pPr>
          </a:lstStyle>
          <a:p>
            <a:pPr>
              <a:defRPr/>
            </a:pPr>
            <a:fld id="{C774261F-8B93-47E9-AC27-78BF9108657B}" type="slidenum">
              <a:rPr lang="es-ES"/>
              <a:pPr>
                <a:defRPr/>
              </a:pPr>
              <a:t>‹Nº›</a:t>
            </a:fld>
            <a:endParaRPr lang="es-ES"/>
          </a:p>
        </p:txBody>
      </p:sp>
    </p:spTree>
    <p:extLst>
      <p:ext uri="{BB962C8B-B14F-4D97-AF65-F5344CB8AC3E}">
        <p14:creationId xmlns:p14="http://schemas.microsoft.com/office/powerpoint/2010/main" val="37762362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15963" indent="-274638">
              <a:spcBef>
                <a:spcPct val="30000"/>
              </a:spcBef>
              <a:defRPr sz="1200">
                <a:solidFill>
                  <a:schemeClr val="tx1"/>
                </a:solidFill>
                <a:latin typeface="Times New Roman" panose="02020603050405020304" pitchFamily="18" charset="0"/>
              </a:defRPr>
            </a:lvl2pPr>
            <a:lvl3pPr marL="1101725" indent="-219075">
              <a:spcBef>
                <a:spcPct val="30000"/>
              </a:spcBef>
              <a:defRPr sz="1200">
                <a:solidFill>
                  <a:schemeClr val="tx1"/>
                </a:solidFill>
                <a:latin typeface="Times New Roman" panose="02020603050405020304" pitchFamily="18" charset="0"/>
              </a:defRPr>
            </a:lvl3pPr>
            <a:lvl4pPr marL="1543050" indent="-219075">
              <a:spcBef>
                <a:spcPct val="30000"/>
              </a:spcBef>
              <a:defRPr sz="1200">
                <a:solidFill>
                  <a:schemeClr val="tx1"/>
                </a:solidFill>
                <a:latin typeface="Times New Roman" panose="02020603050405020304" pitchFamily="18" charset="0"/>
              </a:defRPr>
            </a:lvl4pPr>
            <a:lvl5pPr marL="1984375" indent="-219075">
              <a:spcBef>
                <a:spcPct val="30000"/>
              </a:spcBef>
              <a:defRPr sz="1200">
                <a:solidFill>
                  <a:schemeClr val="tx1"/>
                </a:solidFill>
                <a:latin typeface="Times New Roman" panose="02020603050405020304" pitchFamily="18" charset="0"/>
              </a:defRPr>
            </a:lvl5pPr>
            <a:lvl6pPr marL="2441575" indent="-219075" eaLnBrk="0" fontAlgn="base" hangingPunct="0">
              <a:spcBef>
                <a:spcPct val="30000"/>
              </a:spcBef>
              <a:spcAft>
                <a:spcPct val="0"/>
              </a:spcAft>
              <a:defRPr sz="1200">
                <a:solidFill>
                  <a:schemeClr val="tx1"/>
                </a:solidFill>
                <a:latin typeface="Times New Roman" panose="02020603050405020304" pitchFamily="18" charset="0"/>
              </a:defRPr>
            </a:lvl6pPr>
            <a:lvl7pPr marL="2898775" indent="-219075" eaLnBrk="0" fontAlgn="base" hangingPunct="0">
              <a:spcBef>
                <a:spcPct val="30000"/>
              </a:spcBef>
              <a:spcAft>
                <a:spcPct val="0"/>
              </a:spcAft>
              <a:defRPr sz="1200">
                <a:solidFill>
                  <a:schemeClr val="tx1"/>
                </a:solidFill>
                <a:latin typeface="Times New Roman" panose="02020603050405020304" pitchFamily="18" charset="0"/>
              </a:defRPr>
            </a:lvl7pPr>
            <a:lvl8pPr marL="3355975" indent="-219075" eaLnBrk="0" fontAlgn="base" hangingPunct="0">
              <a:spcBef>
                <a:spcPct val="30000"/>
              </a:spcBef>
              <a:spcAft>
                <a:spcPct val="0"/>
              </a:spcAft>
              <a:defRPr sz="1200">
                <a:solidFill>
                  <a:schemeClr val="tx1"/>
                </a:solidFill>
                <a:latin typeface="Times New Roman" panose="02020603050405020304" pitchFamily="18" charset="0"/>
              </a:defRPr>
            </a:lvl8pPr>
            <a:lvl9pPr marL="3813175" indent="-2190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BFFA5F8-BA85-4A09-91C3-C99208567612}" type="slidenum">
              <a:rPr lang="es-ES" altLang="es-ES" smtClean="0"/>
              <a:pPr>
                <a:spcBef>
                  <a:spcPct val="0"/>
                </a:spcBef>
              </a:pPr>
              <a:t>1</a:t>
            </a:fld>
            <a:endParaRPr lang="es-ES" altLang="es-ES"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s-ES" smtClean="0"/>
          </a:p>
        </p:txBody>
      </p:sp>
    </p:spTree>
    <p:extLst>
      <p:ext uri="{BB962C8B-B14F-4D97-AF65-F5344CB8AC3E}">
        <p14:creationId xmlns:p14="http://schemas.microsoft.com/office/powerpoint/2010/main" val="2544763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Marcador de imagen de diapositiva 1"/>
          <p:cNvSpPr>
            <a:spLocks noGrp="1" noRot="1" noChangeAspect="1" noTextEdit="1"/>
          </p:cNvSpPr>
          <p:nvPr>
            <p:ph type="sldImg"/>
          </p:nvPr>
        </p:nvSpPr>
        <p:spPr>
          <a:ln/>
        </p:spPr>
      </p:sp>
      <p:sp>
        <p:nvSpPr>
          <p:cNvPr id="3" name="Marcador de notas 2"/>
          <p:cNvSpPr>
            <a:spLocks noGrp="1"/>
          </p:cNvSpPr>
          <p:nvPr>
            <p:ph type="body" idx="1"/>
          </p:nvPr>
        </p:nvSpPr>
        <p:spPr/>
        <p:txBody>
          <a:bodyPr/>
          <a:lstStyle/>
          <a:p>
            <a:pPr marL="0" lvl="1" algn="just" defTabSz="912813">
              <a:spcBef>
                <a:spcPts val="0"/>
              </a:spcBef>
              <a:buFont typeface="Wingdings 3" panose="05040102010807070707" pitchFamily="18" charset="2"/>
              <a:buNone/>
              <a:defRPr/>
            </a:pPr>
            <a:r>
              <a:rPr lang="es-ES" sz="1400" dirty="0" smtClean="0">
                <a:solidFill>
                  <a:prstClr val="black"/>
                </a:solidFill>
                <a:latin typeface="+mn-lt"/>
              </a:rPr>
              <a:t>Con carácter general as actuaciones reguladas en esta convocatoria deberán enmarcarse en las áreas temáticas y líneas prioritarias descritas en el artículo 4. Se contempla que una misma actuación pueda dar respuesta a varias líneas prioritarias. </a:t>
            </a:r>
          </a:p>
          <a:p>
            <a:pPr>
              <a:defRPr/>
            </a:pPr>
            <a:endParaRPr lang="es-ES_tradnl" dirty="0" smtClean="0"/>
          </a:p>
          <a:p>
            <a:pPr defTabSz="912813">
              <a:defRPr/>
            </a:pPr>
            <a:r>
              <a:rPr lang="es-ES_tradnl" dirty="0" smtClean="0"/>
              <a:t>PEICTI: P</a:t>
            </a:r>
            <a:r>
              <a:rPr lang="es-ES" dirty="0" err="1" smtClean="0">
                <a:latin typeface="+mn-lt"/>
              </a:rPr>
              <a:t>lan</a:t>
            </a:r>
            <a:r>
              <a:rPr lang="es-ES" dirty="0" smtClean="0">
                <a:latin typeface="+mn-lt"/>
              </a:rPr>
              <a:t> Estatal de Investigación Científica y Técnica y de Innovación </a:t>
            </a:r>
          </a:p>
        </p:txBody>
      </p:sp>
      <p:sp>
        <p:nvSpPr>
          <p:cNvPr id="12292" name="Marcador de número de diapositiva 3"/>
          <p:cNvSpPr>
            <a:spLocks noGrp="1"/>
          </p:cNvSpPr>
          <p:nvPr>
            <p:ph type="sldNum" sz="quarter" idx="5"/>
          </p:nvPr>
        </p:nvSpPr>
        <p:spPr>
          <a:noFill/>
        </p:spPr>
        <p:txBody>
          <a:bodyPr/>
          <a:lstStyle>
            <a:lvl1pPr>
              <a:defRPr sz="6000">
                <a:solidFill>
                  <a:schemeClr val="bg2"/>
                </a:solidFill>
                <a:latin typeface="Arial" panose="020B0604020202020204" pitchFamily="34" charset="0"/>
              </a:defRPr>
            </a:lvl1pPr>
            <a:lvl2pPr marL="742950" indent="-285750">
              <a:defRPr sz="6000">
                <a:solidFill>
                  <a:schemeClr val="bg2"/>
                </a:solidFill>
                <a:latin typeface="Arial" panose="020B0604020202020204" pitchFamily="34" charset="0"/>
              </a:defRPr>
            </a:lvl2pPr>
            <a:lvl3pPr marL="1143000" indent="-228600">
              <a:defRPr sz="6000">
                <a:solidFill>
                  <a:schemeClr val="bg2"/>
                </a:solidFill>
                <a:latin typeface="Arial" panose="020B0604020202020204" pitchFamily="34" charset="0"/>
              </a:defRPr>
            </a:lvl3pPr>
            <a:lvl4pPr marL="1600200" indent="-228600">
              <a:defRPr sz="6000">
                <a:solidFill>
                  <a:schemeClr val="bg2"/>
                </a:solidFill>
                <a:latin typeface="Arial" panose="020B0604020202020204" pitchFamily="34" charset="0"/>
              </a:defRPr>
            </a:lvl4pPr>
            <a:lvl5pPr marL="2057400" indent="-228600">
              <a:defRPr sz="6000">
                <a:solidFill>
                  <a:schemeClr val="bg2"/>
                </a:solidFill>
                <a:latin typeface="Arial" panose="020B0604020202020204" pitchFamily="34" charset="0"/>
              </a:defRPr>
            </a:lvl5pPr>
            <a:lvl6pPr marL="2514600" indent="-228600" eaLnBrk="0" fontAlgn="base" hangingPunct="0">
              <a:spcBef>
                <a:spcPct val="0"/>
              </a:spcBef>
              <a:spcAft>
                <a:spcPct val="0"/>
              </a:spcAft>
              <a:defRPr sz="6000">
                <a:solidFill>
                  <a:schemeClr val="bg2"/>
                </a:solidFill>
                <a:latin typeface="Arial" panose="020B0604020202020204" pitchFamily="34" charset="0"/>
              </a:defRPr>
            </a:lvl6pPr>
            <a:lvl7pPr marL="2971800" indent="-228600" eaLnBrk="0" fontAlgn="base" hangingPunct="0">
              <a:spcBef>
                <a:spcPct val="0"/>
              </a:spcBef>
              <a:spcAft>
                <a:spcPct val="0"/>
              </a:spcAft>
              <a:defRPr sz="6000">
                <a:solidFill>
                  <a:schemeClr val="bg2"/>
                </a:solidFill>
                <a:latin typeface="Arial" panose="020B0604020202020204" pitchFamily="34" charset="0"/>
              </a:defRPr>
            </a:lvl7pPr>
            <a:lvl8pPr marL="3429000" indent="-228600" eaLnBrk="0" fontAlgn="base" hangingPunct="0">
              <a:spcBef>
                <a:spcPct val="0"/>
              </a:spcBef>
              <a:spcAft>
                <a:spcPct val="0"/>
              </a:spcAft>
              <a:defRPr sz="6000">
                <a:solidFill>
                  <a:schemeClr val="bg2"/>
                </a:solidFill>
                <a:latin typeface="Arial" panose="020B0604020202020204" pitchFamily="34" charset="0"/>
              </a:defRPr>
            </a:lvl8pPr>
            <a:lvl9pPr marL="3886200" indent="-228600" eaLnBrk="0" fontAlgn="base" hangingPunct="0">
              <a:spcBef>
                <a:spcPct val="0"/>
              </a:spcBef>
              <a:spcAft>
                <a:spcPct val="0"/>
              </a:spcAft>
              <a:defRPr sz="6000">
                <a:solidFill>
                  <a:schemeClr val="bg2"/>
                </a:solidFill>
                <a:latin typeface="Arial" panose="020B0604020202020204" pitchFamily="34" charset="0"/>
              </a:defRPr>
            </a:lvl9pPr>
          </a:lstStyle>
          <a:p>
            <a:fld id="{A830D958-CFA1-41CE-932D-DEE2959AC2EE}" type="slidenum">
              <a:rPr lang="es-ES" altLang="es-ES" sz="1200" smtClean="0">
                <a:solidFill>
                  <a:schemeClr val="tx1"/>
                </a:solidFill>
                <a:latin typeface="Times New Roman" panose="02020603050405020304" pitchFamily="18" charset="0"/>
              </a:rPr>
              <a:pPr/>
              <a:t>16</a:t>
            </a:fld>
            <a:endParaRPr lang="es-ES" altLang="es-ES" sz="120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741857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Marcador de imagen de diapositiva 1"/>
          <p:cNvSpPr>
            <a:spLocks noGrp="1" noRot="1" noChangeAspect="1" noTextEdit="1"/>
          </p:cNvSpPr>
          <p:nvPr>
            <p:ph type="sldImg"/>
          </p:nvPr>
        </p:nvSpPr>
        <p:spPr>
          <a:ln/>
        </p:spPr>
      </p:sp>
      <p:sp>
        <p:nvSpPr>
          <p:cNvPr id="14339" name="Marcador de notas 2"/>
          <p:cNvSpPr>
            <a:spLocks noGrp="1"/>
          </p:cNvSpPr>
          <p:nvPr>
            <p:ph type="body" idx="1"/>
          </p:nvPr>
        </p:nvSpPr>
        <p:spPr>
          <a:noFill/>
        </p:spPr>
        <p:txBody>
          <a:bodyPr/>
          <a:lstStyle/>
          <a:p>
            <a:endParaRPr lang="es-ES" altLang="es-ES" smtClean="0"/>
          </a:p>
        </p:txBody>
      </p:sp>
      <p:sp>
        <p:nvSpPr>
          <p:cNvPr id="14340" name="Marcador de número de diapositiva 3"/>
          <p:cNvSpPr>
            <a:spLocks noGrp="1"/>
          </p:cNvSpPr>
          <p:nvPr>
            <p:ph type="sldNum" sz="quarter" idx="5"/>
          </p:nvPr>
        </p:nvSpPr>
        <p:spPr>
          <a:noFill/>
        </p:spPr>
        <p:txBody>
          <a:bodyPr/>
          <a:lstStyle>
            <a:lvl1pPr>
              <a:defRPr sz="6000">
                <a:solidFill>
                  <a:schemeClr val="bg2"/>
                </a:solidFill>
                <a:latin typeface="Arial" panose="020B0604020202020204" pitchFamily="34" charset="0"/>
              </a:defRPr>
            </a:lvl1pPr>
            <a:lvl2pPr marL="742950" indent="-285750">
              <a:defRPr sz="6000">
                <a:solidFill>
                  <a:schemeClr val="bg2"/>
                </a:solidFill>
                <a:latin typeface="Arial" panose="020B0604020202020204" pitchFamily="34" charset="0"/>
              </a:defRPr>
            </a:lvl2pPr>
            <a:lvl3pPr marL="1143000" indent="-228600">
              <a:defRPr sz="6000">
                <a:solidFill>
                  <a:schemeClr val="bg2"/>
                </a:solidFill>
                <a:latin typeface="Arial" panose="020B0604020202020204" pitchFamily="34" charset="0"/>
              </a:defRPr>
            </a:lvl3pPr>
            <a:lvl4pPr marL="1600200" indent="-228600">
              <a:defRPr sz="6000">
                <a:solidFill>
                  <a:schemeClr val="bg2"/>
                </a:solidFill>
                <a:latin typeface="Arial" panose="020B0604020202020204" pitchFamily="34" charset="0"/>
              </a:defRPr>
            </a:lvl4pPr>
            <a:lvl5pPr marL="2057400" indent="-228600">
              <a:defRPr sz="6000">
                <a:solidFill>
                  <a:schemeClr val="bg2"/>
                </a:solidFill>
                <a:latin typeface="Arial" panose="020B0604020202020204" pitchFamily="34" charset="0"/>
              </a:defRPr>
            </a:lvl5pPr>
            <a:lvl6pPr marL="2514600" indent="-228600" eaLnBrk="0" fontAlgn="base" hangingPunct="0">
              <a:spcBef>
                <a:spcPct val="0"/>
              </a:spcBef>
              <a:spcAft>
                <a:spcPct val="0"/>
              </a:spcAft>
              <a:defRPr sz="6000">
                <a:solidFill>
                  <a:schemeClr val="bg2"/>
                </a:solidFill>
                <a:latin typeface="Arial" panose="020B0604020202020204" pitchFamily="34" charset="0"/>
              </a:defRPr>
            </a:lvl6pPr>
            <a:lvl7pPr marL="2971800" indent="-228600" eaLnBrk="0" fontAlgn="base" hangingPunct="0">
              <a:spcBef>
                <a:spcPct val="0"/>
              </a:spcBef>
              <a:spcAft>
                <a:spcPct val="0"/>
              </a:spcAft>
              <a:defRPr sz="6000">
                <a:solidFill>
                  <a:schemeClr val="bg2"/>
                </a:solidFill>
                <a:latin typeface="Arial" panose="020B0604020202020204" pitchFamily="34" charset="0"/>
              </a:defRPr>
            </a:lvl7pPr>
            <a:lvl8pPr marL="3429000" indent="-228600" eaLnBrk="0" fontAlgn="base" hangingPunct="0">
              <a:spcBef>
                <a:spcPct val="0"/>
              </a:spcBef>
              <a:spcAft>
                <a:spcPct val="0"/>
              </a:spcAft>
              <a:defRPr sz="6000">
                <a:solidFill>
                  <a:schemeClr val="bg2"/>
                </a:solidFill>
                <a:latin typeface="Arial" panose="020B0604020202020204" pitchFamily="34" charset="0"/>
              </a:defRPr>
            </a:lvl8pPr>
            <a:lvl9pPr marL="3886200" indent="-228600" eaLnBrk="0" fontAlgn="base" hangingPunct="0">
              <a:spcBef>
                <a:spcPct val="0"/>
              </a:spcBef>
              <a:spcAft>
                <a:spcPct val="0"/>
              </a:spcAft>
              <a:defRPr sz="6000">
                <a:solidFill>
                  <a:schemeClr val="bg2"/>
                </a:solidFill>
                <a:latin typeface="Arial" panose="020B0604020202020204" pitchFamily="34" charset="0"/>
              </a:defRPr>
            </a:lvl9pPr>
          </a:lstStyle>
          <a:p>
            <a:fld id="{3668D590-EA26-4455-988E-A76729230D35}" type="slidenum">
              <a:rPr lang="es-ES" altLang="es-ES" sz="1200" smtClean="0">
                <a:solidFill>
                  <a:schemeClr val="tx1"/>
                </a:solidFill>
                <a:latin typeface="Times New Roman" panose="02020603050405020304" pitchFamily="18" charset="0"/>
              </a:rPr>
              <a:pPr/>
              <a:t>17</a:t>
            </a:fld>
            <a:endParaRPr lang="es-ES" altLang="es-ES" sz="120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2734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Marcador de imagen de diapositiva 1"/>
          <p:cNvSpPr>
            <a:spLocks noGrp="1" noRot="1" noChangeAspect="1" noTextEdit="1"/>
          </p:cNvSpPr>
          <p:nvPr>
            <p:ph type="sldImg"/>
          </p:nvPr>
        </p:nvSpPr>
        <p:spPr>
          <a:ln/>
        </p:spPr>
      </p:sp>
      <p:sp>
        <p:nvSpPr>
          <p:cNvPr id="16387" name="Marcador de notas 2"/>
          <p:cNvSpPr>
            <a:spLocks noGrp="1"/>
          </p:cNvSpPr>
          <p:nvPr>
            <p:ph type="body" idx="1"/>
          </p:nvPr>
        </p:nvSpPr>
        <p:spPr>
          <a:noFill/>
        </p:spPr>
        <p:txBody>
          <a:bodyPr/>
          <a:lstStyle/>
          <a:p>
            <a:endParaRPr lang="es-ES" altLang="es-ES" smtClean="0"/>
          </a:p>
        </p:txBody>
      </p:sp>
      <p:sp>
        <p:nvSpPr>
          <p:cNvPr id="16388" name="Marcador de número de diapositiva 3"/>
          <p:cNvSpPr>
            <a:spLocks noGrp="1"/>
          </p:cNvSpPr>
          <p:nvPr>
            <p:ph type="sldNum" sz="quarter" idx="5"/>
          </p:nvPr>
        </p:nvSpPr>
        <p:spPr>
          <a:noFill/>
        </p:spPr>
        <p:txBody>
          <a:bodyPr/>
          <a:lstStyle>
            <a:lvl1pPr>
              <a:defRPr sz="6000">
                <a:solidFill>
                  <a:schemeClr val="bg2"/>
                </a:solidFill>
                <a:latin typeface="Arial" panose="020B0604020202020204" pitchFamily="34" charset="0"/>
              </a:defRPr>
            </a:lvl1pPr>
            <a:lvl2pPr marL="742950" indent="-285750">
              <a:defRPr sz="6000">
                <a:solidFill>
                  <a:schemeClr val="bg2"/>
                </a:solidFill>
                <a:latin typeface="Arial" panose="020B0604020202020204" pitchFamily="34" charset="0"/>
              </a:defRPr>
            </a:lvl2pPr>
            <a:lvl3pPr marL="1143000" indent="-228600">
              <a:defRPr sz="6000">
                <a:solidFill>
                  <a:schemeClr val="bg2"/>
                </a:solidFill>
                <a:latin typeface="Arial" panose="020B0604020202020204" pitchFamily="34" charset="0"/>
              </a:defRPr>
            </a:lvl3pPr>
            <a:lvl4pPr marL="1600200" indent="-228600">
              <a:defRPr sz="6000">
                <a:solidFill>
                  <a:schemeClr val="bg2"/>
                </a:solidFill>
                <a:latin typeface="Arial" panose="020B0604020202020204" pitchFamily="34" charset="0"/>
              </a:defRPr>
            </a:lvl4pPr>
            <a:lvl5pPr marL="2057400" indent="-228600">
              <a:defRPr sz="6000">
                <a:solidFill>
                  <a:schemeClr val="bg2"/>
                </a:solidFill>
                <a:latin typeface="Arial" panose="020B0604020202020204" pitchFamily="34" charset="0"/>
              </a:defRPr>
            </a:lvl5pPr>
            <a:lvl6pPr marL="2514600" indent="-228600" eaLnBrk="0" fontAlgn="base" hangingPunct="0">
              <a:spcBef>
                <a:spcPct val="0"/>
              </a:spcBef>
              <a:spcAft>
                <a:spcPct val="0"/>
              </a:spcAft>
              <a:defRPr sz="6000">
                <a:solidFill>
                  <a:schemeClr val="bg2"/>
                </a:solidFill>
                <a:latin typeface="Arial" panose="020B0604020202020204" pitchFamily="34" charset="0"/>
              </a:defRPr>
            </a:lvl6pPr>
            <a:lvl7pPr marL="2971800" indent="-228600" eaLnBrk="0" fontAlgn="base" hangingPunct="0">
              <a:spcBef>
                <a:spcPct val="0"/>
              </a:spcBef>
              <a:spcAft>
                <a:spcPct val="0"/>
              </a:spcAft>
              <a:defRPr sz="6000">
                <a:solidFill>
                  <a:schemeClr val="bg2"/>
                </a:solidFill>
                <a:latin typeface="Arial" panose="020B0604020202020204" pitchFamily="34" charset="0"/>
              </a:defRPr>
            </a:lvl7pPr>
            <a:lvl8pPr marL="3429000" indent="-228600" eaLnBrk="0" fontAlgn="base" hangingPunct="0">
              <a:spcBef>
                <a:spcPct val="0"/>
              </a:spcBef>
              <a:spcAft>
                <a:spcPct val="0"/>
              </a:spcAft>
              <a:defRPr sz="6000">
                <a:solidFill>
                  <a:schemeClr val="bg2"/>
                </a:solidFill>
                <a:latin typeface="Arial" panose="020B0604020202020204" pitchFamily="34" charset="0"/>
              </a:defRPr>
            </a:lvl8pPr>
            <a:lvl9pPr marL="3886200" indent="-228600" eaLnBrk="0" fontAlgn="base" hangingPunct="0">
              <a:spcBef>
                <a:spcPct val="0"/>
              </a:spcBef>
              <a:spcAft>
                <a:spcPct val="0"/>
              </a:spcAft>
              <a:defRPr sz="6000">
                <a:solidFill>
                  <a:schemeClr val="bg2"/>
                </a:solidFill>
                <a:latin typeface="Arial" panose="020B0604020202020204" pitchFamily="34" charset="0"/>
              </a:defRPr>
            </a:lvl9pPr>
          </a:lstStyle>
          <a:p>
            <a:fld id="{E30A4A4F-5E91-47BE-932D-90EC5CFFF53F}" type="slidenum">
              <a:rPr lang="es-ES" altLang="es-ES" sz="1200" smtClean="0">
                <a:solidFill>
                  <a:schemeClr val="tx1"/>
                </a:solidFill>
                <a:latin typeface="Times New Roman" panose="02020603050405020304" pitchFamily="18" charset="0"/>
              </a:rPr>
              <a:pPr/>
              <a:t>18</a:t>
            </a:fld>
            <a:endParaRPr lang="es-ES" altLang="es-ES" sz="120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471940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Marcador de imagen de diapositiva 1"/>
          <p:cNvSpPr>
            <a:spLocks noGrp="1" noRot="1" noChangeAspect="1" noTextEdit="1"/>
          </p:cNvSpPr>
          <p:nvPr>
            <p:ph type="sldImg"/>
          </p:nvPr>
        </p:nvSpPr>
        <p:spPr>
          <a:ln/>
        </p:spPr>
      </p:sp>
      <p:sp>
        <p:nvSpPr>
          <p:cNvPr id="18435" name="Marcador de notas 2"/>
          <p:cNvSpPr>
            <a:spLocks noGrp="1"/>
          </p:cNvSpPr>
          <p:nvPr>
            <p:ph type="body" idx="1"/>
          </p:nvPr>
        </p:nvSpPr>
        <p:spPr>
          <a:noFill/>
        </p:spPr>
        <p:txBody>
          <a:bodyPr/>
          <a:lstStyle/>
          <a:p>
            <a:r>
              <a:rPr lang="es-ES" altLang="es-ES" smtClean="0"/>
              <a:t>Responder a las prioridades en salud de la ciudadanía, tanto en los aspectos preventivos, diagnósticos,</a:t>
            </a:r>
          </a:p>
          <a:p>
            <a:r>
              <a:rPr lang="es-ES" altLang="es-ES" smtClean="0"/>
              <a:t>curativos, rehabilitadores y paliativos de las enfermedades</a:t>
            </a:r>
          </a:p>
        </p:txBody>
      </p:sp>
      <p:sp>
        <p:nvSpPr>
          <p:cNvPr id="18436" name="Marcador de número de diapositiva 3"/>
          <p:cNvSpPr>
            <a:spLocks noGrp="1"/>
          </p:cNvSpPr>
          <p:nvPr>
            <p:ph type="sldNum" sz="quarter" idx="5"/>
          </p:nvPr>
        </p:nvSpPr>
        <p:spPr>
          <a:noFill/>
        </p:spPr>
        <p:txBody>
          <a:bodyPr/>
          <a:lstStyle>
            <a:lvl1pPr>
              <a:defRPr sz="6000">
                <a:solidFill>
                  <a:schemeClr val="bg2"/>
                </a:solidFill>
                <a:latin typeface="Arial" panose="020B0604020202020204" pitchFamily="34" charset="0"/>
              </a:defRPr>
            </a:lvl1pPr>
            <a:lvl2pPr marL="742950" indent="-285750">
              <a:defRPr sz="6000">
                <a:solidFill>
                  <a:schemeClr val="bg2"/>
                </a:solidFill>
                <a:latin typeface="Arial" panose="020B0604020202020204" pitchFamily="34" charset="0"/>
              </a:defRPr>
            </a:lvl2pPr>
            <a:lvl3pPr marL="1143000" indent="-228600">
              <a:defRPr sz="6000">
                <a:solidFill>
                  <a:schemeClr val="bg2"/>
                </a:solidFill>
                <a:latin typeface="Arial" panose="020B0604020202020204" pitchFamily="34" charset="0"/>
              </a:defRPr>
            </a:lvl3pPr>
            <a:lvl4pPr marL="1600200" indent="-228600">
              <a:defRPr sz="6000">
                <a:solidFill>
                  <a:schemeClr val="bg2"/>
                </a:solidFill>
                <a:latin typeface="Arial" panose="020B0604020202020204" pitchFamily="34" charset="0"/>
              </a:defRPr>
            </a:lvl4pPr>
            <a:lvl5pPr marL="2057400" indent="-228600">
              <a:defRPr sz="6000">
                <a:solidFill>
                  <a:schemeClr val="bg2"/>
                </a:solidFill>
                <a:latin typeface="Arial" panose="020B0604020202020204" pitchFamily="34" charset="0"/>
              </a:defRPr>
            </a:lvl5pPr>
            <a:lvl6pPr marL="2514600" indent="-228600" eaLnBrk="0" fontAlgn="base" hangingPunct="0">
              <a:spcBef>
                <a:spcPct val="0"/>
              </a:spcBef>
              <a:spcAft>
                <a:spcPct val="0"/>
              </a:spcAft>
              <a:defRPr sz="6000">
                <a:solidFill>
                  <a:schemeClr val="bg2"/>
                </a:solidFill>
                <a:latin typeface="Arial" panose="020B0604020202020204" pitchFamily="34" charset="0"/>
              </a:defRPr>
            </a:lvl6pPr>
            <a:lvl7pPr marL="2971800" indent="-228600" eaLnBrk="0" fontAlgn="base" hangingPunct="0">
              <a:spcBef>
                <a:spcPct val="0"/>
              </a:spcBef>
              <a:spcAft>
                <a:spcPct val="0"/>
              </a:spcAft>
              <a:defRPr sz="6000">
                <a:solidFill>
                  <a:schemeClr val="bg2"/>
                </a:solidFill>
                <a:latin typeface="Arial" panose="020B0604020202020204" pitchFamily="34" charset="0"/>
              </a:defRPr>
            </a:lvl7pPr>
            <a:lvl8pPr marL="3429000" indent="-228600" eaLnBrk="0" fontAlgn="base" hangingPunct="0">
              <a:spcBef>
                <a:spcPct val="0"/>
              </a:spcBef>
              <a:spcAft>
                <a:spcPct val="0"/>
              </a:spcAft>
              <a:defRPr sz="6000">
                <a:solidFill>
                  <a:schemeClr val="bg2"/>
                </a:solidFill>
                <a:latin typeface="Arial" panose="020B0604020202020204" pitchFamily="34" charset="0"/>
              </a:defRPr>
            </a:lvl8pPr>
            <a:lvl9pPr marL="3886200" indent="-228600" eaLnBrk="0" fontAlgn="base" hangingPunct="0">
              <a:spcBef>
                <a:spcPct val="0"/>
              </a:spcBef>
              <a:spcAft>
                <a:spcPct val="0"/>
              </a:spcAft>
              <a:defRPr sz="6000">
                <a:solidFill>
                  <a:schemeClr val="bg2"/>
                </a:solidFill>
                <a:latin typeface="Arial" panose="020B0604020202020204" pitchFamily="34" charset="0"/>
              </a:defRPr>
            </a:lvl9pPr>
          </a:lstStyle>
          <a:p>
            <a:fld id="{72D97822-124D-4E5B-B9C9-0812BE263FED}" type="slidenum">
              <a:rPr lang="es-ES" altLang="es-ES" sz="1200" smtClean="0">
                <a:solidFill>
                  <a:schemeClr val="tx1"/>
                </a:solidFill>
                <a:latin typeface="Times New Roman" panose="02020603050405020304" pitchFamily="18" charset="0"/>
              </a:rPr>
              <a:pPr/>
              <a:t>19</a:t>
            </a:fld>
            <a:endParaRPr lang="es-ES" altLang="es-ES" sz="120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51226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5" name="Rectangle 35"/>
          <p:cNvSpPr>
            <a:spLocks noGrp="1" noChangeArrowheads="1"/>
          </p:cNvSpPr>
          <p:nvPr>
            <p:ph type="ftr" sz="quarter" idx="10"/>
          </p:nvPr>
        </p:nvSpPr>
        <p:spPr>
          <a:xfrm>
            <a:off x="38100" y="6492875"/>
            <a:ext cx="9123363" cy="339725"/>
          </a:xfrm>
          <a:prstGeom prst="rect">
            <a:avLst/>
          </a:prstGeom>
        </p:spPr>
        <p:txBody>
          <a:bodyPr/>
          <a:lstStyle>
            <a:lvl1pPr>
              <a:defRPr lang="es-ES" sz="1100" smtClean="0">
                <a:effectLst/>
                <a:latin typeface="+mn-lt"/>
              </a:defRPr>
            </a:lvl1pPr>
          </a:lstStyle>
          <a:p>
            <a:r>
              <a:rPr lang="es-ES" dirty="0"/>
              <a:t>Taller - evaluación</a:t>
            </a:r>
          </a:p>
        </p:txBody>
      </p:sp>
    </p:spTree>
    <p:extLst>
      <p:ext uri="{BB962C8B-B14F-4D97-AF65-F5344CB8AC3E}">
        <p14:creationId xmlns:p14="http://schemas.microsoft.com/office/powerpoint/2010/main" val="388307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Rectangle 35"/>
          <p:cNvSpPr>
            <a:spLocks noGrp="1" noChangeArrowheads="1"/>
          </p:cNvSpPr>
          <p:nvPr>
            <p:ph type="ftr" sz="quarter" idx="10"/>
          </p:nvPr>
        </p:nvSpPr>
        <p:spPr>
          <a:xfrm>
            <a:off x="38100" y="6492875"/>
            <a:ext cx="9123363" cy="339725"/>
          </a:xfrm>
          <a:prstGeom prst="rect">
            <a:avLst/>
          </a:prstGeom>
        </p:spPr>
        <p:txBody>
          <a:bodyPr/>
          <a:lstStyle>
            <a:lvl1pPr>
              <a:defRPr lang="es-ES" sz="1100" smtClean="0">
                <a:effectLst/>
                <a:latin typeface="+mn-lt"/>
              </a:defRPr>
            </a:lvl1pPr>
          </a:lstStyle>
          <a:p>
            <a:r>
              <a:rPr lang="es-ES" dirty="0"/>
              <a:t>Taller - evaluación</a:t>
            </a:r>
          </a:p>
        </p:txBody>
      </p:sp>
    </p:spTree>
    <p:extLst>
      <p:ext uri="{BB962C8B-B14F-4D97-AF65-F5344CB8AC3E}">
        <p14:creationId xmlns:p14="http://schemas.microsoft.com/office/powerpoint/2010/main" val="24561081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8" name="Rectangle 34"/>
          <p:cNvSpPr>
            <a:spLocks noGrp="1" noChangeArrowheads="1"/>
          </p:cNvSpPr>
          <p:nvPr>
            <p:ph type="title"/>
          </p:nvPr>
        </p:nvSpPr>
        <p:spPr bwMode="auto">
          <a:xfrm>
            <a:off x="0" y="0"/>
            <a:ext cx="853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Haga clic para cambiar el estilo de título	</a:t>
            </a:r>
          </a:p>
        </p:txBody>
      </p:sp>
      <p:sp>
        <p:nvSpPr>
          <p:cNvPr id="1054" name="Rectangle 30"/>
          <p:cNvSpPr>
            <a:spLocks noChangeArrowheads="1"/>
          </p:cNvSpPr>
          <p:nvPr/>
        </p:nvSpPr>
        <p:spPr bwMode="auto">
          <a:xfrm>
            <a:off x="-11113" y="-3175"/>
            <a:ext cx="9896476" cy="533400"/>
          </a:xfrm>
          <a:prstGeom prst="rect">
            <a:avLst/>
          </a:prstGeom>
          <a:gradFill rotWithShape="1">
            <a:gsLst>
              <a:gs pos="0">
                <a:srgbClr val="336699">
                  <a:alpha val="67000"/>
                </a:srgbClr>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s-ES" sz="2400" b="1" dirty="0">
                <a:solidFill>
                  <a:schemeClr val="bg1"/>
                </a:solidFill>
                <a:effectLst>
                  <a:outerShdw blurRad="38100" dist="38100" dir="2700000" algn="tl">
                    <a:srgbClr val="000000"/>
                  </a:outerShdw>
                </a:effectLst>
                <a:latin typeface="Trebuchet MS" pitchFamily="34" charset="0"/>
              </a:rPr>
              <a:t>	</a:t>
            </a:r>
          </a:p>
        </p:txBody>
      </p:sp>
      <p:sp>
        <p:nvSpPr>
          <p:cNvPr id="1028" name="Text Box 14"/>
          <p:cNvSpPr txBox="1">
            <a:spLocks noChangeArrowheads="1"/>
          </p:cNvSpPr>
          <p:nvPr/>
        </p:nvSpPr>
        <p:spPr bwMode="auto">
          <a:xfrm>
            <a:off x="901700" y="5661025"/>
            <a:ext cx="491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6000">
                <a:solidFill>
                  <a:schemeClr val="bg2"/>
                </a:solidFill>
                <a:latin typeface="Arial" pitchFamily="34" charset="0"/>
              </a:defRPr>
            </a:lvl1pPr>
            <a:lvl2pPr marL="742950" indent="-285750" eaLnBrk="0" hangingPunct="0">
              <a:defRPr sz="6000">
                <a:solidFill>
                  <a:schemeClr val="bg2"/>
                </a:solidFill>
                <a:latin typeface="Arial" pitchFamily="34" charset="0"/>
              </a:defRPr>
            </a:lvl2pPr>
            <a:lvl3pPr marL="1143000" indent="-228600" eaLnBrk="0" hangingPunct="0">
              <a:defRPr sz="6000">
                <a:solidFill>
                  <a:schemeClr val="bg2"/>
                </a:solidFill>
                <a:latin typeface="Arial" pitchFamily="34" charset="0"/>
              </a:defRPr>
            </a:lvl3pPr>
            <a:lvl4pPr marL="1600200" indent="-228600" eaLnBrk="0" hangingPunct="0">
              <a:defRPr sz="6000">
                <a:solidFill>
                  <a:schemeClr val="bg2"/>
                </a:solidFill>
                <a:latin typeface="Arial" pitchFamily="34" charset="0"/>
              </a:defRPr>
            </a:lvl4pPr>
            <a:lvl5pPr marL="2057400" indent="-228600" eaLnBrk="0" hangingPunct="0">
              <a:defRPr sz="6000">
                <a:solidFill>
                  <a:schemeClr val="bg2"/>
                </a:solidFill>
                <a:latin typeface="Arial" pitchFamily="34" charset="0"/>
              </a:defRPr>
            </a:lvl5pPr>
            <a:lvl6pPr marL="2514600" indent="-228600" eaLnBrk="0" fontAlgn="base" hangingPunct="0">
              <a:spcBef>
                <a:spcPct val="0"/>
              </a:spcBef>
              <a:spcAft>
                <a:spcPct val="0"/>
              </a:spcAft>
              <a:defRPr sz="6000">
                <a:solidFill>
                  <a:schemeClr val="bg2"/>
                </a:solidFill>
                <a:latin typeface="Arial" pitchFamily="34" charset="0"/>
              </a:defRPr>
            </a:lvl6pPr>
            <a:lvl7pPr marL="2971800" indent="-228600" eaLnBrk="0" fontAlgn="base" hangingPunct="0">
              <a:spcBef>
                <a:spcPct val="0"/>
              </a:spcBef>
              <a:spcAft>
                <a:spcPct val="0"/>
              </a:spcAft>
              <a:defRPr sz="6000">
                <a:solidFill>
                  <a:schemeClr val="bg2"/>
                </a:solidFill>
                <a:latin typeface="Arial" pitchFamily="34" charset="0"/>
              </a:defRPr>
            </a:lvl7pPr>
            <a:lvl8pPr marL="3429000" indent="-228600" eaLnBrk="0" fontAlgn="base" hangingPunct="0">
              <a:spcBef>
                <a:spcPct val="0"/>
              </a:spcBef>
              <a:spcAft>
                <a:spcPct val="0"/>
              </a:spcAft>
              <a:defRPr sz="6000">
                <a:solidFill>
                  <a:schemeClr val="bg2"/>
                </a:solidFill>
                <a:latin typeface="Arial" pitchFamily="34" charset="0"/>
              </a:defRPr>
            </a:lvl8pPr>
            <a:lvl9pPr marL="3886200" indent="-228600" eaLnBrk="0" fontAlgn="base" hangingPunct="0">
              <a:spcBef>
                <a:spcPct val="0"/>
              </a:spcBef>
              <a:spcAft>
                <a:spcPct val="0"/>
              </a:spcAft>
              <a:defRPr sz="6000">
                <a:solidFill>
                  <a:schemeClr val="bg2"/>
                </a:solidFill>
                <a:latin typeface="Arial" pitchFamily="34" charset="0"/>
              </a:defRPr>
            </a:lvl9pPr>
          </a:lstStyle>
          <a:p>
            <a:pPr eaLnBrk="1" hangingPunct="1">
              <a:spcBef>
                <a:spcPct val="50000"/>
              </a:spcBef>
              <a:defRPr/>
            </a:pPr>
            <a:endParaRPr lang="en-US" sz="2400">
              <a:solidFill>
                <a:schemeClr val="tx1"/>
              </a:solidFill>
              <a:effectLst/>
              <a:latin typeface="Times New Roman" pitchFamily="18" charset="0"/>
            </a:endParaRPr>
          </a:p>
        </p:txBody>
      </p:sp>
      <p:sp>
        <p:nvSpPr>
          <p:cNvPr id="1029" name="Text Box 15"/>
          <p:cNvSpPr txBox="1">
            <a:spLocks noChangeArrowheads="1"/>
          </p:cNvSpPr>
          <p:nvPr/>
        </p:nvSpPr>
        <p:spPr bwMode="auto">
          <a:xfrm>
            <a:off x="9312275" y="6510338"/>
            <a:ext cx="584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6000">
                <a:solidFill>
                  <a:schemeClr val="bg2"/>
                </a:solidFill>
                <a:latin typeface="Arial" pitchFamily="34" charset="0"/>
              </a:defRPr>
            </a:lvl1pPr>
            <a:lvl2pPr marL="742950" indent="-285750" eaLnBrk="0" hangingPunct="0">
              <a:defRPr sz="6000">
                <a:solidFill>
                  <a:schemeClr val="bg2"/>
                </a:solidFill>
                <a:latin typeface="Arial" pitchFamily="34" charset="0"/>
              </a:defRPr>
            </a:lvl2pPr>
            <a:lvl3pPr marL="1143000" indent="-228600" eaLnBrk="0" hangingPunct="0">
              <a:defRPr sz="6000">
                <a:solidFill>
                  <a:schemeClr val="bg2"/>
                </a:solidFill>
                <a:latin typeface="Arial" pitchFamily="34" charset="0"/>
              </a:defRPr>
            </a:lvl3pPr>
            <a:lvl4pPr marL="1600200" indent="-228600" eaLnBrk="0" hangingPunct="0">
              <a:defRPr sz="6000">
                <a:solidFill>
                  <a:schemeClr val="bg2"/>
                </a:solidFill>
                <a:latin typeface="Arial" pitchFamily="34" charset="0"/>
              </a:defRPr>
            </a:lvl4pPr>
            <a:lvl5pPr marL="2057400" indent="-228600" eaLnBrk="0" hangingPunct="0">
              <a:defRPr sz="6000">
                <a:solidFill>
                  <a:schemeClr val="bg2"/>
                </a:solidFill>
                <a:latin typeface="Arial" pitchFamily="34" charset="0"/>
              </a:defRPr>
            </a:lvl5pPr>
            <a:lvl6pPr marL="2514600" indent="-228600" eaLnBrk="0" fontAlgn="base" hangingPunct="0">
              <a:spcBef>
                <a:spcPct val="0"/>
              </a:spcBef>
              <a:spcAft>
                <a:spcPct val="0"/>
              </a:spcAft>
              <a:defRPr sz="6000">
                <a:solidFill>
                  <a:schemeClr val="bg2"/>
                </a:solidFill>
                <a:latin typeface="Arial" pitchFamily="34" charset="0"/>
              </a:defRPr>
            </a:lvl6pPr>
            <a:lvl7pPr marL="2971800" indent="-228600" eaLnBrk="0" fontAlgn="base" hangingPunct="0">
              <a:spcBef>
                <a:spcPct val="0"/>
              </a:spcBef>
              <a:spcAft>
                <a:spcPct val="0"/>
              </a:spcAft>
              <a:defRPr sz="6000">
                <a:solidFill>
                  <a:schemeClr val="bg2"/>
                </a:solidFill>
                <a:latin typeface="Arial" pitchFamily="34" charset="0"/>
              </a:defRPr>
            </a:lvl7pPr>
            <a:lvl8pPr marL="3429000" indent="-228600" eaLnBrk="0" fontAlgn="base" hangingPunct="0">
              <a:spcBef>
                <a:spcPct val="0"/>
              </a:spcBef>
              <a:spcAft>
                <a:spcPct val="0"/>
              </a:spcAft>
              <a:defRPr sz="6000">
                <a:solidFill>
                  <a:schemeClr val="bg2"/>
                </a:solidFill>
                <a:latin typeface="Arial" pitchFamily="34" charset="0"/>
              </a:defRPr>
            </a:lvl8pPr>
            <a:lvl9pPr marL="3886200" indent="-228600" eaLnBrk="0" fontAlgn="base" hangingPunct="0">
              <a:spcBef>
                <a:spcPct val="0"/>
              </a:spcBef>
              <a:spcAft>
                <a:spcPct val="0"/>
              </a:spcAft>
              <a:defRPr sz="6000">
                <a:solidFill>
                  <a:schemeClr val="bg2"/>
                </a:solidFill>
                <a:latin typeface="Arial" pitchFamily="34" charset="0"/>
              </a:defRPr>
            </a:lvl9pPr>
          </a:lstStyle>
          <a:p>
            <a:pPr eaLnBrk="1" hangingPunct="1">
              <a:spcBef>
                <a:spcPct val="50000"/>
              </a:spcBef>
              <a:defRPr/>
            </a:pPr>
            <a:fld id="{D2F32C5C-644B-4474-93EE-900636C53730}" type="slidenum">
              <a:rPr lang="es-ES" sz="900" smtClean="0">
                <a:effectLst/>
                <a:latin typeface="Times New Roman" pitchFamily="18" charset="0"/>
              </a:rPr>
              <a:pPr eaLnBrk="1" hangingPunct="1">
                <a:spcBef>
                  <a:spcPct val="50000"/>
                </a:spcBef>
                <a:defRPr/>
              </a:pPr>
              <a:t>‹Nº›</a:t>
            </a:fld>
            <a:endParaRPr lang="es-ES" sz="900" dirty="0">
              <a:effectLst/>
              <a:latin typeface="Times New Roman" pitchFamily="18" charset="0"/>
            </a:endParaRPr>
          </a:p>
        </p:txBody>
      </p:sp>
      <p:sp>
        <p:nvSpPr>
          <p:cNvPr id="1031" name="Rectangle 7"/>
          <p:cNvSpPr>
            <a:spLocks noChangeArrowheads="1"/>
          </p:cNvSpPr>
          <p:nvPr/>
        </p:nvSpPr>
        <p:spPr bwMode="auto">
          <a:xfrm>
            <a:off x="0" y="611188"/>
            <a:ext cx="9906000" cy="71437"/>
          </a:xfrm>
          <a:prstGeom prst="rect">
            <a:avLst/>
          </a:prstGeom>
          <a:gradFill rotWithShape="1">
            <a:gsLst>
              <a:gs pos="0">
                <a:srgbClr val="006699"/>
              </a:gs>
              <a:gs pos="100000">
                <a:srgbClr val="FFFFFF"/>
              </a:gs>
            </a:gsLst>
            <a:lin ang="0" scaled="1"/>
          </a:gradFill>
          <a:ln>
            <a:noFill/>
          </a:ln>
          <a:effectLst/>
          <a:extLst>
            <a:ext uri="{91240B29-F687-4F45-9708-019B960494DF}">
              <a14:hiddenLine xmlns:a14="http://schemas.microsoft.com/office/drawing/2010/main" w="9525">
                <a:solidFill>
                  <a:srgbClr val="CBCD8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s-ES">
              <a:latin typeface="Arial" pitchFamily="34" charset="0"/>
            </a:endParaRPr>
          </a:p>
        </p:txBody>
      </p:sp>
      <p:sp>
        <p:nvSpPr>
          <p:cNvPr id="1032" name="Rectangle 32"/>
          <p:cNvSpPr>
            <a:spLocks noGrp="1" noChangeArrowheads="1"/>
          </p:cNvSpPr>
          <p:nvPr>
            <p:ph type="body" idx="1"/>
          </p:nvPr>
        </p:nvSpPr>
        <p:spPr bwMode="auto">
          <a:xfrm>
            <a:off x="381000" y="1066800"/>
            <a:ext cx="8458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1" name="Rectangle 35"/>
          <p:cNvSpPr>
            <a:spLocks noGrp="1" noChangeArrowheads="1"/>
          </p:cNvSpPr>
          <p:nvPr>
            <p:ph type="ftr" sz="quarter" idx="3"/>
          </p:nvPr>
        </p:nvSpPr>
        <p:spPr>
          <a:xfrm>
            <a:off x="38100" y="6492875"/>
            <a:ext cx="9123363" cy="339725"/>
          </a:xfrm>
          <a:prstGeom prst="rect">
            <a:avLst/>
          </a:prstGeom>
        </p:spPr>
        <p:txBody>
          <a:bodyPr/>
          <a:lstStyle>
            <a:lvl1pPr>
              <a:defRPr lang="es-ES" sz="1100" smtClean="0">
                <a:effectLst/>
                <a:latin typeface="+mn-lt"/>
              </a:defRPr>
            </a:lvl1pPr>
          </a:lstStyle>
          <a:p>
            <a:r>
              <a:rPr lang="es-ES" dirty="0"/>
              <a:t>Taller - evaluación</a:t>
            </a:r>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Lst>
  <p:hf sldNum="0" hdr="0" dt="0"/>
  <p:txStyles>
    <p:titleStyle>
      <a:lvl1pPr algn="l" rtl="0" eaLnBrk="0" fontAlgn="base" hangingPunct="0">
        <a:spcBef>
          <a:spcPct val="0"/>
        </a:spcBef>
        <a:spcAft>
          <a:spcPct val="0"/>
        </a:spcAft>
        <a:defRPr sz="24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b="1">
          <a:solidFill>
            <a:schemeClr val="bg1"/>
          </a:solidFill>
          <a:effectLst>
            <a:outerShdw blurRad="38100" dist="38100" dir="2700000" algn="tl">
              <a:srgbClr val="C0C0C0"/>
            </a:outerShdw>
          </a:effectLst>
          <a:latin typeface="Trebuchet MS" pitchFamily="34" charset="0"/>
        </a:defRPr>
      </a:lvl2pPr>
      <a:lvl3pPr algn="l" rtl="0" eaLnBrk="0" fontAlgn="base" hangingPunct="0">
        <a:spcBef>
          <a:spcPct val="0"/>
        </a:spcBef>
        <a:spcAft>
          <a:spcPct val="0"/>
        </a:spcAft>
        <a:defRPr sz="2400" b="1">
          <a:solidFill>
            <a:schemeClr val="bg1"/>
          </a:solidFill>
          <a:effectLst>
            <a:outerShdw blurRad="38100" dist="38100" dir="2700000" algn="tl">
              <a:srgbClr val="C0C0C0"/>
            </a:outerShdw>
          </a:effectLst>
          <a:latin typeface="Trebuchet MS" pitchFamily="34" charset="0"/>
        </a:defRPr>
      </a:lvl3pPr>
      <a:lvl4pPr algn="l" rtl="0" eaLnBrk="0" fontAlgn="base" hangingPunct="0">
        <a:spcBef>
          <a:spcPct val="0"/>
        </a:spcBef>
        <a:spcAft>
          <a:spcPct val="0"/>
        </a:spcAft>
        <a:defRPr sz="2400" b="1">
          <a:solidFill>
            <a:schemeClr val="bg1"/>
          </a:solidFill>
          <a:effectLst>
            <a:outerShdw blurRad="38100" dist="38100" dir="2700000" algn="tl">
              <a:srgbClr val="C0C0C0"/>
            </a:outerShdw>
          </a:effectLst>
          <a:latin typeface="Trebuchet MS" pitchFamily="34" charset="0"/>
        </a:defRPr>
      </a:lvl4pPr>
      <a:lvl5pPr algn="l" rtl="0" eaLnBrk="0" fontAlgn="base" hangingPunct="0">
        <a:spcBef>
          <a:spcPct val="0"/>
        </a:spcBef>
        <a:spcAft>
          <a:spcPct val="0"/>
        </a:spcAft>
        <a:defRPr sz="2400" b="1">
          <a:solidFill>
            <a:schemeClr val="bg1"/>
          </a:solidFill>
          <a:effectLst>
            <a:outerShdw blurRad="38100" dist="38100" dir="2700000" algn="tl">
              <a:srgbClr val="C0C0C0"/>
            </a:outerShdw>
          </a:effectLst>
          <a:latin typeface="Trebuchet MS" pitchFamily="34" charset="0"/>
        </a:defRPr>
      </a:lvl5pPr>
      <a:lvl6pPr marL="457200" algn="l" rtl="0" fontAlgn="base">
        <a:spcBef>
          <a:spcPct val="0"/>
        </a:spcBef>
        <a:spcAft>
          <a:spcPct val="0"/>
        </a:spcAft>
        <a:defRPr sz="2400" b="1">
          <a:solidFill>
            <a:schemeClr val="bg1"/>
          </a:solidFill>
          <a:effectLst>
            <a:outerShdw blurRad="38100" dist="38100" dir="2700000" algn="tl">
              <a:srgbClr val="C0C0C0"/>
            </a:outerShdw>
          </a:effectLst>
          <a:latin typeface="Trebuchet MS" pitchFamily="34" charset="0"/>
        </a:defRPr>
      </a:lvl6pPr>
      <a:lvl7pPr marL="914400" algn="l" rtl="0" fontAlgn="base">
        <a:spcBef>
          <a:spcPct val="0"/>
        </a:spcBef>
        <a:spcAft>
          <a:spcPct val="0"/>
        </a:spcAft>
        <a:defRPr sz="2400" b="1">
          <a:solidFill>
            <a:schemeClr val="bg1"/>
          </a:solidFill>
          <a:effectLst>
            <a:outerShdw blurRad="38100" dist="38100" dir="2700000" algn="tl">
              <a:srgbClr val="C0C0C0"/>
            </a:outerShdw>
          </a:effectLst>
          <a:latin typeface="Trebuchet MS" pitchFamily="34" charset="0"/>
        </a:defRPr>
      </a:lvl7pPr>
      <a:lvl8pPr marL="1371600" algn="l" rtl="0" fontAlgn="base">
        <a:spcBef>
          <a:spcPct val="0"/>
        </a:spcBef>
        <a:spcAft>
          <a:spcPct val="0"/>
        </a:spcAft>
        <a:defRPr sz="2400" b="1">
          <a:solidFill>
            <a:schemeClr val="bg1"/>
          </a:solidFill>
          <a:effectLst>
            <a:outerShdw blurRad="38100" dist="38100" dir="2700000" algn="tl">
              <a:srgbClr val="C0C0C0"/>
            </a:outerShdw>
          </a:effectLst>
          <a:latin typeface="Trebuchet MS" pitchFamily="34" charset="0"/>
        </a:defRPr>
      </a:lvl8pPr>
      <a:lvl9pPr marL="1828800" algn="l" rtl="0" fontAlgn="base">
        <a:spcBef>
          <a:spcPct val="0"/>
        </a:spcBef>
        <a:spcAft>
          <a:spcPct val="0"/>
        </a:spcAft>
        <a:defRPr sz="2400" b="1">
          <a:solidFill>
            <a:schemeClr val="bg1"/>
          </a:solidFill>
          <a:effectLst>
            <a:outerShdw blurRad="38100" dist="38100" dir="2700000" algn="tl">
              <a:srgbClr val="C0C0C0"/>
            </a:outerShdw>
          </a:effectLst>
          <a:latin typeface="Trebuchet MS"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onprueba.es/anticuerpos-neutralizantes-frente-sars-cov-2-0" TargetMode="External"/><Relationship Id="rId2" Type="http://schemas.openxmlformats.org/officeDocument/2006/relationships/hyperlink" Target="https://www.conprueba.es/evolucion-del-coronavirus-sars-cov-2" TargetMode="External"/><Relationship Id="rId1" Type="http://schemas.openxmlformats.org/officeDocument/2006/relationships/slideLayout" Target="../slideLayouts/slideLayout2.xml"/><Relationship Id="rId4" Type="http://schemas.openxmlformats.org/officeDocument/2006/relationships/hyperlink" Target="https://www.cochranelibrary.com/es/cdsr/doi/10.1002/14651858.CD013496.pub2/full/es?highlightAbstract=ayuno%7Cintermitente%7Cayun%7Cintermit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1" name="Rectangle 7"/>
          <p:cNvSpPr>
            <a:spLocks noGrp="1" noChangeArrowheads="1"/>
          </p:cNvSpPr>
          <p:nvPr>
            <p:ph type="ctrTitle" idx="4294967295"/>
          </p:nvPr>
        </p:nvSpPr>
        <p:spPr>
          <a:xfrm>
            <a:off x="533400" y="1300163"/>
            <a:ext cx="8515350" cy="3124200"/>
          </a:xfrm>
          <a:gradFill rotWithShape="1">
            <a:gsLst>
              <a:gs pos="0">
                <a:srgbClr val="006699"/>
              </a:gs>
              <a:gs pos="100000">
                <a:schemeClr val="bg1"/>
              </a:gs>
            </a:gsLst>
            <a:lin ang="0" scaled="1"/>
          </a:gradFill>
          <a:extLst>
            <a:ext uri="{91240B29-F687-4F45-9708-019B960494DF}">
              <a14:hiddenLine xmlns:a14="http://schemas.microsoft.com/office/drawing/2010/main" w="9525">
                <a:solidFill>
                  <a:schemeClr val="folHlink"/>
                </a:solidFill>
                <a:miter lim="800000"/>
                <a:headEnd/>
                <a:tailEnd/>
              </a14:hiddenLine>
            </a:ext>
          </a:extLst>
        </p:spPr>
        <p:txBody>
          <a:bodyPr/>
          <a:lstStyle/>
          <a:p>
            <a:pPr algn="ctr" eaLnBrk="1" hangingPunct="1">
              <a:defRPr/>
            </a:pPr>
            <a:r>
              <a:rPr lang="en-GB" sz="3600" dirty="0" smtClean="0">
                <a:solidFill>
                  <a:srgbClr val="006699"/>
                </a:solidFill>
                <a:effectLst>
                  <a:outerShdw blurRad="38100" dist="38100" dir="2700000" algn="tl">
                    <a:srgbClr val="000000"/>
                  </a:outerShdw>
                </a:effectLst>
              </a:rPr>
              <a:t>IMPACTO Y PLAN DE DIFUSIÓN</a:t>
            </a:r>
          </a:p>
        </p:txBody>
      </p:sp>
      <p:sp>
        <p:nvSpPr>
          <p:cNvPr id="129069" name="Rectangle 45"/>
          <p:cNvSpPr>
            <a:spLocks noChangeArrowheads="1"/>
          </p:cNvSpPr>
          <p:nvPr/>
        </p:nvSpPr>
        <p:spPr bwMode="auto">
          <a:xfrm>
            <a:off x="0" y="2862263"/>
            <a:ext cx="9906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endParaRPr lang="es-ES">
              <a:effectLst>
                <a:outerShdw blurRad="38100" dist="38100" dir="2700000" algn="tl">
                  <a:srgbClr val="000000">
                    <a:alpha val="43137"/>
                  </a:srgbClr>
                </a:outerShdw>
              </a:effectLst>
            </a:endParaRPr>
          </a:p>
        </p:txBody>
      </p:sp>
      <p:sp>
        <p:nvSpPr>
          <p:cNvPr id="2" name="1 CuadroTexto"/>
          <p:cNvSpPr txBox="1"/>
          <p:nvPr/>
        </p:nvSpPr>
        <p:spPr>
          <a:xfrm>
            <a:off x="9169400" y="6542088"/>
            <a:ext cx="482600" cy="276225"/>
          </a:xfrm>
          <a:prstGeom prst="rect">
            <a:avLst/>
          </a:prstGeom>
          <a:solidFill>
            <a:schemeClr val="bg1"/>
          </a:solidFill>
        </p:spPr>
        <p:txBody>
          <a:bodyPr>
            <a:spAutoFit/>
          </a:bodyPr>
          <a:lstStyle/>
          <a:p>
            <a:pPr eaLnBrk="1" hangingPunct="1">
              <a:defRPr/>
            </a:pPr>
            <a:endParaRPr lang="es-ES" sz="1200" dirty="0">
              <a:effectLst>
                <a:outerShdw blurRad="38100" dist="38100" dir="2700000" algn="tl">
                  <a:srgbClr val="000000">
                    <a:alpha val="43137"/>
                  </a:srgbClr>
                </a:outerShdw>
              </a:effectLst>
            </a:endParaRPr>
          </a:p>
        </p:txBody>
      </p:sp>
      <p:pic>
        <p:nvPicPr>
          <p:cNvPr id="6149" name="Picture 36" descr="logo_navarrabiomed_fms_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583238"/>
            <a:ext cx="20701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6550" y="4530725"/>
            <a:ext cx="3238500" cy="14097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77816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solidFill>
                  <a:schemeClr val="tx1"/>
                </a:solidFill>
                <a:effectLst/>
              </a:rPr>
              <a:t>SECCIÓN MARCO </a:t>
            </a:r>
            <a:r>
              <a:rPr lang="es-ES" dirty="0" smtClean="0">
                <a:solidFill>
                  <a:schemeClr val="tx1"/>
                </a:solidFill>
                <a:effectLst/>
              </a:rPr>
              <a:t>ESTRATÉGICO</a:t>
            </a:r>
            <a:endParaRPr lang="es-ES" dirty="0"/>
          </a:p>
        </p:txBody>
      </p:sp>
      <p:sp>
        <p:nvSpPr>
          <p:cNvPr id="5" name="CuadroTexto 4"/>
          <p:cNvSpPr txBox="1"/>
          <p:nvPr/>
        </p:nvSpPr>
        <p:spPr>
          <a:xfrm>
            <a:off x="152851" y="648645"/>
            <a:ext cx="9299907" cy="2246769"/>
          </a:xfrm>
          <a:prstGeom prst="rect">
            <a:avLst/>
          </a:prstGeom>
          <a:noFill/>
        </p:spPr>
        <p:txBody>
          <a:bodyPr wrap="square" lIns="91440" tIns="45720" rIns="91440" bIns="45720" rtlCol="0" anchor="t">
            <a:spAutoFit/>
          </a:bodyPr>
          <a:lstStyle/>
          <a:p>
            <a:r>
              <a:rPr lang="es-ES" sz="2000" b="1" dirty="0">
                <a:solidFill>
                  <a:schemeClr val="tx1"/>
                </a:solidFill>
                <a:effectLst/>
                <a:latin typeface="+mn-lt"/>
              </a:rPr>
              <a:t>Relevancia, aplicabilidad y capacidad de transferencia del proyecto: Impacto en salud, económico y social</a:t>
            </a:r>
          </a:p>
          <a:p>
            <a:endParaRPr lang="es-ES_tradnl" sz="2000" b="1" u="sng" dirty="0" smtClean="0">
              <a:solidFill>
                <a:srgbClr val="FF0000"/>
              </a:solidFill>
              <a:effectLst/>
              <a:latin typeface="+mn-lt"/>
            </a:endParaRPr>
          </a:p>
          <a:p>
            <a:r>
              <a:rPr lang="es-ES_tradnl" sz="2000" b="1" u="sng" dirty="0" smtClean="0">
                <a:solidFill>
                  <a:srgbClr val="FF0000"/>
                </a:solidFill>
                <a:effectLst/>
                <a:latin typeface="+mn-lt"/>
              </a:rPr>
              <a:t>PARTICIPACIÓN CIUDADANA (0-3 </a:t>
            </a:r>
            <a:r>
              <a:rPr lang="es-ES_tradnl" sz="2000" b="1" u="sng" dirty="0" err="1">
                <a:solidFill>
                  <a:srgbClr val="FF0000"/>
                </a:solidFill>
                <a:effectLst/>
                <a:latin typeface="+mn-lt"/>
              </a:rPr>
              <a:t>pts</a:t>
            </a:r>
            <a:r>
              <a:rPr lang="es-ES_tradnl" sz="2000" b="1" u="sng" dirty="0" smtClean="0">
                <a:solidFill>
                  <a:srgbClr val="FF0000"/>
                </a:solidFill>
                <a:effectLst/>
                <a:latin typeface="+mn-lt"/>
              </a:rPr>
              <a:t>)</a:t>
            </a:r>
          </a:p>
          <a:p>
            <a:endParaRPr lang="es-ES_tradnl" sz="2000" b="1" u="sng" dirty="0">
              <a:solidFill>
                <a:srgbClr val="FF0000"/>
              </a:solidFill>
              <a:effectLst/>
              <a:latin typeface="+mn-lt"/>
            </a:endParaRPr>
          </a:p>
          <a:p>
            <a:endParaRPr lang="es-ES_tradnl" sz="2000" b="1" u="sng" dirty="0">
              <a:solidFill>
                <a:srgbClr val="FF0000"/>
              </a:solidFill>
              <a:effectLst/>
              <a:latin typeface="+mn-lt"/>
            </a:endParaRPr>
          </a:p>
          <a:p>
            <a:endParaRPr lang="es-ES" sz="2000" dirty="0">
              <a:solidFill>
                <a:schemeClr val="tx1"/>
              </a:solidFill>
              <a:effectLst/>
              <a:latin typeface="+mn-lt"/>
            </a:endParaRPr>
          </a:p>
        </p:txBody>
      </p:sp>
      <p:sp>
        <p:nvSpPr>
          <p:cNvPr id="6" name="Rectángulo 5"/>
          <p:cNvSpPr/>
          <p:nvPr/>
        </p:nvSpPr>
        <p:spPr>
          <a:xfrm>
            <a:off x="197752" y="1969874"/>
            <a:ext cx="8977745" cy="5016758"/>
          </a:xfrm>
          <a:prstGeom prst="rect">
            <a:avLst/>
          </a:prstGeom>
        </p:spPr>
        <p:txBody>
          <a:bodyPr wrap="square">
            <a:spAutoFit/>
          </a:bodyPr>
          <a:lstStyle/>
          <a:p>
            <a:r>
              <a:rPr lang="es-ES" sz="2000" dirty="0">
                <a:solidFill>
                  <a:schemeClr val="tx1"/>
                </a:solidFill>
                <a:effectLst/>
                <a:latin typeface="+mn-lt"/>
              </a:rPr>
              <a:t>I</a:t>
            </a:r>
            <a:r>
              <a:rPr lang="es-ES" sz="2000" dirty="0" smtClean="0">
                <a:solidFill>
                  <a:schemeClr val="tx1"/>
                </a:solidFill>
                <a:effectLst/>
                <a:latin typeface="+mn-lt"/>
              </a:rPr>
              <a:t>mplica integrar a </a:t>
            </a:r>
            <a:r>
              <a:rPr lang="es-ES" sz="2000" dirty="0" smtClean="0">
                <a:solidFill>
                  <a:srgbClr val="C00000"/>
                </a:solidFill>
                <a:effectLst/>
                <a:latin typeface="+mn-lt"/>
              </a:rPr>
              <a:t>asociaciones </a:t>
            </a:r>
            <a:r>
              <a:rPr lang="es-ES" sz="2000" dirty="0" smtClean="0">
                <a:solidFill>
                  <a:schemeClr val="tx1"/>
                </a:solidFill>
                <a:effectLst/>
                <a:latin typeface="+mn-lt"/>
              </a:rPr>
              <a:t>y </a:t>
            </a:r>
            <a:r>
              <a:rPr lang="es-ES" sz="2000" dirty="0" smtClean="0">
                <a:solidFill>
                  <a:srgbClr val="C00000"/>
                </a:solidFill>
                <a:effectLst/>
                <a:latin typeface="+mn-lt"/>
              </a:rPr>
              <a:t>fundaciones sin ánimo de lucro </a:t>
            </a:r>
            <a:r>
              <a:rPr lang="es-ES" sz="2000" dirty="0" smtClean="0">
                <a:solidFill>
                  <a:schemeClr val="tx1"/>
                </a:solidFill>
                <a:effectLst/>
                <a:latin typeface="+mn-lt"/>
              </a:rPr>
              <a:t>en las diferentes fases del proyecto:  generación idea,  necesidades, diseño del estudio, ejecución y difusión de los resultados</a:t>
            </a:r>
            <a:r>
              <a:rPr lang="es-ES" sz="2000" dirty="0">
                <a:solidFill>
                  <a:schemeClr val="tx1"/>
                </a:solidFill>
                <a:effectLst/>
                <a:latin typeface="+mn-lt"/>
              </a:rPr>
              <a:t>. </a:t>
            </a:r>
            <a:endParaRPr lang="es-ES" sz="2000" dirty="0" smtClean="0">
              <a:solidFill>
                <a:schemeClr val="tx1"/>
              </a:solidFill>
              <a:effectLst/>
              <a:latin typeface="+mn-lt"/>
            </a:endParaRPr>
          </a:p>
          <a:p>
            <a:endParaRPr lang="es-ES" sz="2000" dirty="0">
              <a:solidFill>
                <a:schemeClr val="tx1"/>
              </a:solidFill>
              <a:effectLst/>
              <a:latin typeface="+mn-lt"/>
            </a:endParaRPr>
          </a:p>
          <a:p>
            <a:r>
              <a:rPr lang="es-ES" sz="2000" dirty="0" smtClean="0">
                <a:solidFill>
                  <a:schemeClr val="tx1"/>
                </a:solidFill>
                <a:effectLst/>
                <a:latin typeface="+mn-lt"/>
              </a:rPr>
              <a:t>Implica incluir </a:t>
            </a:r>
            <a:r>
              <a:rPr lang="es-ES" sz="2000" dirty="0" smtClean="0">
                <a:solidFill>
                  <a:srgbClr val="C00000"/>
                </a:solidFill>
                <a:effectLst/>
                <a:latin typeface="+mn-lt"/>
              </a:rPr>
              <a:t>necesidades </a:t>
            </a:r>
            <a:r>
              <a:rPr lang="es-ES" sz="2000" dirty="0">
                <a:solidFill>
                  <a:srgbClr val="C00000"/>
                </a:solidFill>
                <a:effectLst/>
                <a:latin typeface="+mn-lt"/>
              </a:rPr>
              <a:t>y prioridades de las personas</a:t>
            </a:r>
            <a:r>
              <a:rPr lang="es-ES" sz="2000" dirty="0">
                <a:solidFill>
                  <a:schemeClr val="tx1"/>
                </a:solidFill>
                <a:effectLst/>
                <a:latin typeface="+mn-lt"/>
              </a:rPr>
              <a:t>, con el objetivo de que los estudios </a:t>
            </a:r>
            <a:r>
              <a:rPr lang="es-ES" sz="2000" dirty="0" smtClean="0">
                <a:solidFill>
                  <a:schemeClr val="tx1"/>
                </a:solidFill>
                <a:effectLst/>
                <a:latin typeface="+mn-lt"/>
              </a:rPr>
              <a:t>sean más </a:t>
            </a:r>
            <a:r>
              <a:rPr lang="es-ES" sz="2000" dirty="0">
                <a:solidFill>
                  <a:schemeClr val="tx1"/>
                </a:solidFill>
                <a:effectLst/>
                <a:latin typeface="+mn-lt"/>
              </a:rPr>
              <a:t>aplicables y </a:t>
            </a:r>
            <a:r>
              <a:rPr lang="es-ES" sz="2000" dirty="0" err="1">
                <a:solidFill>
                  <a:schemeClr val="tx1"/>
                </a:solidFill>
                <a:effectLst/>
                <a:latin typeface="+mn-lt"/>
              </a:rPr>
              <a:t>traslacionales</a:t>
            </a:r>
            <a:r>
              <a:rPr lang="es-ES" sz="2000" dirty="0">
                <a:solidFill>
                  <a:schemeClr val="tx1"/>
                </a:solidFill>
                <a:effectLst/>
                <a:latin typeface="+mn-lt"/>
              </a:rPr>
              <a:t>. </a:t>
            </a:r>
            <a:endParaRPr lang="es-ES" sz="2000" dirty="0" smtClean="0">
              <a:solidFill>
                <a:schemeClr val="tx1"/>
              </a:solidFill>
              <a:effectLst/>
              <a:latin typeface="+mn-lt"/>
            </a:endParaRPr>
          </a:p>
          <a:p>
            <a:endParaRPr lang="es-ES" sz="2000" dirty="0">
              <a:solidFill>
                <a:schemeClr val="tx1"/>
              </a:solidFill>
              <a:effectLst/>
              <a:latin typeface="+mn-lt"/>
            </a:endParaRPr>
          </a:p>
          <a:p>
            <a:r>
              <a:rPr lang="es-ES" sz="2000" dirty="0" smtClean="0">
                <a:solidFill>
                  <a:schemeClr val="tx1"/>
                </a:solidFill>
                <a:effectLst/>
                <a:latin typeface="+mn-lt"/>
              </a:rPr>
              <a:t>Se </a:t>
            </a:r>
            <a:r>
              <a:rPr lang="es-ES" sz="2000" dirty="0">
                <a:solidFill>
                  <a:schemeClr val="tx1"/>
                </a:solidFill>
                <a:effectLst/>
                <a:latin typeface="+mn-lt"/>
              </a:rPr>
              <a:t>plasmará </a:t>
            </a:r>
            <a:r>
              <a:rPr lang="es-ES" sz="2000" dirty="0">
                <a:solidFill>
                  <a:srgbClr val="C00000"/>
                </a:solidFill>
                <a:effectLst/>
                <a:latin typeface="+mn-lt"/>
              </a:rPr>
              <a:t>dentro de la </a:t>
            </a:r>
            <a:r>
              <a:rPr lang="es-ES" sz="2000" dirty="0" smtClean="0">
                <a:solidFill>
                  <a:srgbClr val="C00000"/>
                </a:solidFill>
                <a:effectLst/>
                <a:latin typeface="+mn-lt"/>
              </a:rPr>
              <a:t>memoria</a:t>
            </a:r>
            <a:r>
              <a:rPr lang="es-ES" sz="2000" dirty="0" smtClean="0">
                <a:solidFill>
                  <a:schemeClr val="tx1"/>
                </a:solidFill>
                <a:effectLst/>
                <a:latin typeface="+mn-lt"/>
              </a:rPr>
              <a:t>, indicando:</a:t>
            </a:r>
          </a:p>
          <a:p>
            <a:pPr marL="800100" lvl="1" indent="-342900">
              <a:buFont typeface="Courier New" panose="02070309020205020404" pitchFamily="49" charset="0"/>
              <a:buChar char="o"/>
            </a:pPr>
            <a:r>
              <a:rPr lang="es-ES" sz="1600" dirty="0" smtClean="0">
                <a:solidFill>
                  <a:schemeClr val="tx1"/>
                </a:solidFill>
                <a:effectLst/>
                <a:latin typeface="+mn-lt"/>
              </a:rPr>
              <a:t>cuál </a:t>
            </a:r>
            <a:r>
              <a:rPr lang="es-ES" sz="1600" dirty="0">
                <a:solidFill>
                  <a:schemeClr val="tx1"/>
                </a:solidFill>
                <a:effectLst/>
                <a:latin typeface="+mn-lt"/>
              </a:rPr>
              <a:t>será </a:t>
            </a:r>
            <a:r>
              <a:rPr lang="es-ES" sz="1600" dirty="0" smtClean="0">
                <a:solidFill>
                  <a:schemeClr val="tx1"/>
                </a:solidFill>
                <a:effectLst/>
                <a:latin typeface="+mn-lt"/>
              </a:rPr>
              <a:t>su participación </a:t>
            </a:r>
            <a:r>
              <a:rPr lang="es-ES" sz="1600" dirty="0">
                <a:solidFill>
                  <a:schemeClr val="tx1"/>
                </a:solidFill>
                <a:effectLst/>
                <a:latin typeface="+mn-lt"/>
              </a:rPr>
              <a:t>durante el proyecto </a:t>
            </a:r>
            <a:endParaRPr lang="es-ES" sz="1600" dirty="0" smtClean="0">
              <a:solidFill>
                <a:schemeClr val="tx1"/>
              </a:solidFill>
              <a:effectLst/>
              <a:latin typeface="+mn-lt"/>
            </a:endParaRPr>
          </a:p>
          <a:p>
            <a:pPr marL="800100" lvl="1" indent="-342900">
              <a:buFont typeface="Courier New" panose="02070309020205020404" pitchFamily="49" charset="0"/>
              <a:buChar char="o"/>
            </a:pPr>
            <a:r>
              <a:rPr lang="es-ES" sz="1600" dirty="0" smtClean="0">
                <a:solidFill>
                  <a:schemeClr val="tx1"/>
                </a:solidFill>
                <a:effectLst/>
                <a:latin typeface="+mn-lt"/>
              </a:rPr>
              <a:t>posibles </a:t>
            </a:r>
            <a:r>
              <a:rPr lang="es-ES" sz="1600" dirty="0">
                <a:solidFill>
                  <a:srgbClr val="C00000"/>
                </a:solidFill>
                <a:effectLst/>
                <a:latin typeface="+mn-lt"/>
              </a:rPr>
              <a:t>tareas asignadas </a:t>
            </a:r>
            <a:r>
              <a:rPr lang="es-ES" sz="1600" dirty="0">
                <a:solidFill>
                  <a:schemeClr val="tx1"/>
                </a:solidFill>
                <a:effectLst/>
                <a:latin typeface="+mn-lt"/>
              </a:rPr>
              <a:t>que dispondrá en el cronograma. </a:t>
            </a:r>
            <a:endParaRPr lang="es-ES" sz="1600" dirty="0" smtClean="0">
              <a:solidFill>
                <a:schemeClr val="tx1"/>
              </a:solidFill>
              <a:effectLst/>
              <a:latin typeface="+mn-lt"/>
            </a:endParaRPr>
          </a:p>
          <a:p>
            <a:pPr marL="342900" indent="-342900">
              <a:buFont typeface="Courier New" panose="02070309020205020404" pitchFamily="49" charset="0"/>
              <a:buChar char="o"/>
            </a:pPr>
            <a:endParaRPr lang="es-ES" sz="2000" dirty="0">
              <a:solidFill>
                <a:schemeClr val="tx1"/>
              </a:solidFill>
              <a:effectLst/>
              <a:latin typeface="+mn-lt"/>
            </a:endParaRPr>
          </a:p>
          <a:p>
            <a:r>
              <a:rPr lang="es-ES" sz="2000" dirty="0" smtClean="0">
                <a:solidFill>
                  <a:schemeClr val="tx1"/>
                </a:solidFill>
                <a:effectLst/>
                <a:latin typeface="+mn-lt"/>
              </a:rPr>
              <a:t>Especificar que </a:t>
            </a:r>
            <a:r>
              <a:rPr lang="es-ES" sz="2000" dirty="0">
                <a:solidFill>
                  <a:schemeClr val="tx1"/>
                </a:solidFill>
                <a:effectLst/>
                <a:latin typeface="+mn-lt"/>
              </a:rPr>
              <a:t>existe esta participación en </a:t>
            </a:r>
            <a:r>
              <a:rPr lang="es-ES" sz="2000" dirty="0" smtClean="0">
                <a:solidFill>
                  <a:schemeClr val="tx1"/>
                </a:solidFill>
                <a:effectLst/>
                <a:latin typeface="+mn-lt"/>
              </a:rPr>
              <a:t>“</a:t>
            </a:r>
            <a:r>
              <a:rPr lang="es-ES" sz="2000" dirty="0">
                <a:solidFill>
                  <a:srgbClr val="C00000"/>
                </a:solidFill>
                <a:effectLst/>
                <a:latin typeface="+mn-lt"/>
              </a:rPr>
              <a:t>SECCIÓN METODOLOGIA</a:t>
            </a:r>
            <a:r>
              <a:rPr lang="es-ES" sz="2000" dirty="0" smtClean="0">
                <a:solidFill>
                  <a:schemeClr val="tx1"/>
                </a:solidFill>
                <a:effectLst/>
                <a:latin typeface="+mn-lt"/>
              </a:rPr>
              <a:t>”</a:t>
            </a:r>
          </a:p>
          <a:p>
            <a:endParaRPr lang="es-ES" sz="2000" dirty="0" smtClean="0">
              <a:solidFill>
                <a:schemeClr val="tx1"/>
              </a:solidFill>
              <a:effectLst/>
              <a:latin typeface="+mn-lt"/>
            </a:endParaRPr>
          </a:p>
          <a:p>
            <a:r>
              <a:rPr lang="es-ES" sz="2000" dirty="0" smtClean="0">
                <a:solidFill>
                  <a:schemeClr val="tx1"/>
                </a:solidFill>
                <a:effectLst/>
                <a:latin typeface="+mn-lt"/>
              </a:rPr>
              <a:t>Su participación: apropiada </a:t>
            </a:r>
            <a:r>
              <a:rPr lang="es-ES" sz="2000" dirty="0">
                <a:solidFill>
                  <a:schemeClr val="tx1"/>
                </a:solidFill>
                <a:effectLst/>
                <a:latin typeface="+mn-lt"/>
              </a:rPr>
              <a:t>a cada tipo de proyecto y </a:t>
            </a:r>
            <a:r>
              <a:rPr lang="es-ES" sz="2000" dirty="0" smtClean="0">
                <a:solidFill>
                  <a:schemeClr val="tx1"/>
                </a:solidFill>
                <a:effectLst/>
                <a:latin typeface="+mn-lt"/>
              </a:rPr>
              <a:t>complementaria </a:t>
            </a:r>
            <a:r>
              <a:rPr lang="es-ES" sz="2000" dirty="0">
                <a:solidFill>
                  <a:schemeClr val="tx1"/>
                </a:solidFill>
                <a:effectLst/>
                <a:latin typeface="+mn-lt"/>
              </a:rPr>
              <a:t>a la de </a:t>
            </a:r>
            <a:r>
              <a:rPr lang="es-ES" sz="2000" dirty="0" smtClean="0">
                <a:solidFill>
                  <a:schemeClr val="tx1"/>
                </a:solidFill>
                <a:effectLst/>
                <a:latin typeface="+mn-lt"/>
              </a:rPr>
              <a:t>los profesionales</a:t>
            </a:r>
            <a:r>
              <a:rPr lang="es-ES" sz="2000" dirty="0">
                <a:solidFill>
                  <a:schemeClr val="tx1"/>
                </a:solidFill>
                <a:effectLst/>
                <a:latin typeface="+mn-lt"/>
              </a:rPr>
              <a:t>.</a:t>
            </a:r>
          </a:p>
          <a:p>
            <a:r>
              <a:rPr lang="es-ES" sz="2000" dirty="0">
                <a:solidFill>
                  <a:srgbClr val="C00000"/>
                </a:solidFill>
                <a:effectLst/>
                <a:latin typeface="+mn-lt"/>
              </a:rPr>
              <a:t>N</a:t>
            </a:r>
            <a:r>
              <a:rPr lang="es-ES" sz="2000" dirty="0" smtClean="0">
                <a:solidFill>
                  <a:srgbClr val="C00000"/>
                </a:solidFill>
                <a:effectLst/>
                <a:latin typeface="+mn-lt"/>
              </a:rPr>
              <a:t>o</a:t>
            </a:r>
            <a:r>
              <a:rPr lang="es-ES" sz="2000" dirty="0" smtClean="0">
                <a:solidFill>
                  <a:schemeClr val="tx1"/>
                </a:solidFill>
                <a:effectLst/>
                <a:latin typeface="+mn-lt"/>
              </a:rPr>
              <a:t> </a:t>
            </a:r>
            <a:r>
              <a:rPr lang="es-ES" sz="2000" dirty="0">
                <a:solidFill>
                  <a:schemeClr val="tx1"/>
                </a:solidFill>
                <a:effectLst/>
                <a:latin typeface="+mn-lt"/>
              </a:rPr>
              <a:t>deben ser incluidos en el </a:t>
            </a:r>
            <a:r>
              <a:rPr lang="es-ES" sz="2000" dirty="0">
                <a:solidFill>
                  <a:srgbClr val="C00000"/>
                </a:solidFill>
                <a:effectLst/>
                <a:latin typeface="+mn-lt"/>
              </a:rPr>
              <a:t>equipo investigador</a:t>
            </a:r>
          </a:p>
        </p:txBody>
      </p:sp>
    </p:spTree>
    <p:extLst>
      <p:ext uri="{BB962C8B-B14F-4D97-AF65-F5344CB8AC3E}">
        <p14:creationId xmlns:p14="http://schemas.microsoft.com/office/powerpoint/2010/main" val="117118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p:cNvSpPr>
            <a:spLocks noGrp="1"/>
          </p:cNvSpPr>
          <p:nvPr>
            <p:ph type="ftr" sz="quarter" idx="10"/>
          </p:nvPr>
        </p:nvSpPr>
        <p:spPr/>
        <p:txBody>
          <a:bodyPr/>
          <a:lstStyle/>
          <a:p>
            <a:r>
              <a:rPr lang="es-ES"/>
              <a:t>Taller - evaluación</a:t>
            </a:r>
            <a:endParaRPr lang="es-ES" dirty="0"/>
          </a:p>
        </p:txBody>
      </p:sp>
      <p:sp>
        <p:nvSpPr>
          <p:cNvPr id="8" name="CuadroTexto 7"/>
          <p:cNvSpPr txBox="1"/>
          <p:nvPr/>
        </p:nvSpPr>
        <p:spPr>
          <a:xfrm>
            <a:off x="431033" y="768326"/>
            <a:ext cx="9043934" cy="4093428"/>
          </a:xfrm>
          <a:prstGeom prst="rect">
            <a:avLst/>
          </a:prstGeom>
          <a:noFill/>
        </p:spPr>
        <p:txBody>
          <a:bodyPr wrap="square" rtlCol="0">
            <a:spAutoFit/>
          </a:bodyPr>
          <a:lstStyle/>
          <a:p>
            <a:r>
              <a:rPr lang="es-ES" sz="2000" b="1" dirty="0">
                <a:solidFill>
                  <a:schemeClr val="tx1"/>
                </a:solidFill>
                <a:effectLst/>
                <a:latin typeface="+mn-lt"/>
              </a:rPr>
              <a:t>Relevancia, aplicabilidad y capacidad de transferencia del proyecto: Impacto en salud, económico y social.</a:t>
            </a:r>
          </a:p>
          <a:p>
            <a:endParaRPr lang="es-ES" sz="2000" b="1" dirty="0">
              <a:solidFill>
                <a:schemeClr val="tx1"/>
              </a:solidFill>
              <a:effectLst/>
              <a:latin typeface="+mn-lt"/>
            </a:endParaRPr>
          </a:p>
          <a:p>
            <a:endParaRPr lang="es-ES" sz="2000" b="1" dirty="0">
              <a:solidFill>
                <a:schemeClr val="tx1"/>
              </a:solidFill>
              <a:effectLst/>
              <a:latin typeface="+mn-lt"/>
            </a:endParaRPr>
          </a:p>
          <a:p>
            <a:endParaRPr lang="es-ES" sz="2000" dirty="0">
              <a:solidFill>
                <a:schemeClr val="tx1"/>
              </a:solidFill>
              <a:effectLst/>
              <a:latin typeface="+mn-lt"/>
            </a:endParaRPr>
          </a:p>
          <a:p>
            <a:r>
              <a:rPr lang="es-ES" sz="2000" dirty="0">
                <a:solidFill>
                  <a:schemeClr val="tx1"/>
                </a:solidFill>
                <a:effectLst/>
                <a:latin typeface="+mn-lt"/>
              </a:rPr>
              <a:t>-TIEMPO </a:t>
            </a:r>
          </a:p>
          <a:p>
            <a:endParaRPr lang="es-ES" sz="2000" dirty="0">
              <a:solidFill>
                <a:schemeClr val="tx1"/>
              </a:solidFill>
              <a:effectLst/>
              <a:latin typeface="+mn-lt"/>
            </a:endParaRPr>
          </a:p>
          <a:p>
            <a:r>
              <a:rPr lang="es-ES" sz="2000" dirty="0">
                <a:solidFill>
                  <a:schemeClr val="tx1"/>
                </a:solidFill>
                <a:effectLst/>
                <a:latin typeface="+mn-lt"/>
              </a:rPr>
              <a:t>-CONCISIÓN MÁXIMA (contestar puntos  y reducir) (1 </a:t>
            </a:r>
            <a:r>
              <a:rPr lang="es-ES" sz="2000" dirty="0" err="1">
                <a:solidFill>
                  <a:schemeClr val="tx1"/>
                </a:solidFill>
                <a:effectLst/>
                <a:latin typeface="+mn-lt"/>
              </a:rPr>
              <a:t>pág</a:t>
            </a:r>
            <a:r>
              <a:rPr lang="es-ES" sz="2000" dirty="0">
                <a:solidFill>
                  <a:schemeClr val="tx1"/>
                </a:solidFill>
                <a:effectLst/>
                <a:latin typeface="+mn-lt"/>
              </a:rPr>
              <a:t> o 5250 caracteres) </a:t>
            </a:r>
          </a:p>
          <a:p>
            <a:endParaRPr lang="es-ES" sz="2000" dirty="0">
              <a:solidFill>
                <a:schemeClr val="tx1"/>
              </a:solidFill>
              <a:effectLst/>
              <a:latin typeface="+mn-lt"/>
            </a:endParaRPr>
          </a:p>
          <a:p>
            <a:r>
              <a:rPr lang="es-ES" sz="2000" dirty="0">
                <a:solidFill>
                  <a:schemeClr val="tx1"/>
                </a:solidFill>
                <a:effectLst/>
                <a:latin typeface="+mn-lt"/>
              </a:rPr>
              <a:t>-APARTADOS CON LOS ENCABEZADOS</a:t>
            </a:r>
          </a:p>
          <a:p>
            <a:endParaRPr lang="es-ES" sz="2000" dirty="0">
              <a:solidFill>
                <a:schemeClr val="tx1"/>
              </a:solidFill>
              <a:effectLst/>
              <a:latin typeface="+mn-lt"/>
            </a:endParaRPr>
          </a:p>
          <a:p>
            <a:r>
              <a:rPr lang="es-ES" sz="2000" dirty="0">
                <a:solidFill>
                  <a:schemeClr val="tx1"/>
                </a:solidFill>
                <a:effectLst/>
                <a:latin typeface="+mn-lt"/>
              </a:rPr>
              <a:t>-CUBRIR TODOS LOS ASPECTOS </a:t>
            </a:r>
            <a:r>
              <a:rPr lang="es-ES" sz="2000" dirty="0">
                <a:solidFill>
                  <a:schemeClr val="tx1"/>
                </a:solidFill>
                <a:effectLst/>
                <a:latin typeface="+mn-lt"/>
                <a:sym typeface="Wingdings" pitchFamily="2" charset="2"/>
              </a:rPr>
              <a:t> se evalúa el grado de adecuación entre los tres puntos</a:t>
            </a:r>
            <a:endParaRPr lang="es-ES" sz="2000" dirty="0">
              <a:solidFill>
                <a:schemeClr val="tx1"/>
              </a:solidFill>
              <a:effectLst/>
              <a:latin typeface="+mn-lt"/>
            </a:endParaRPr>
          </a:p>
        </p:txBody>
      </p:sp>
      <p:sp>
        <p:nvSpPr>
          <p:cNvPr id="2" name="CuadroTexto 1">
            <a:extLst>
              <a:ext uri="{FF2B5EF4-FFF2-40B4-BE49-F238E27FC236}">
                <a16:creationId xmlns:a16="http://schemas.microsoft.com/office/drawing/2014/main" id="{052152B8-49FE-7A66-9208-5354836283A4}"/>
              </a:ext>
            </a:extLst>
          </p:cNvPr>
          <p:cNvSpPr txBox="1"/>
          <p:nvPr/>
        </p:nvSpPr>
        <p:spPr>
          <a:xfrm>
            <a:off x="526544" y="25400"/>
            <a:ext cx="5054859" cy="461665"/>
          </a:xfrm>
          <a:prstGeom prst="rect">
            <a:avLst/>
          </a:prstGeom>
          <a:noFill/>
        </p:spPr>
        <p:txBody>
          <a:bodyPr wrap="square" rtlCol="0">
            <a:spAutoFit/>
          </a:bodyPr>
          <a:lstStyle/>
          <a:p>
            <a:r>
              <a:rPr lang="es-ES" sz="2400" dirty="0">
                <a:solidFill>
                  <a:schemeClr val="tx1"/>
                </a:solidFill>
                <a:effectLst/>
                <a:latin typeface="+mn-lt"/>
              </a:rPr>
              <a:t>SECCIÓN MARCO ESTRATÉGICO</a:t>
            </a:r>
          </a:p>
        </p:txBody>
      </p:sp>
    </p:spTree>
    <p:extLst>
      <p:ext uri="{BB962C8B-B14F-4D97-AF65-F5344CB8AC3E}">
        <p14:creationId xmlns:p14="http://schemas.microsoft.com/office/powerpoint/2010/main" val="193973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Imagen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450" y="1095375"/>
            <a:ext cx="9042400"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pPr>
              <a:defRPr/>
            </a:pPr>
            <a:r>
              <a:rPr lang="es-ES_tradnl" dirty="0" smtClean="0"/>
              <a:t>SECCIÓN MARCO ESTRATÉGICO</a:t>
            </a:r>
            <a:endParaRPr lang="es-ES" dirty="0"/>
          </a:p>
        </p:txBody>
      </p:sp>
      <p:sp>
        <p:nvSpPr>
          <p:cNvPr id="6" name="CuadroTexto 5"/>
          <p:cNvSpPr txBox="1"/>
          <p:nvPr/>
        </p:nvSpPr>
        <p:spPr>
          <a:xfrm>
            <a:off x="8534400" y="1103313"/>
            <a:ext cx="839788" cy="307975"/>
          </a:xfrm>
          <a:prstGeom prst="rect">
            <a:avLst/>
          </a:prstGeom>
          <a:noFill/>
        </p:spPr>
        <p:txBody>
          <a:bodyPr>
            <a:spAutoFit/>
          </a:bodyPr>
          <a:lstStyle/>
          <a:p>
            <a:pPr>
              <a:defRPr/>
            </a:pPr>
            <a:r>
              <a:rPr lang="es-ES" sz="1400" dirty="0">
                <a:solidFill>
                  <a:schemeClr val="tx1"/>
                </a:solidFill>
                <a:latin typeface="+mn-lt"/>
              </a:rPr>
              <a:t>2024</a:t>
            </a:r>
          </a:p>
        </p:txBody>
      </p:sp>
      <p:sp>
        <p:nvSpPr>
          <p:cNvPr id="7" name="CuadroTexto 6"/>
          <p:cNvSpPr txBox="1"/>
          <p:nvPr/>
        </p:nvSpPr>
        <p:spPr>
          <a:xfrm>
            <a:off x="271463" y="1920875"/>
            <a:ext cx="4548187" cy="173038"/>
          </a:xfrm>
          <a:prstGeom prst="rect">
            <a:avLst/>
          </a:prstGeom>
          <a:noFill/>
          <a:ln w="19050">
            <a:solidFill>
              <a:srgbClr val="FF0000"/>
            </a:solidFill>
          </a:ln>
        </p:spPr>
        <p:txBody>
          <a:bodyPr>
            <a:spAutoFit/>
          </a:bodyPr>
          <a:lstStyle/>
          <a:p>
            <a:pPr>
              <a:defRPr/>
            </a:pPr>
            <a:endParaRPr lang="es-ES" sz="2400" dirty="0" err="1">
              <a:solidFill>
                <a:srgbClr val="FF0000"/>
              </a:solidFill>
              <a:latin typeface="+mn-lt"/>
            </a:endParaRPr>
          </a:p>
        </p:txBody>
      </p:sp>
      <p:sp>
        <p:nvSpPr>
          <p:cNvPr id="8" name="CuadroTexto 7"/>
          <p:cNvSpPr txBox="1"/>
          <p:nvPr/>
        </p:nvSpPr>
        <p:spPr>
          <a:xfrm>
            <a:off x="1892300" y="2284413"/>
            <a:ext cx="3363913" cy="130175"/>
          </a:xfrm>
          <a:prstGeom prst="rect">
            <a:avLst/>
          </a:prstGeom>
          <a:noFill/>
          <a:ln w="19050">
            <a:solidFill>
              <a:srgbClr val="FF0000"/>
            </a:solidFill>
          </a:ln>
        </p:spPr>
        <p:txBody>
          <a:bodyPr>
            <a:spAutoFit/>
          </a:bodyPr>
          <a:lstStyle/>
          <a:p>
            <a:pPr>
              <a:defRPr/>
            </a:pPr>
            <a:endParaRPr lang="es-ES" sz="2400" dirty="0" err="1">
              <a:solidFill>
                <a:srgbClr val="FF0000"/>
              </a:solidFill>
              <a:latin typeface="+mn-lt"/>
            </a:endParaRPr>
          </a:p>
        </p:txBody>
      </p:sp>
      <p:sp>
        <p:nvSpPr>
          <p:cNvPr id="9" name="CuadroTexto 8"/>
          <p:cNvSpPr txBox="1"/>
          <p:nvPr/>
        </p:nvSpPr>
        <p:spPr>
          <a:xfrm>
            <a:off x="271463" y="2805113"/>
            <a:ext cx="3970337" cy="173037"/>
          </a:xfrm>
          <a:prstGeom prst="rect">
            <a:avLst/>
          </a:prstGeom>
          <a:noFill/>
          <a:ln w="19050">
            <a:solidFill>
              <a:srgbClr val="FF0000"/>
            </a:solidFill>
          </a:ln>
        </p:spPr>
        <p:txBody>
          <a:bodyPr>
            <a:spAutoFit/>
          </a:bodyPr>
          <a:lstStyle/>
          <a:p>
            <a:pPr>
              <a:defRPr/>
            </a:pPr>
            <a:endParaRPr lang="es-ES" sz="2400" dirty="0" err="1">
              <a:solidFill>
                <a:srgbClr val="FF0000"/>
              </a:solidFill>
              <a:latin typeface="+mn-lt"/>
            </a:endParaRPr>
          </a:p>
        </p:txBody>
      </p:sp>
      <p:sp>
        <p:nvSpPr>
          <p:cNvPr id="11" name="CuadroTexto 10"/>
          <p:cNvSpPr txBox="1"/>
          <p:nvPr/>
        </p:nvSpPr>
        <p:spPr>
          <a:xfrm>
            <a:off x="969963" y="2081213"/>
            <a:ext cx="4343400" cy="173037"/>
          </a:xfrm>
          <a:prstGeom prst="rect">
            <a:avLst/>
          </a:prstGeom>
          <a:noFill/>
          <a:ln w="19050">
            <a:solidFill>
              <a:srgbClr val="FF0000"/>
            </a:solidFill>
          </a:ln>
        </p:spPr>
        <p:txBody>
          <a:bodyPr>
            <a:spAutoFit/>
          </a:bodyPr>
          <a:lstStyle/>
          <a:p>
            <a:pPr>
              <a:defRPr/>
            </a:pPr>
            <a:endParaRPr lang="es-ES" sz="2400" dirty="0" err="1">
              <a:solidFill>
                <a:srgbClr val="FF0000"/>
              </a:solidFill>
              <a:latin typeface="+mn-lt"/>
            </a:endParaRPr>
          </a:p>
        </p:txBody>
      </p:sp>
      <p:sp>
        <p:nvSpPr>
          <p:cNvPr id="12" name="CuadroTexto 11"/>
          <p:cNvSpPr txBox="1"/>
          <p:nvPr/>
        </p:nvSpPr>
        <p:spPr>
          <a:xfrm>
            <a:off x="1608138" y="2457450"/>
            <a:ext cx="1258887" cy="147638"/>
          </a:xfrm>
          <a:prstGeom prst="rect">
            <a:avLst/>
          </a:prstGeom>
          <a:noFill/>
          <a:ln w="19050">
            <a:solidFill>
              <a:srgbClr val="FF0000"/>
            </a:solidFill>
          </a:ln>
        </p:spPr>
        <p:txBody>
          <a:bodyPr>
            <a:spAutoFit/>
          </a:bodyPr>
          <a:lstStyle/>
          <a:p>
            <a:pPr>
              <a:defRPr/>
            </a:pPr>
            <a:endParaRPr lang="es-ES" sz="2400" dirty="0" err="1">
              <a:solidFill>
                <a:srgbClr val="FF0000"/>
              </a:solidFill>
              <a:latin typeface="+mn-lt"/>
            </a:endParaRPr>
          </a:p>
        </p:txBody>
      </p:sp>
      <p:sp>
        <p:nvSpPr>
          <p:cNvPr id="13" name="CuadroTexto 12"/>
          <p:cNvSpPr txBox="1"/>
          <p:nvPr/>
        </p:nvSpPr>
        <p:spPr>
          <a:xfrm>
            <a:off x="7280275" y="2441575"/>
            <a:ext cx="965200" cy="174625"/>
          </a:xfrm>
          <a:prstGeom prst="rect">
            <a:avLst/>
          </a:prstGeom>
          <a:noFill/>
          <a:ln w="19050">
            <a:solidFill>
              <a:srgbClr val="FF0000"/>
            </a:solidFill>
          </a:ln>
        </p:spPr>
        <p:txBody>
          <a:bodyPr>
            <a:spAutoFit/>
          </a:bodyPr>
          <a:lstStyle/>
          <a:p>
            <a:pPr>
              <a:defRPr/>
            </a:pPr>
            <a:endParaRPr lang="es-ES" sz="2400" dirty="0" err="1">
              <a:solidFill>
                <a:srgbClr val="FF0000"/>
              </a:solidFill>
              <a:latin typeface="+mn-lt"/>
            </a:endParaRPr>
          </a:p>
        </p:txBody>
      </p:sp>
      <p:sp>
        <p:nvSpPr>
          <p:cNvPr id="14" name="CuadroTexto 13"/>
          <p:cNvSpPr txBox="1"/>
          <p:nvPr/>
        </p:nvSpPr>
        <p:spPr>
          <a:xfrm>
            <a:off x="1589088" y="3355975"/>
            <a:ext cx="1038225" cy="125413"/>
          </a:xfrm>
          <a:prstGeom prst="rect">
            <a:avLst/>
          </a:prstGeom>
          <a:noFill/>
          <a:ln w="19050">
            <a:solidFill>
              <a:srgbClr val="FF0000"/>
            </a:solidFill>
          </a:ln>
        </p:spPr>
        <p:txBody>
          <a:bodyPr>
            <a:spAutoFit/>
          </a:bodyPr>
          <a:lstStyle/>
          <a:p>
            <a:pPr>
              <a:defRPr/>
            </a:pPr>
            <a:endParaRPr lang="es-ES" sz="2400" dirty="0" err="1">
              <a:solidFill>
                <a:srgbClr val="FF0000"/>
              </a:solidFill>
              <a:latin typeface="+mn-lt"/>
            </a:endParaRPr>
          </a:p>
        </p:txBody>
      </p:sp>
      <p:sp>
        <p:nvSpPr>
          <p:cNvPr id="15" name="CuadroTexto 14"/>
          <p:cNvSpPr txBox="1"/>
          <p:nvPr/>
        </p:nvSpPr>
        <p:spPr>
          <a:xfrm>
            <a:off x="7974013" y="3355975"/>
            <a:ext cx="1301750" cy="125413"/>
          </a:xfrm>
          <a:prstGeom prst="rect">
            <a:avLst/>
          </a:prstGeom>
          <a:noFill/>
          <a:ln w="19050">
            <a:solidFill>
              <a:srgbClr val="FF0000"/>
            </a:solidFill>
          </a:ln>
        </p:spPr>
        <p:txBody>
          <a:bodyPr>
            <a:spAutoFit/>
          </a:bodyPr>
          <a:lstStyle/>
          <a:p>
            <a:pPr>
              <a:defRPr/>
            </a:pPr>
            <a:endParaRPr lang="es-ES" sz="2400" dirty="0" err="1">
              <a:solidFill>
                <a:srgbClr val="FF0000"/>
              </a:solidFill>
              <a:latin typeface="+mn-lt"/>
            </a:endParaRPr>
          </a:p>
        </p:txBody>
      </p:sp>
      <p:sp>
        <p:nvSpPr>
          <p:cNvPr id="16" name="CuadroTexto 15"/>
          <p:cNvSpPr txBox="1"/>
          <p:nvPr/>
        </p:nvSpPr>
        <p:spPr>
          <a:xfrm>
            <a:off x="271463" y="3529013"/>
            <a:ext cx="1095375" cy="160337"/>
          </a:xfrm>
          <a:prstGeom prst="rect">
            <a:avLst/>
          </a:prstGeom>
          <a:noFill/>
          <a:ln w="19050">
            <a:solidFill>
              <a:srgbClr val="FF0000"/>
            </a:solidFill>
          </a:ln>
        </p:spPr>
        <p:txBody>
          <a:bodyPr>
            <a:spAutoFit/>
          </a:bodyPr>
          <a:lstStyle/>
          <a:p>
            <a:pPr>
              <a:defRPr/>
            </a:pPr>
            <a:endParaRPr lang="es-ES" sz="2400" dirty="0" err="1">
              <a:solidFill>
                <a:srgbClr val="FF0000"/>
              </a:solidFill>
              <a:latin typeface="+mn-lt"/>
            </a:endParaRPr>
          </a:p>
        </p:txBody>
      </p:sp>
    </p:spTree>
    <p:extLst>
      <p:ext uri="{BB962C8B-B14F-4D97-AF65-F5344CB8AC3E}">
        <p14:creationId xmlns:p14="http://schemas.microsoft.com/office/powerpoint/2010/main" val="405815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ASPECTOS COMPLEMENTARIOS</a:t>
            </a:r>
            <a:endParaRPr lang="es-ES" dirty="0"/>
          </a:p>
        </p:txBody>
      </p:sp>
      <p:sp>
        <p:nvSpPr>
          <p:cNvPr id="3" name="Marcador de contenido 2"/>
          <p:cNvSpPr>
            <a:spLocks noGrp="1"/>
          </p:cNvSpPr>
          <p:nvPr>
            <p:ph idx="1"/>
          </p:nvPr>
        </p:nvSpPr>
        <p:spPr/>
        <p:txBody>
          <a:bodyPr/>
          <a:lstStyle/>
          <a:p>
            <a:r>
              <a:rPr lang="es-ES_tradnl" dirty="0" smtClean="0"/>
              <a:t>Hasta la </a:t>
            </a:r>
            <a:r>
              <a:rPr lang="es-ES_tradnl" dirty="0" err="1" smtClean="0"/>
              <a:t>pg</a:t>
            </a:r>
            <a:r>
              <a:rPr lang="es-ES_tradnl" dirty="0" smtClean="0"/>
              <a:t> 12 de las diapositivas es la exposición realizada por Maite Mendioroz. </a:t>
            </a:r>
          </a:p>
          <a:p>
            <a:endParaRPr lang="es-ES_tradnl" dirty="0"/>
          </a:p>
          <a:p>
            <a:r>
              <a:rPr lang="es-ES_tradnl" dirty="0" smtClean="0"/>
              <a:t>A partir de aquí es documentación adicional, quizá un poco redundante en algunas partes, pero que recoge lo dicho en relación con líneas estratégicas, planes/programas marco, y también la información del resumen divulgativo.</a:t>
            </a:r>
            <a:endParaRPr lang="es-ES" dirty="0"/>
          </a:p>
        </p:txBody>
      </p:sp>
      <p:sp>
        <p:nvSpPr>
          <p:cNvPr id="4" name="Marcador de pie de página 3"/>
          <p:cNvSpPr>
            <a:spLocks noGrp="1"/>
          </p:cNvSpPr>
          <p:nvPr>
            <p:ph type="ftr" sz="quarter" idx="10"/>
          </p:nvPr>
        </p:nvSpPr>
        <p:spPr/>
        <p:txBody>
          <a:bodyPr/>
          <a:lstStyle/>
          <a:p>
            <a:r>
              <a:rPr lang="es-ES" smtClean="0"/>
              <a:t>Taller - evaluación</a:t>
            </a:r>
            <a:endParaRPr lang="es-ES" dirty="0"/>
          </a:p>
        </p:txBody>
      </p:sp>
    </p:spTree>
    <p:extLst>
      <p:ext uri="{BB962C8B-B14F-4D97-AF65-F5344CB8AC3E}">
        <p14:creationId xmlns:p14="http://schemas.microsoft.com/office/powerpoint/2010/main" val="372119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a:spLocks noGrp="1"/>
          </p:cNvSpPr>
          <p:nvPr>
            <p:ph type="title"/>
          </p:nvPr>
        </p:nvSpPr>
        <p:spPr>
          <a:xfrm>
            <a:off x="-50800" y="0"/>
            <a:ext cx="9017000" cy="533400"/>
          </a:xfrm>
        </p:spPr>
        <p:txBody>
          <a:bodyPr/>
          <a:lstStyle/>
          <a:p>
            <a:pPr>
              <a:defRPr/>
            </a:pPr>
            <a:r>
              <a:rPr lang="en-GB" dirty="0" err="1" smtClean="0"/>
              <a:t>Impacto</a:t>
            </a:r>
            <a:r>
              <a:rPr lang="en-GB" dirty="0" smtClean="0"/>
              <a:t> y plan de </a:t>
            </a:r>
            <a:r>
              <a:rPr lang="en-GB" dirty="0" err="1" smtClean="0"/>
              <a:t>difusión</a:t>
            </a:r>
            <a:endParaRPr lang="es-ES" dirty="0"/>
          </a:p>
        </p:txBody>
      </p:sp>
      <p:sp>
        <p:nvSpPr>
          <p:cNvPr id="20" name="4 CuadroTexto"/>
          <p:cNvSpPr txBox="1"/>
          <p:nvPr/>
        </p:nvSpPr>
        <p:spPr>
          <a:xfrm>
            <a:off x="254000" y="781050"/>
            <a:ext cx="8880475" cy="461963"/>
          </a:xfrm>
          <a:prstGeom prst="rect">
            <a:avLst/>
          </a:prstGeom>
          <a:solidFill>
            <a:srgbClr val="993300"/>
          </a:solidFill>
          <a:ln>
            <a:noFill/>
          </a:ln>
        </p:spPr>
        <p:txBody>
          <a:bodyPr>
            <a:spAutoFit/>
          </a:bodyPr>
          <a:lstStyle>
            <a:defPPr>
              <a:defRPr lang="es-ES"/>
            </a:defPPr>
            <a:lvl1pPr>
              <a:defRPr sz="2400">
                <a:solidFill>
                  <a:schemeClr val="bg1"/>
                </a:solidFill>
                <a:latin typeface="+mn-lt"/>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pPr eaLnBrk="1" hangingPunct="1">
              <a:defRPr/>
            </a:pPr>
            <a:r>
              <a:rPr lang="es-ES_tradnl" dirty="0">
                <a:effectLst>
                  <a:outerShdw blurRad="38100" dist="38100" dir="2700000" algn="tl">
                    <a:srgbClr val="000000">
                      <a:alpha val="43137"/>
                    </a:srgbClr>
                  </a:outerShdw>
                </a:effectLst>
              </a:rPr>
              <a:t>Aplicabilidad y plan de difusión</a:t>
            </a:r>
            <a:endParaRPr lang="es-ES" dirty="0">
              <a:effectLst>
                <a:outerShdw blurRad="38100" dist="38100" dir="2700000" algn="tl">
                  <a:srgbClr val="000000">
                    <a:alpha val="43137"/>
                  </a:srgbClr>
                </a:outerShdw>
              </a:effectLst>
            </a:endParaRPr>
          </a:p>
        </p:txBody>
      </p:sp>
      <p:sp>
        <p:nvSpPr>
          <p:cNvPr id="21" name="6 Rectángulo"/>
          <p:cNvSpPr/>
          <p:nvPr/>
        </p:nvSpPr>
        <p:spPr>
          <a:xfrm>
            <a:off x="292100" y="2732088"/>
            <a:ext cx="9048750" cy="708025"/>
          </a:xfrm>
          <a:prstGeom prst="rect">
            <a:avLst/>
          </a:prstGeom>
          <a:solidFill>
            <a:schemeClr val="bg1"/>
          </a:solidFill>
        </p:spPr>
        <p:txBody>
          <a:bodyPr>
            <a:spAutoFit/>
          </a:bodyPr>
          <a:lstStyle/>
          <a:p>
            <a:pPr eaLnBrk="1" hangingPunct="1">
              <a:defRPr/>
            </a:pPr>
            <a:r>
              <a:rPr lang="es-ES_tradnl" sz="2000" dirty="0">
                <a:solidFill>
                  <a:schemeClr val="tx1"/>
                </a:solidFill>
                <a:latin typeface="+mn-lt"/>
              </a:rPr>
              <a:t>¿Cómo </a:t>
            </a:r>
            <a:r>
              <a:rPr lang="es-ES_tradnl" sz="2000" b="1" dirty="0">
                <a:solidFill>
                  <a:srgbClr val="C00000"/>
                </a:solidFill>
                <a:latin typeface="+mn-lt"/>
              </a:rPr>
              <a:t>engarza </a:t>
            </a:r>
            <a:r>
              <a:rPr lang="es-ES_tradnl" sz="2000" dirty="0">
                <a:solidFill>
                  <a:schemeClr val="tx1"/>
                </a:solidFill>
                <a:latin typeface="+mn-lt"/>
              </a:rPr>
              <a:t>el tema abordado con los retos en salud (cronicidad, </a:t>
            </a:r>
            <a:r>
              <a:rPr lang="es-ES_tradnl" sz="2000" dirty="0" err="1">
                <a:solidFill>
                  <a:schemeClr val="tx1"/>
                </a:solidFill>
                <a:latin typeface="+mn-lt"/>
              </a:rPr>
              <a:t>etc</a:t>
            </a:r>
            <a:r>
              <a:rPr lang="es-ES_tradnl" sz="2000" dirty="0">
                <a:solidFill>
                  <a:schemeClr val="tx1"/>
                </a:solidFill>
                <a:latin typeface="+mn-lt"/>
              </a:rPr>
              <a:t>)? </a:t>
            </a:r>
          </a:p>
          <a:p>
            <a:pPr eaLnBrk="1" hangingPunct="1">
              <a:defRPr/>
            </a:pPr>
            <a:r>
              <a:rPr lang="es-ES_tradnl" sz="2000" dirty="0">
                <a:solidFill>
                  <a:schemeClr val="tx1"/>
                </a:solidFill>
                <a:latin typeface="+mn-lt"/>
              </a:rPr>
              <a:t>¿Cómo </a:t>
            </a:r>
            <a:r>
              <a:rPr lang="es-ES_tradnl" sz="2000" b="1" dirty="0">
                <a:solidFill>
                  <a:srgbClr val="C00000"/>
                </a:solidFill>
                <a:latin typeface="+mn-lt"/>
              </a:rPr>
              <a:t>llegarán</a:t>
            </a:r>
            <a:r>
              <a:rPr lang="es-ES_tradnl" sz="2000" dirty="0">
                <a:solidFill>
                  <a:schemeClr val="tx1"/>
                </a:solidFill>
                <a:latin typeface="+mn-lt"/>
              </a:rPr>
              <a:t> los resultados a los </a:t>
            </a:r>
            <a:r>
              <a:rPr lang="es-ES_tradnl" sz="2000" dirty="0" err="1">
                <a:solidFill>
                  <a:schemeClr val="tx1"/>
                </a:solidFill>
                <a:latin typeface="+mn-lt"/>
              </a:rPr>
              <a:t>prof</a:t>
            </a:r>
            <a:r>
              <a:rPr lang="es-ES_tradnl" sz="2000" dirty="0">
                <a:solidFill>
                  <a:schemeClr val="tx1"/>
                </a:solidFill>
                <a:latin typeface="+mn-lt"/>
              </a:rPr>
              <a:t> sanitarios, planificadores, gestores?</a:t>
            </a:r>
          </a:p>
        </p:txBody>
      </p:sp>
      <p:sp>
        <p:nvSpPr>
          <p:cNvPr id="22" name="7 Rectángulo"/>
          <p:cNvSpPr/>
          <p:nvPr/>
        </p:nvSpPr>
        <p:spPr>
          <a:xfrm>
            <a:off x="273050" y="1355725"/>
            <a:ext cx="9185275" cy="400050"/>
          </a:xfrm>
          <a:prstGeom prst="rect">
            <a:avLst/>
          </a:prstGeom>
          <a:solidFill>
            <a:schemeClr val="tx1">
              <a:lumMod val="50000"/>
              <a:lumOff val="50000"/>
            </a:schemeClr>
          </a:solidFill>
        </p:spPr>
        <p:txBody>
          <a:bodyPr>
            <a:spAutoFit/>
          </a:bodyPr>
          <a:lstStyle/>
          <a:p>
            <a:pPr eaLnBrk="1" hangingPunct="1">
              <a:defRPr/>
            </a:pPr>
            <a:r>
              <a:rPr lang="es-ES_tradnl" sz="2000" b="1" dirty="0">
                <a:solidFill>
                  <a:schemeClr val="bg1"/>
                </a:solidFill>
                <a:latin typeface="+mn-lt"/>
              </a:rPr>
              <a:t>Capacidad del PI de abordar los objetivos y prioridades del Reto/plan Salud</a:t>
            </a:r>
            <a:endParaRPr lang="es-ES_tradnl" sz="2000" dirty="0">
              <a:solidFill>
                <a:schemeClr val="bg1"/>
              </a:solidFill>
              <a:latin typeface="+mn-lt"/>
            </a:endParaRPr>
          </a:p>
        </p:txBody>
      </p:sp>
      <p:graphicFrame>
        <p:nvGraphicFramePr>
          <p:cNvPr id="23" name="1 Diagrama"/>
          <p:cNvGraphicFramePr/>
          <p:nvPr/>
        </p:nvGraphicFramePr>
        <p:xfrm>
          <a:off x="628830" y="1594711"/>
          <a:ext cx="8474075" cy="1375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9 Rectángulo"/>
          <p:cNvSpPr/>
          <p:nvPr/>
        </p:nvSpPr>
        <p:spPr>
          <a:xfrm>
            <a:off x="330200" y="3914775"/>
            <a:ext cx="9185275" cy="400050"/>
          </a:xfrm>
          <a:prstGeom prst="rect">
            <a:avLst/>
          </a:prstGeom>
          <a:solidFill>
            <a:schemeClr val="tx1">
              <a:lumMod val="50000"/>
              <a:lumOff val="50000"/>
            </a:schemeClr>
          </a:solidFill>
        </p:spPr>
        <p:txBody>
          <a:bodyPr>
            <a:spAutoFit/>
          </a:bodyPr>
          <a:lstStyle/>
          <a:p>
            <a:pPr eaLnBrk="1" hangingPunct="1">
              <a:defRPr/>
            </a:pPr>
            <a:r>
              <a:rPr lang="es-ES_tradnl" sz="2000" b="1" dirty="0">
                <a:solidFill>
                  <a:schemeClr val="bg1"/>
                </a:solidFill>
                <a:latin typeface="+mn-lt"/>
              </a:rPr>
              <a:t>Beneficios potenciales de la investigación</a:t>
            </a:r>
            <a:endParaRPr lang="es-ES_tradnl" sz="2000" dirty="0">
              <a:solidFill>
                <a:schemeClr val="bg1"/>
              </a:solidFill>
              <a:latin typeface="+mn-lt"/>
            </a:endParaRPr>
          </a:p>
        </p:txBody>
      </p:sp>
      <p:sp>
        <p:nvSpPr>
          <p:cNvPr id="25" name="10 Rectángulo"/>
          <p:cNvSpPr/>
          <p:nvPr/>
        </p:nvSpPr>
        <p:spPr>
          <a:xfrm>
            <a:off x="292100" y="4322763"/>
            <a:ext cx="9261475" cy="1014412"/>
          </a:xfrm>
          <a:prstGeom prst="rect">
            <a:avLst/>
          </a:prstGeom>
          <a:solidFill>
            <a:schemeClr val="bg1"/>
          </a:solidFill>
        </p:spPr>
        <p:txBody>
          <a:bodyPr>
            <a:spAutoFit/>
          </a:bodyPr>
          <a:lstStyle/>
          <a:p>
            <a:pPr eaLnBrk="1" hangingPunct="1">
              <a:defRPr/>
            </a:pPr>
            <a:r>
              <a:rPr lang="es-ES_tradnl" sz="2000" dirty="0">
                <a:solidFill>
                  <a:schemeClr val="tx1"/>
                </a:solidFill>
                <a:latin typeface="+mn-lt"/>
              </a:rPr>
              <a:t>Relevancia en cuanto a impacto </a:t>
            </a:r>
            <a:r>
              <a:rPr lang="es-ES_tradnl" sz="2000" b="1" dirty="0">
                <a:solidFill>
                  <a:srgbClr val="993300"/>
                </a:solidFill>
                <a:latin typeface="+mn-lt"/>
              </a:rPr>
              <a:t>clínico, asistencial </a:t>
            </a:r>
            <a:r>
              <a:rPr lang="es-ES_tradnl" sz="2000" dirty="0">
                <a:solidFill>
                  <a:schemeClr val="tx1"/>
                </a:solidFill>
                <a:latin typeface="+mn-lt"/>
              </a:rPr>
              <a:t>y/o desarrollo </a:t>
            </a:r>
            <a:r>
              <a:rPr lang="es-ES_tradnl" sz="2000" b="1" dirty="0">
                <a:solidFill>
                  <a:srgbClr val="993300"/>
                </a:solidFill>
                <a:latin typeface="+mn-lt"/>
              </a:rPr>
              <a:t>tecnológico</a:t>
            </a:r>
            <a:r>
              <a:rPr lang="es-ES_tradnl" sz="2000" dirty="0">
                <a:solidFill>
                  <a:schemeClr val="tx1"/>
                </a:solidFill>
                <a:latin typeface="+mn-lt"/>
              </a:rPr>
              <a:t> </a:t>
            </a:r>
          </a:p>
          <a:p>
            <a:pPr eaLnBrk="1" hangingPunct="1">
              <a:defRPr/>
            </a:pPr>
            <a:r>
              <a:rPr lang="es-ES_tradnl" sz="2000" dirty="0">
                <a:solidFill>
                  <a:schemeClr val="tx1"/>
                </a:solidFill>
                <a:latin typeface="+mn-lt"/>
              </a:rPr>
              <a:t>Capacidad de </a:t>
            </a:r>
            <a:r>
              <a:rPr lang="es-ES_tradnl" sz="2000" b="1" dirty="0">
                <a:solidFill>
                  <a:srgbClr val="993300"/>
                </a:solidFill>
                <a:latin typeface="+mn-lt"/>
              </a:rPr>
              <a:t>generar mejoras </a:t>
            </a:r>
            <a:r>
              <a:rPr lang="es-ES_tradnl" sz="2000" dirty="0">
                <a:solidFill>
                  <a:schemeClr val="tx1"/>
                </a:solidFill>
                <a:latin typeface="+mn-lt"/>
              </a:rPr>
              <a:t>en </a:t>
            </a:r>
            <a:r>
              <a:rPr lang="es-ES_tradnl" sz="2000" dirty="0">
                <a:solidFill>
                  <a:srgbClr val="993300"/>
                </a:solidFill>
                <a:latin typeface="+mn-lt"/>
              </a:rPr>
              <a:t>prevención, </a:t>
            </a:r>
            <a:r>
              <a:rPr lang="es-ES_tradnl" sz="2000" dirty="0" err="1">
                <a:solidFill>
                  <a:srgbClr val="993300"/>
                </a:solidFill>
                <a:latin typeface="+mn-lt"/>
              </a:rPr>
              <a:t>Dx</a:t>
            </a:r>
            <a:r>
              <a:rPr lang="es-ES_tradnl" sz="2000" dirty="0">
                <a:solidFill>
                  <a:srgbClr val="993300"/>
                </a:solidFill>
                <a:latin typeface="+mn-lt"/>
              </a:rPr>
              <a:t>, </a:t>
            </a:r>
            <a:r>
              <a:rPr lang="es-ES_tradnl" sz="2000" dirty="0" err="1">
                <a:solidFill>
                  <a:srgbClr val="993300"/>
                </a:solidFill>
                <a:latin typeface="+mn-lt"/>
              </a:rPr>
              <a:t>Ttto</a:t>
            </a:r>
            <a:r>
              <a:rPr lang="es-ES_tradnl" sz="2000" dirty="0">
                <a:solidFill>
                  <a:srgbClr val="993300"/>
                </a:solidFill>
                <a:latin typeface="+mn-lt"/>
              </a:rPr>
              <a:t> de </a:t>
            </a:r>
            <a:r>
              <a:rPr lang="es-ES_tradnl" sz="2000" dirty="0" err="1">
                <a:solidFill>
                  <a:srgbClr val="993300"/>
                </a:solidFill>
                <a:latin typeface="+mn-lt"/>
              </a:rPr>
              <a:t>enf</a:t>
            </a:r>
            <a:r>
              <a:rPr lang="es-ES_tradnl" sz="2000" dirty="0">
                <a:solidFill>
                  <a:srgbClr val="993300"/>
                </a:solidFill>
                <a:latin typeface="+mn-lt"/>
              </a:rPr>
              <a:t>, Promoción, SS</a:t>
            </a:r>
          </a:p>
          <a:p>
            <a:pPr eaLnBrk="1" hangingPunct="1">
              <a:defRPr/>
            </a:pPr>
            <a:r>
              <a:rPr lang="es-ES_tradnl" sz="2000" dirty="0">
                <a:solidFill>
                  <a:schemeClr val="tx1"/>
                </a:solidFill>
                <a:latin typeface="+mn-lt"/>
              </a:rPr>
              <a:t>Capacidad de </a:t>
            </a:r>
            <a:r>
              <a:rPr lang="es-ES_tradnl" sz="2000" b="1" dirty="0">
                <a:solidFill>
                  <a:srgbClr val="993300"/>
                </a:solidFill>
                <a:latin typeface="+mn-lt"/>
              </a:rPr>
              <a:t>fomentar sinergias </a:t>
            </a:r>
            <a:r>
              <a:rPr lang="es-ES_tradnl" sz="2000" dirty="0">
                <a:solidFill>
                  <a:schemeClr val="tx1"/>
                </a:solidFill>
                <a:latin typeface="+mn-lt"/>
              </a:rPr>
              <a:t>e impulsar talento (colaboraciones, </a:t>
            </a:r>
            <a:r>
              <a:rPr lang="es-ES_tradnl" sz="2000" dirty="0" err="1">
                <a:solidFill>
                  <a:schemeClr val="tx1"/>
                </a:solidFill>
                <a:latin typeface="+mn-lt"/>
              </a:rPr>
              <a:t>etc</a:t>
            </a:r>
            <a:r>
              <a:rPr lang="es-ES_tradnl" sz="2000" dirty="0">
                <a:solidFill>
                  <a:schemeClr val="tx1"/>
                </a:solidFill>
                <a:latin typeface="+mn-lt"/>
              </a:rPr>
              <a:t>)</a:t>
            </a:r>
          </a:p>
        </p:txBody>
      </p:sp>
      <p:sp>
        <p:nvSpPr>
          <p:cNvPr id="28" name="2 Flecha curvada hacia abajo"/>
          <p:cNvSpPr/>
          <p:nvPr/>
        </p:nvSpPr>
        <p:spPr bwMode="auto">
          <a:xfrm>
            <a:off x="1843088" y="1781175"/>
            <a:ext cx="1219200" cy="252413"/>
          </a:xfrm>
          <a:prstGeom prst="curvedDownArrow">
            <a:avLst/>
          </a:prstGeom>
          <a:solidFill>
            <a:srgbClr val="FFCC66"/>
          </a:solidFill>
          <a:ln w="9525" cap="flat" cmpd="sng" algn="ctr">
            <a:solidFill>
              <a:schemeClr val="tx1"/>
            </a:solidFill>
            <a:prstDash val="solid"/>
            <a:round/>
            <a:headEnd type="none" w="med" len="med"/>
            <a:tailEnd type="none" w="med" len="med"/>
          </a:ln>
          <a:effectLst/>
        </p:spPr>
        <p:txBody>
          <a:bodyPr wrap="none" lIns="0" tIns="0" rIns="0" bIns="0" anchor="ctr"/>
          <a:lstStyle/>
          <a:p>
            <a:pPr eaLnBrk="1" hangingPunct="1">
              <a:defRPr/>
            </a:pPr>
            <a:endParaRPr lang="es-ES" sz="2400" dirty="0">
              <a:effectLst>
                <a:outerShdw blurRad="38100" dist="38100" dir="2700000" algn="tl">
                  <a:srgbClr val="000000">
                    <a:alpha val="43137"/>
                  </a:srgbClr>
                </a:outerShdw>
              </a:effectLst>
              <a:latin typeface="+mn-lt"/>
            </a:endParaRPr>
          </a:p>
        </p:txBody>
      </p:sp>
      <p:sp>
        <p:nvSpPr>
          <p:cNvPr id="29" name="13 Flecha curvada hacia abajo"/>
          <p:cNvSpPr/>
          <p:nvPr/>
        </p:nvSpPr>
        <p:spPr bwMode="auto">
          <a:xfrm>
            <a:off x="3481388" y="1781175"/>
            <a:ext cx="1335087" cy="207963"/>
          </a:xfrm>
          <a:prstGeom prst="curvedDownArrow">
            <a:avLst/>
          </a:prstGeom>
          <a:solidFill>
            <a:srgbClr val="FFCC66"/>
          </a:solidFill>
          <a:ln w="9525" cap="flat" cmpd="sng" algn="ctr">
            <a:solidFill>
              <a:schemeClr val="tx1"/>
            </a:solidFill>
            <a:prstDash val="solid"/>
            <a:round/>
            <a:headEnd type="none" w="med" len="med"/>
            <a:tailEnd type="none" w="med" len="med"/>
          </a:ln>
          <a:effectLst/>
        </p:spPr>
        <p:txBody>
          <a:bodyPr wrap="none" lIns="0" tIns="0" rIns="0" bIns="0" anchor="ctr"/>
          <a:lstStyle/>
          <a:p>
            <a:pPr eaLnBrk="1" hangingPunct="1">
              <a:defRPr/>
            </a:pPr>
            <a:endParaRPr lang="es-ES" sz="2400" dirty="0">
              <a:effectLst>
                <a:outerShdw blurRad="38100" dist="38100" dir="2700000" algn="tl">
                  <a:srgbClr val="000000">
                    <a:alpha val="43137"/>
                  </a:srgbClr>
                </a:outerShdw>
              </a:effectLst>
              <a:latin typeface="+mn-lt"/>
            </a:endParaRPr>
          </a:p>
        </p:txBody>
      </p:sp>
      <p:sp>
        <p:nvSpPr>
          <p:cNvPr id="30" name="14 Flecha curvada hacia abajo"/>
          <p:cNvSpPr/>
          <p:nvPr/>
        </p:nvSpPr>
        <p:spPr bwMode="auto">
          <a:xfrm>
            <a:off x="5462588" y="1781175"/>
            <a:ext cx="1168400" cy="184150"/>
          </a:xfrm>
          <a:prstGeom prst="curvedDownArrow">
            <a:avLst/>
          </a:prstGeom>
          <a:solidFill>
            <a:srgbClr val="FFCC66"/>
          </a:solidFill>
          <a:ln w="9525" cap="flat" cmpd="sng" algn="ctr">
            <a:solidFill>
              <a:schemeClr val="tx1"/>
            </a:solidFill>
            <a:prstDash val="solid"/>
            <a:round/>
            <a:headEnd type="none" w="med" len="med"/>
            <a:tailEnd type="none" w="med" len="med"/>
          </a:ln>
          <a:effectLst/>
        </p:spPr>
        <p:txBody>
          <a:bodyPr wrap="none" lIns="0" tIns="0" rIns="0" bIns="0" anchor="ctr"/>
          <a:lstStyle/>
          <a:p>
            <a:pPr eaLnBrk="1" hangingPunct="1">
              <a:defRPr/>
            </a:pPr>
            <a:endParaRPr lang="es-ES" sz="2400" dirty="0">
              <a:effectLst>
                <a:outerShdw blurRad="38100" dist="38100" dir="2700000" algn="tl">
                  <a:srgbClr val="000000">
                    <a:alpha val="43137"/>
                  </a:srgbClr>
                </a:outerShdw>
              </a:effectLst>
              <a:latin typeface="+mn-lt"/>
            </a:endParaRPr>
          </a:p>
        </p:txBody>
      </p:sp>
      <p:sp>
        <p:nvSpPr>
          <p:cNvPr id="31" name="15 Flecha curvada hacia abajo"/>
          <p:cNvSpPr/>
          <p:nvPr/>
        </p:nvSpPr>
        <p:spPr bwMode="auto">
          <a:xfrm>
            <a:off x="7062788" y="1781175"/>
            <a:ext cx="1320800" cy="165100"/>
          </a:xfrm>
          <a:prstGeom prst="curvedDownArrow">
            <a:avLst/>
          </a:prstGeom>
          <a:solidFill>
            <a:srgbClr val="FFCC66"/>
          </a:solidFill>
          <a:ln w="9525" cap="flat" cmpd="sng" algn="ctr">
            <a:solidFill>
              <a:schemeClr val="tx1"/>
            </a:solidFill>
            <a:prstDash val="solid"/>
            <a:round/>
            <a:headEnd type="none" w="med" len="med"/>
            <a:tailEnd type="none" w="med" len="med"/>
          </a:ln>
          <a:effectLst/>
        </p:spPr>
        <p:txBody>
          <a:bodyPr wrap="none" lIns="0" tIns="0" rIns="0" bIns="0" anchor="ctr"/>
          <a:lstStyle/>
          <a:p>
            <a:pPr eaLnBrk="1" hangingPunct="1">
              <a:defRPr/>
            </a:pPr>
            <a:endParaRPr lang="es-ES" sz="2400" dirty="0">
              <a:effectLst>
                <a:outerShdw blurRad="38100" dist="38100" dir="2700000" algn="tl">
                  <a:srgbClr val="000000">
                    <a:alpha val="43137"/>
                  </a:srgbClr>
                </a:outerShdw>
              </a:effectLst>
              <a:latin typeface="+mn-lt"/>
            </a:endParaRPr>
          </a:p>
        </p:txBody>
      </p:sp>
      <p:sp>
        <p:nvSpPr>
          <p:cNvPr id="32" name="16 CuadroTexto"/>
          <p:cNvSpPr txBox="1"/>
          <p:nvPr/>
        </p:nvSpPr>
        <p:spPr>
          <a:xfrm rot="877443">
            <a:off x="8856663" y="1871663"/>
            <a:ext cx="1019175" cy="368300"/>
          </a:xfrm>
          <a:prstGeom prst="rect">
            <a:avLst/>
          </a:prstGeom>
          <a:solidFill>
            <a:srgbClr val="FFCC66"/>
          </a:solidFill>
        </p:spPr>
        <p:txBody>
          <a:bodyPr wrap="none">
            <a:spAutoFit/>
          </a:bodyPr>
          <a:lstStyle/>
          <a:p>
            <a:pPr algn="ctr" eaLnBrk="1" hangingPunct="1">
              <a:defRPr/>
            </a:pPr>
            <a:r>
              <a:rPr lang="es-ES_tradnl" sz="1800" dirty="0">
                <a:solidFill>
                  <a:schemeClr val="tx1"/>
                </a:solidFill>
                <a:latin typeface="+mn-lt"/>
              </a:rPr>
              <a:t>Impacto</a:t>
            </a:r>
            <a:endParaRPr lang="es-ES" sz="1800" dirty="0" err="1">
              <a:solidFill>
                <a:schemeClr val="tx1"/>
              </a:solidFill>
              <a:latin typeface="+mn-lt"/>
            </a:endParaRPr>
          </a:p>
        </p:txBody>
      </p:sp>
    </p:spTree>
    <p:extLst>
      <p:ext uri="{BB962C8B-B14F-4D97-AF65-F5344CB8AC3E}">
        <p14:creationId xmlns:p14="http://schemas.microsoft.com/office/powerpoint/2010/main" val="447050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n-GB" dirty="0" err="1"/>
              <a:t>Impacto</a:t>
            </a:r>
            <a:r>
              <a:rPr lang="en-GB" dirty="0"/>
              <a:t> y </a:t>
            </a:r>
            <a:r>
              <a:rPr lang="en-GB" dirty="0" smtClean="0"/>
              <a:t>marco </a:t>
            </a:r>
            <a:r>
              <a:rPr lang="en-GB" dirty="0" err="1" smtClean="0"/>
              <a:t>estratégico</a:t>
            </a:r>
            <a:endParaRPr lang="es-ES" dirty="0"/>
          </a:p>
        </p:txBody>
      </p:sp>
      <p:sp>
        <p:nvSpPr>
          <p:cNvPr id="5" name="4 Rectángulo"/>
          <p:cNvSpPr/>
          <p:nvPr/>
        </p:nvSpPr>
        <p:spPr>
          <a:xfrm>
            <a:off x="258763" y="765175"/>
            <a:ext cx="4021137" cy="400050"/>
          </a:xfrm>
          <a:prstGeom prst="rect">
            <a:avLst/>
          </a:prstGeom>
          <a:solidFill>
            <a:srgbClr val="A0BE7C"/>
          </a:solidFill>
        </p:spPr>
        <p:txBody>
          <a:bodyPr>
            <a:spAutoFit/>
          </a:bodyPr>
          <a:lstStyle/>
          <a:p>
            <a:pPr eaLnBrk="1" hangingPunct="1">
              <a:defRPr/>
            </a:pPr>
            <a:r>
              <a:rPr lang="es-ES_tradnl" sz="2000" b="1" dirty="0">
                <a:solidFill>
                  <a:schemeClr val="tx1"/>
                </a:solidFill>
                <a:latin typeface="+mn-lt"/>
              </a:rPr>
              <a:t>Impacto - Recomendaciones</a:t>
            </a:r>
            <a:endParaRPr lang="es-ES_tradnl" sz="2000" dirty="0">
              <a:solidFill>
                <a:schemeClr val="tx1"/>
              </a:solidFill>
              <a:latin typeface="+mn-lt"/>
            </a:endParaRPr>
          </a:p>
        </p:txBody>
      </p:sp>
      <p:sp>
        <p:nvSpPr>
          <p:cNvPr id="6" name="5 Rectángulo"/>
          <p:cNvSpPr/>
          <p:nvPr/>
        </p:nvSpPr>
        <p:spPr>
          <a:xfrm>
            <a:off x="258763" y="1216025"/>
            <a:ext cx="9532937" cy="923925"/>
          </a:xfrm>
          <a:prstGeom prst="rect">
            <a:avLst/>
          </a:prstGeom>
          <a:solidFill>
            <a:srgbClr val="FFFFCC"/>
          </a:solidFill>
        </p:spPr>
        <p:txBody>
          <a:bodyPr>
            <a:spAutoFit/>
          </a:bodyPr>
          <a:lstStyle/>
          <a:p>
            <a:pPr eaLnBrk="1" hangingPunct="1">
              <a:defRPr/>
            </a:pPr>
            <a:r>
              <a:rPr lang="es-ES_tradnl" sz="1800" dirty="0">
                <a:solidFill>
                  <a:schemeClr val="tx1"/>
                </a:solidFill>
                <a:latin typeface="+mj-lt"/>
              </a:rPr>
              <a:t>1) Leer las </a:t>
            </a:r>
            <a:r>
              <a:rPr lang="es-ES_tradnl" sz="1800" dirty="0">
                <a:solidFill>
                  <a:srgbClr val="C00000"/>
                </a:solidFill>
                <a:latin typeface="+mj-lt"/>
              </a:rPr>
              <a:t>líneas prioritarias </a:t>
            </a:r>
            <a:r>
              <a:rPr lang="es-ES_tradnl" sz="1800" dirty="0">
                <a:solidFill>
                  <a:schemeClr val="tx1"/>
                </a:solidFill>
                <a:latin typeface="+mj-lt"/>
              </a:rPr>
              <a:t>de la convocatoria – Reto en Salud, Cambio Demográfico y Bienestar, </a:t>
            </a:r>
            <a:r>
              <a:rPr lang="es-ES" sz="1800" dirty="0">
                <a:solidFill>
                  <a:schemeClr val="tx1"/>
                </a:solidFill>
                <a:latin typeface="+mj-lt"/>
              </a:rPr>
              <a:t>Plan Nacional de Investigación, Estrategias del Sistema Nacional de Salud</a:t>
            </a:r>
            <a:r>
              <a:rPr lang="es-ES_tradnl" sz="1800" dirty="0">
                <a:solidFill>
                  <a:schemeClr val="tx1"/>
                </a:solidFill>
                <a:latin typeface="+mj-lt"/>
              </a:rPr>
              <a:t> y </a:t>
            </a:r>
            <a:r>
              <a:rPr lang="es-ES_tradnl" sz="1800" b="1" dirty="0">
                <a:solidFill>
                  <a:schemeClr val="tx1"/>
                </a:solidFill>
                <a:latin typeface="+mj-lt"/>
              </a:rPr>
              <a:t>tratar</a:t>
            </a:r>
            <a:r>
              <a:rPr lang="es-ES_tradnl" sz="1800" dirty="0">
                <a:solidFill>
                  <a:schemeClr val="tx1"/>
                </a:solidFill>
                <a:latin typeface="+mj-lt"/>
              </a:rPr>
              <a:t> de relacionar los objetivos del PI con ellas.</a:t>
            </a:r>
          </a:p>
        </p:txBody>
      </p:sp>
      <p:pic>
        <p:nvPicPr>
          <p:cNvPr id="10245" name="Imagen 4"/>
          <p:cNvPicPr>
            <a:picLocks noChangeAspect="1"/>
          </p:cNvPicPr>
          <p:nvPr/>
        </p:nvPicPr>
        <p:blipFill>
          <a:blip r:embed="rId2">
            <a:extLst>
              <a:ext uri="{28A0092B-C50C-407E-A947-70E740481C1C}">
                <a14:useLocalDpi xmlns:a14="http://schemas.microsoft.com/office/drawing/2010/main" val="0"/>
              </a:ext>
            </a:extLst>
          </a:blip>
          <a:srcRect r="16780" b="63718"/>
          <a:stretch>
            <a:fillRect/>
          </a:stretch>
        </p:blipFill>
        <p:spPr bwMode="auto">
          <a:xfrm>
            <a:off x="4267200" y="3070225"/>
            <a:ext cx="4217988"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12 Rectángulo"/>
          <p:cNvSpPr/>
          <p:nvPr/>
        </p:nvSpPr>
        <p:spPr>
          <a:xfrm>
            <a:off x="354013" y="2600325"/>
            <a:ext cx="3822700" cy="339725"/>
          </a:xfrm>
          <a:prstGeom prst="rect">
            <a:avLst/>
          </a:prstGeom>
          <a:noFill/>
        </p:spPr>
        <p:txBody>
          <a:bodyPr>
            <a:spAutoFit/>
          </a:bodyPr>
          <a:lstStyle/>
          <a:p>
            <a:pPr eaLnBrk="1" hangingPunct="1">
              <a:defRPr/>
            </a:pPr>
            <a:r>
              <a:rPr lang="es-ES" sz="1600" dirty="0">
                <a:solidFill>
                  <a:schemeClr val="tx1"/>
                </a:solidFill>
                <a:latin typeface="+mn-lt"/>
              </a:rPr>
              <a:t>Acción Estratégica en Salud 2021-2023</a:t>
            </a:r>
            <a:endParaRPr lang="es-ES_tradnl" sz="1600" dirty="0">
              <a:solidFill>
                <a:schemeClr val="tx1"/>
              </a:solidFill>
              <a:latin typeface="+mn-lt"/>
            </a:endParaRPr>
          </a:p>
        </p:txBody>
      </p:sp>
      <p:sp>
        <p:nvSpPr>
          <p:cNvPr id="10" name="CuadroTexto 9"/>
          <p:cNvSpPr txBox="1"/>
          <p:nvPr/>
        </p:nvSpPr>
        <p:spPr>
          <a:xfrm>
            <a:off x="4303713" y="4068763"/>
            <a:ext cx="3795712" cy="193675"/>
          </a:xfrm>
          <a:prstGeom prst="rect">
            <a:avLst/>
          </a:prstGeom>
          <a:noFill/>
          <a:ln w="19050">
            <a:solidFill>
              <a:srgbClr val="FF0000"/>
            </a:solidFill>
          </a:ln>
        </p:spPr>
        <p:txBody>
          <a:bodyPr>
            <a:spAutoFit/>
          </a:bodyPr>
          <a:lstStyle/>
          <a:p>
            <a:pPr>
              <a:defRPr/>
            </a:pPr>
            <a:endParaRPr lang="es-ES" sz="2400" dirty="0" err="1">
              <a:solidFill>
                <a:srgbClr val="FF0000"/>
              </a:solidFill>
              <a:latin typeface="+mn-lt"/>
            </a:endParaRPr>
          </a:p>
        </p:txBody>
      </p:sp>
      <p:sp>
        <p:nvSpPr>
          <p:cNvPr id="13" name="CuadroTexto 12"/>
          <p:cNvSpPr txBox="1"/>
          <p:nvPr/>
        </p:nvSpPr>
        <p:spPr>
          <a:xfrm>
            <a:off x="1355725" y="5981700"/>
            <a:ext cx="996950" cy="460375"/>
          </a:xfrm>
          <a:prstGeom prst="rect">
            <a:avLst/>
          </a:prstGeom>
          <a:noFill/>
        </p:spPr>
        <p:txBody>
          <a:bodyPr>
            <a:spAutoFit/>
          </a:bodyPr>
          <a:lstStyle/>
          <a:p>
            <a:pPr algn="ctr">
              <a:defRPr/>
            </a:pPr>
            <a:r>
              <a:rPr lang="es-ES" sz="2400" dirty="0">
                <a:solidFill>
                  <a:schemeClr val="tx1"/>
                </a:solidFill>
                <a:latin typeface="+mn-lt"/>
              </a:rPr>
              <a:t>…</a:t>
            </a:r>
          </a:p>
        </p:txBody>
      </p:sp>
      <p:sp>
        <p:nvSpPr>
          <p:cNvPr id="14" name="CuadroTexto 13"/>
          <p:cNvSpPr txBox="1"/>
          <p:nvPr/>
        </p:nvSpPr>
        <p:spPr>
          <a:xfrm>
            <a:off x="6505575" y="6011863"/>
            <a:ext cx="996950" cy="461962"/>
          </a:xfrm>
          <a:prstGeom prst="rect">
            <a:avLst/>
          </a:prstGeom>
          <a:noFill/>
        </p:spPr>
        <p:txBody>
          <a:bodyPr>
            <a:spAutoFit/>
          </a:bodyPr>
          <a:lstStyle/>
          <a:p>
            <a:pPr algn="ctr">
              <a:defRPr/>
            </a:pPr>
            <a:r>
              <a:rPr lang="es-ES" sz="2400" dirty="0">
                <a:solidFill>
                  <a:schemeClr val="tx1"/>
                </a:solidFill>
                <a:latin typeface="+mn-lt"/>
              </a:rPr>
              <a:t>…</a:t>
            </a:r>
          </a:p>
        </p:txBody>
      </p:sp>
    </p:spTree>
    <p:extLst>
      <p:ext uri="{BB962C8B-B14F-4D97-AF65-F5344CB8AC3E}">
        <p14:creationId xmlns:p14="http://schemas.microsoft.com/office/powerpoint/2010/main" val="439402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5263" y="654050"/>
            <a:ext cx="9437687" cy="6027738"/>
          </a:xfrm>
        </p:spPr>
        <p:txBody>
          <a:bodyPr/>
          <a:lstStyle/>
          <a:p>
            <a:pPr marL="0" indent="0">
              <a:buFontTx/>
              <a:buNone/>
              <a:defRPr/>
            </a:pPr>
            <a:r>
              <a:rPr lang="es-ES" sz="1625" b="1" dirty="0"/>
              <a:t>Artículo 4. Prioridades temáticas </a:t>
            </a:r>
            <a:r>
              <a:rPr lang="es-ES" sz="1625" dirty="0"/>
              <a:t>y líneas de investigación prioritarias</a:t>
            </a:r>
            <a:r>
              <a:rPr lang="es-ES" sz="1625" dirty="0" smtClean="0"/>
              <a:t>.</a:t>
            </a:r>
          </a:p>
          <a:p>
            <a:pPr algn="just">
              <a:buFontTx/>
              <a:buAutoNum type="arabicPeriod"/>
              <a:defRPr/>
            </a:pPr>
            <a:r>
              <a:rPr lang="es-ES" sz="1517" b="1" dirty="0" smtClean="0"/>
              <a:t>Las </a:t>
            </a:r>
            <a:r>
              <a:rPr lang="es-ES" sz="1517" b="1" dirty="0"/>
              <a:t>prioridades temáticas </a:t>
            </a:r>
            <a:r>
              <a:rPr lang="es-ES" sz="1517" dirty="0"/>
              <a:t>científico-técnicas de la AES establecidas por el PEICTI se concretan en</a:t>
            </a:r>
            <a:r>
              <a:rPr lang="es-ES" sz="1517" dirty="0" smtClean="0"/>
              <a:t>:</a:t>
            </a:r>
          </a:p>
          <a:p>
            <a:pPr marL="0" indent="0" algn="just">
              <a:buFontTx/>
              <a:buNone/>
              <a:defRPr/>
            </a:pPr>
            <a:endParaRPr lang="es-ES" sz="1517" dirty="0"/>
          </a:p>
          <a:p>
            <a:pPr marL="0" indent="0" algn="just">
              <a:spcBef>
                <a:spcPts val="0"/>
              </a:spcBef>
              <a:buFontTx/>
              <a:buNone/>
              <a:defRPr/>
            </a:pPr>
            <a:r>
              <a:rPr lang="es-ES" sz="1517" dirty="0" smtClean="0"/>
              <a:t>a) </a:t>
            </a:r>
            <a:r>
              <a:rPr lang="es-ES" sz="1517" b="1" dirty="0" smtClean="0">
                <a:solidFill>
                  <a:srgbClr val="FF0000"/>
                </a:solidFill>
              </a:rPr>
              <a:t>Salud </a:t>
            </a:r>
            <a:r>
              <a:rPr lang="es-ES" sz="1517" b="1" dirty="0">
                <a:solidFill>
                  <a:srgbClr val="FF0000"/>
                </a:solidFill>
              </a:rPr>
              <a:t>a lo largo de todo el ciclo vital</a:t>
            </a:r>
            <a:r>
              <a:rPr lang="es-ES" sz="1517" b="1" dirty="0"/>
              <a:t>, </a:t>
            </a:r>
            <a:r>
              <a:rPr lang="es-ES" sz="1517" dirty="0"/>
              <a:t>incluyendo </a:t>
            </a:r>
            <a:r>
              <a:rPr lang="es-ES" sz="1517" dirty="0" smtClean="0"/>
              <a:t>poblaciones </a:t>
            </a:r>
            <a:r>
              <a:rPr lang="es-ES" sz="1517" dirty="0"/>
              <a:t>en </a:t>
            </a:r>
            <a:r>
              <a:rPr lang="es-ES" sz="1517" dirty="0">
                <a:solidFill>
                  <a:srgbClr val="00B0F0"/>
                </a:solidFill>
              </a:rPr>
              <a:t>etapas </a:t>
            </a:r>
            <a:r>
              <a:rPr lang="es-ES" sz="1517" dirty="0" smtClean="0">
                <a:solidFill>
                  <a:srgbClr val="00B0F0"/>
                </a:solidFill>
              </a:rPr>
              <a:t>vulnerables </a:t>
            </a:r>
            <a:r>
              <a:rPr lang="es-ES" sz="1517" dirty="0" smtClean="0"/>
              <a:t>y grupos </a:t>
            </a:r>
            <a:r>
              <a:rPr lang="es-ES" sz="1517" dirty="0"/>
              <a:t>que precisen de acciones para favorecer </a:t>
            </a:r>
            <a:r>
              <a:rPr lang="es-ES" sz="1517" dirty="0" smtClean="0">
                <a:solidFill>
                  <a:srgbClr val="00B0F0"/>
                </a:solidFill>
              </a:rPr>
              <a:t>+ equidad</a:t>
            </a:r>
            <a:r>
              <a:rPr lang="es-ES" sz="1517" dirty="0" smtClean="0">
                <a:solidFill>
                  <a:srgbClr val="006600"/>
                </a:solidFill>
              </a:rPr>
              <a:t> </a:t>
            </a:r>
            <a:r>
              <a:rPr lang="es-ES" sz="1517" dirty="0"/>
              <a:t>y reducir </a:t>
            </a:r>
            <a:r>
              <a:rPr lang="es-ES" sz="1517" dirty="0">
                <a:solidFill>
                  <a:srgbClr val="00B0F0"/>
                </a:solidFill>
              </a:rPr>
              <a:t>desigualdades</a:t>
            </a:r>
            <a:r>
              <a:rPr lang="es-ES" sz="1517" dirty="0"/>
              <a:t>, sociales y de género, en salud</a:t>
            </a:r>
            <a:r>
              <a:rPr lang="es-ES" sz="1517" dirty="0" smtClean="0"/>
              <a:t>.</a:t>
            </a:r>
          </a:p>
          <a:p>
            <a:pPr marL="0" indent="0" algn="just">
              <a:spcBef>
                <a:spcPts val="0"/>
              </a:spcBef>
              <a:buFontTx/>
              <a:buNone/>
              <a:defRPr/>
            </a:pPr>
            <a:endParaRPr lang="es-ES" sz="1517" dirty="0"/>
          </a:p>
          <a:p>
            <a:pPr marL="0" indent="0" algn="just">
              <a:spcBef>
                <a:spcPts val="0"/>
              </a:spcBef>
              <a:buFontTx/>
              <a:buNone/>
              <a:defRPr/>
            </a:pPr>
            <a:r>
              <a:rPr lang="es-ES" sz="1517" dirty="0"/>
              <a:t>b) </a:t>
            </a:r>
            <a:r>
              <a:rPr lang="es-ES" sz="1517" b="1" dirty="0">
                <a:solidFill>
                  <a:srgbClr val="FF0000"/>
                </a:solidFill>
              </a:rPr>
              <a:t>Determinantes ambientales y sociales de la salud</a:t>
            </a:r>
            <a:r>
              <a:rPr lang="es-ES" sz="1517" b="1" dirty="0"/>
              <a:t>,</a:t>
            </a:r>
            <a:r>
              <a:rPr lang="es-ES" sz="1517" dirty="0"/>
              <a:t> mejorando el conocimiento de los elementos </a:t>
            </a:r>
            <a:r>
              <a:rPr lang="es-ES" sz="1517" dirty="0">
                <a:solidFill>
                  <a:srgbClr val="00B0F0"/>
                </a:solidFill>
              </a:rPr>
              <a:t>facilitadores</a:t>
            </a:r>
            <a:r>
              <a:rPr lang="es-ES" sz="1517" dirty="0"/>
              <a:t> (i.e., digitalización) y de los </a:t>
            </a:r>
            <a:r>
              <a:rPr lang="es-ES" sz="1517" dirty="0">
                <a:solidFill>
                  <a:srgbClr val="00B0F0"/>
                </a:solidFill>
              </a:rPr>
              <a:t>factores de riesgo </a:t>
            </a:r>
            <a:r>
              <a:rPr lang="es-ES" sz="1517" dirty="0"/>
              <a:t>(i.e., nutrición</a:t>
            </a:r>
            <a:r>
              <a:rPr lang="es-ES" sz="1517" dirty="0" smtClean="0"/>
              <a:t>).</a:t>
            </a:r>
          </a:p>
          <a:p>
            <a:pPr marL="0" indent="0" algn="just">
              <a:spcBef>
                <a:spcPts val="0"/>
              </a:spcBef>
              <a:buFontTx/>
              <a:buNone/>
              <a:defRPr/>
            </a:pPr>
            <a:endParaRPr lang="es-ES" sz="1517" dirty="0"/>
          </a:p>
          <a:p>
            <a:pPr marL="0" indent="0" algn="just">
              <a:spcBef>
                <a:spcPts val="0"/>
              </a:spcBef>
              <a:buFontTx/>
              <a:buNone/>
              <a:defRPr/>
            </a:pPr>
            <a:r>
              <a:rPr lang="es-ES" sz="1517" dirty="0"/>
              <a:t>c) </a:t>
            </a:r>
            <a:r>
              <a:rPr lang="es-ES" sz="1517" b="1" dirty="0">
                <a:solidFill>
                  <a:srgbClr val="FF0000"/>
                </a:solidFill>
              </a:rPr>
              <a:t>Enfermedades infecciosas</a:t>
            </a:r>
            <a:r>
              <a:rPr lang="es-ES" sz="1517" dirty="0"/>
              <a:t>, incluyendo enfermedades olvidadas y de la pobreza, para trabajar </a:t>
            </a:r>
            <a:r>
              <a:rPr lang="es-ES" sz="1517" dirty="0">
                <a:solidFill>
                  <a:srgbClr val="00B0F0"/>
                </a:solidFill>
              </a:rPr>
              <a:t>en Salud Global </a:t>
            </a:r>
            <a:r>
              <a:rPr lang="es-ES" sz="1517" dirty="0"/>
              <a:t>y proteger a la ciudadanía de amenazas transfronterizas, incluyendo la </a:t>
            </a:r>
            <a:r>
              <a:rPr lang="es-ES" sz="1517" dirty="0">
                <a:solidFill>
                  <a:srgbClr val="00B0F0"/>
                </a:solidFill>
              </a:rPr>
              <a:t>identificación temprana </a:t>
            </a:r>
            <a:r>
              <a:rPr lang="es-ES" sz="1517" dirty="0"/>
              <a:t>y </a:t>
            </a:r>
            <a:r>
              <a:rPr lang="es-ES" sz="1517" dirty="0">
                <a:solidFill>
                  <a:srgbClr val="00B0F0"/>
                </a:solidFill>
              </a:rPr>
              <a:t>respuesta rápida </a:t>
            </a:r>
            <a:r>
              <a:rPr lang="es-ES" sz="1517" dirty="0"/>
              <a:t>frente amenazas</a:t>
            </a:r>
            <a:r>
              <a:rPr lang="es-ES" sz="1517" dirty="0" smtClean="0"/>
              <a:t>.</a:t>
            </a:r>
          </a:p>
          <a:p>
            <a:pPr marL="0" indent="0" algn="just">
              <a:spcBef>
                <a:spcPts val="0"/>
              </a:spcBef>
              <a:buFontTx/>
              <a:buNone/>
              <a:defRPr/>
            </a:pPr>
            <a:endParaRPr lang="es-ES" sz="1517" dirty="0"/>
          </a:p>
          <a:p>
            <a:pPr marL="0" indent="0" algn="just">
              <a:spcBef>
                <a:spcPts val="0"/>
              </a:spcBef>
              <a:buFontTx/>
              <a:buNone/>
              <a:defRPr/>
            </a:pPr>
            <a:r>
              <a:rPr lang="es-ES" sz="1517" dirty="0"/>
              <a:t>d) </a:t>
            </a:r>
            <a:r>
              <a:rPr lang="es-ES" sz="1517" b="1" dirty="0">
                <a:solidFill>
                  <a:srgbClr val="FF0000"/>
                </a:solidFill>
              </a:rPr>
              <a:t>Herramientas, tecnologías y soluciones digitales para la salud y cuidados</a:t>
            </a:r>
            <a:r>
              <a:rPr lang="es-ES" sz="1517" dirty="0"/>
              <a:t>, promocionando el desarrollo y uso de </a:t>
            </a:r>
            <a:r>
              <a:rPr lang="es-ES" sz="1517" dirty="0">
                <a:solidFill>
                  <a:srgbClr val="00B0F0"/>
                </a:solidFill>
              </a:rPr>
              <a:t>técnicas, tecnologías y herramientas innovadoras </a:t>
            </a:r>
            <a:r>
              <a:rPr lang="es-ES" sz="1517" dirty="0"/>
              <a:t>para mejorar </a:t>
            </a:r>
            <a:r>
              <a:rPr lang="es-ES" sz="1517" dirty="0" smtClean="0"/>
              <a:t>CV. </a:t>
            </a:r>
            <a:r>
              <a:rPr lang="es-ES" sz="1517" dirty="0"/>
              <a:t>Cabe resaltar la necesidad de impulsar el desarrollo de </a:t>
            </a:r>
            <a:r>
              <a:rPr lang="es-ES" sz="1517" dirty="0">
                <a:solidFill>
                  <a:srgbClr val="00B0F0"/>
                </a:solidFill>
              </a:rPr>
              <a:t>tecnologías de la información</a:t>
            </a:r>
            <a:r>
              <a:rPr lang="es-ES" sz="1517" dirty="0"/>
              <a:t>, tecnologías sanitarias y </a:t>
            </a:r>
            <a:r>
              <a:rPr lang="es-ES" sz="1517" dirty="0">
                <a:solidFill>
                  <a:srgbClr val="00B0F0"/>
                </a:solidFill>
              </a:rPr>
              <a:t>soluciones digitales</a:t>
            </a:r>
            <a:r>
              <a:rPr lang="es-ES" sz="1517" dirty="0"/>
              <a:t>, teniendo en cuenta los sistemas de interoperabilidad, seguridad, confidencialidad y estandarización, para la mejora de la atención sanitaria</a:t>
            </a:r>
            <a:r>
              <a:rPr lang="es-ES" sz="1517" dirty="0" smtClean="0"/>
              <a:t>.</a:t>
            </a:r>
          </a:p>
          <a:p>
            <a:pPr marL="0" indent="0" algn="just">
              <a:spcBef>
                <a:spcPts val="0"/>
              </a:spcBef>
              <a:buFontTx/>
              <a:buNone/>
              <a:defRPr/>
            </a:pPr>
            <a:endParaRPr lang="es-ES" sz="1517" dirty="0"/>
          </a:p>
          <a:p>
            <a:pPr marL="0" indent="0" algn="just">
              <a:spcBef>
                <a:spcPts val="0"/>
              </a:spcBef>
              <a:buFontTx/>
              <a:buNone/>
              <a:defRPr/>
            </a:pPr>
            <a:r>
              <a:rPr lang="es-ES" sz="1517" dirty="0"/>
              <a:t>e) </a:t>
            </a:r>
            <a:r>
              <a:rPr lang="es-ES" sz="1517" b="1" dirty="0">
                <a:solidFill>
                  <a:srgbClr val="FF0000"/>
                </a:solidFill>
              </a:rPr>
              <a:t>Sistemas de Atención Sanitaria</a:t>
            </a:r>
            <a:r>
              <a:rPr lang="es-ES" sz="1517" dirty="0"/>
              <a:t>, afrontando el reto de su </a:t>
            </a:r>
            <a:r>
              <a:rPr lang="es-ES" sz="1517" dirty="0">
                <a:solidFill>
                  <a:srgbClr val="00B0F0"/>
                </a:solidFill>
              </a:rPr>
              <a:t>sostenibilidad, accesibilidad</a:t>
            </a:r>
            <a:r>
              <a:rPr lang="es-ES" sz="1517" dirty="0"/>
              <a:t>, y su potencial como herramienta para reducir desigualdades y actuar como motor de desarrollo económico. Destaca la necesidad de fomentar líneas de investigación dirigidas al desarrollo de </a:t>
            </a:r>
            <a:r>
              <a:rPr lang="es-ES" sz="1517" dirty="0">
                <a:solidFill>
                  <a:srgbClr val="00B0F0"/>
                </a:solidFill>
              </a:rPr>
              <a:t>nuevos modelos de cuidado de la salud</a:t>
            </a:r>
            <a:r>
              <a:rPr lang="es-ES" sz="1517" dirty="0"/>
              <a:t>, la </a:t>
            </a:r>
            <a:r>
              <a:rPr lang="es-ES" sz="1517" dirty="0">
                <a:solidFill>
                  <a:srgbClr val="00B0F0"/>
                </a:solidFill>
              </a:rPr>
              <a:t>transformación de los modelos organizativos </a:t>
            </a:r>
            <a:r>
              <a:rPr lang="es-ES" sz="1517" dirty="0"/>
              <a:t>y asistenciales para adaptar los servicios a los cambios sociales y al </a:t>
            </a:r>
            <a:r>
              <a:rPr lang="es-ES" sz="1517" dirty="0">
                <a:solidFill>
                  <a:srgbClr val="00B0F0"/>
                </a:solidFill>
              </a:rPr>
              <a:t>envejecimiento</a:t>
            </a:r>
            <a:r>
              <a:rPr lang="es-ES" sz="1517" dirty="0"/>
              <a:t> de la población, incluidos los movimientos de la población y la </a:t>
            </a:r>
            <a:r>
              <a:rPr lang="es-ES" sz="1517" dirty="0">
                <a:solidFill>
                  <a:srgbClr val="00B0F0"/>
                </a:solidFill>
              </a:rPr>
              <a:t>dispersión geográfica </a:t>
            </a:r>
            <a:r>
              <a:rPr lang="es-ES" sz="1517" dirty="0"/>
              <a:t>en zonas rurales, y con especial atención a la </a:t>
            </a:r>
            <a:r>
              <a:rPr lang="es-ES" sz="1517" dirty="0">
                <a:solidFill>
                  <a:srgbClr val="00B0F0"/>
                </a:solidFill>
              </a:rPr>
              <a:t>atención primaria</a:t>
            </a:r>
            <a:r>
              <a:rPr lang="es-ES" sz="1517" dirty="0"/>
              <a:t>.</a:t>
            </a:r>
          </a:p>
          <a:p>
            <a:pPr marL="0" indent="0">
              <a:buFontTx/>
              <a:buNone/>
              <a:defRPr/>
            </a:pPr>
            <a:endParaRPr lang="es-ES" sz="1192" dirty="0"/>
          </a:p>
        </p:txBody>
      </p:sp>
    </p:spTree>
    <p:extLst>
      <p:ext uri="{BB962C8B-B14F-4D97-AF65-F5344CB8AC3E}">
        <p14:creationId xmlns:p14="http://schemas.microsoft.com/office/powerpoint/2010/main" val="2773580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5263" y="920750"/>
            <a:ext cx="9437687" cy="5192713"/>
          </a:xfrm>
        </p:spPr>
        <p:txBody>
          <a:bodyPr/>
          <a:lstStyle/>
          <a:p>
            <a:pPr algn="just">
              <a:buFontTx/>
              <a:buAutoNum type="arabicPeriod"/>
              <a:defRPr/>
            </a:pPr>
            <a:r>
              <a:rPr lang="es-ES" sz="1517" b="1" dirty="0" smtClean="0"/>
              <a:t>Las </a:t>
            </a:r>
            <a:r>
              <a:rPr lang="es-ES" sz="1517" b="1" dirty="0"/>
              <a:t>líneas de investigación prioritarias: </a:t>
            </a:r>
            <a:endParaRPr lang="es-ES" sz="1517" b="1" dirty="0" smtClean="0"/>
          </a:p>
          <a:p>
            <a:pPr marL="0" indent="0" algn="just">
              <a:buFontTx/>
              <a:buNone/>
              <a:defRPr/>
            </a:pPr>
            <a:endParaRPr lang="es-ES" sz="1517" b="1" dirty="0"/>
          </a:p>
          <a:p>
            <a:pPr marL="0" indent="0" algn="just">
              <a:spcBef>
                <a:spcPts val="0"/>
              </a:spcBef>
              <a:buFontTx/>
              <a:buNone/>
              <a:defRPr/>
            </a:pPr>
            <a:r>
              <a:rPr lang="es-ES" sz="1517" b="1" dirty="0">
                <a:solidFill>
                  <a:srgbClr val="FF0000"/>
                </a:solidFill>
              </a:rPr>
              <a:t>Tecnologías moleculares y celulares de aplicación a las intervenciones sobre la salud humana.</a:t>
            </a:r>
          </a:p>
          <a:p>
            <a:pPr marL="388661" indent="0" algn="just">
              <a:spcBef>
                <a:spcPts val="0"/>
              </a:spcBef>
              <a:buFontTx/>
              <a:buNone/>
              <a:defRPr/>
            </a:pPr>
            <a:r>
              <a:rPr lang="es-ES" sz="1300" dirty="0"/>
              <a:t>1º Investigación </a:t>
            </a:r>
            <a:r>
              <a:rPr lang="es-ES" sz="1300" dirty="0">
                <a:solidFill>
                  <a:srgbClr val="00B0F0"/>
                </a:solidFill>
              </a:rPr>
              <a:t>biológica integrativa </a:t>
            </a:r>
            <a:r>
              <a:rPr lang="es-ES" sz="1300" dirty="0"/>
              <a:t>y de sistemas.</a:t>
            </a:r>
          </a:p>
          <a:p>
            <a:pPr marL="388661" lvl="1" indent="0" algn="just">
              <a:spcBef>
                <a:spcPts val="0"/>
              </a:spcBef>
              <a:buFontTx/>
              <a:buNone/>
              <a:defRPr/>
            </a:pPr>
            <a:r>
              <a:rPr lang="es-ES" sz="1300" dirty="0"/>
              <a:t>2º Mejoras en los procesos de </a:t>
            </a:r>
            <a:r>
              <a:rPr lang="es-ES" sz="1300" dirty="0">
                <a:solidFill>
                  <a:srgbClr val="00B0F0"/>
                </a:solidFill>
              </a:rPr>
              <a:t>prevención, predicción, diagnóstico y seguimiento</a:t>
            </a:r>
            <a:r>
              <a:rPr lang="es-ES" sz="1300" dirty="0"/>
              <a:t> de enfermedades y monitorización de la </a:t>
            </a:r>
            <a:r>
              <a:rPr lang="es-ES" sz="1300" dirty="0">
                <a:solidFill>
                  <a:srgbClr val="00B0F0"/>
                </a:solidFill>
              </a:rPr>
              <a:t>respuesta terapéutica</a:t>
            </a:r>
            <a:r>
              <a:rPr lang="es-ES" sz="1300" dirty="0"/>
              <a:t>.</a:t>
            </a:r>
          </a:p>
          <a:p>
            <a:pPr marL="388661" lvl="1" indent="0" algn="just">
              <a:spcBef>
                <a:spcPts val="0"/>
              </a:spcBef>
              <a:buFontTx/>
              <a:buNone/>
              <a:defRPr/>
            </a:pPr>
            <a:r>
              <a:rPr lang="es-ES" sz="1300" dirty="0"/>
              <a:t>3º Desarrollo </a:t>
            </a:r>
            <a:r>
              <a:rPr lang="es-ES" sz="1300" dirty="0">
                <a:solidFill>
                  <a:srgbClr val="00B0F0"/>
                </a:solidFill>
              </a:rPr>
              <a:t>de nuevos fármacos y terapias </a:t>
            </a:r>
            <a:r>
              <a:rPr lang="es-ES" sz="1300" dirty="0"/>
              <a:t>innovadoras, así como terapias avanzadas.</a:t>
            </a:r>
          </a:p>
          <a:p>
            <a:pPr marL="388661" lvl="1" indent="0" algn="just">
              <a:spcBef>
                <a:spcPts val="0"/>
              </a:spcBef>
              <a:buFontTx/>
              <a:buNone/>
              <a:defRPr/>
            </a:pPr>
            <a:r>
              <a:rPr lang="es-ES" sz="1300" dirty="0"/>
              <a:t>4º </a:t>
            </a:r>
            <a:r>
              <a:rPr lang="es-ES" sz="1300" dirty="0">
                <a:solidFill>
                  <a:srgbClr val="00B0F0"/>
                </a:solidFill>
              </a:rPr>
              <a:t>Biotecnología, </a:t>
            </a:r>
            <a:r>
              <a:rPr lang="es-ES" sz="1300" dirty="0" err="1">
                <a:solidFill>
                  <a:srgbClr val="00B0F0"/>
                </a:solidFill>
              </a:rPr>
              <a:t>nanomedicina</a:t>
            </a:r>
            <a:r>
              <a:rPr lang="es-ES" sz="1300" dirty="0">
                <a:solidFill>
                  <a:srgbClr val="00B0F0"/>
                </a:solidFill>
              </a:rPr>
              <a:t>, robótica y bioingeniería</a:t>
            </a:r>
            <a:r>
              <a:rPr lang="es-ES" sz="1300" dirty="0"/>
              <a:t>.</a:t>
            </a:r>
          </a:p>
          <a:p>
            <a:pPr marL="388661" lvl="1" indent="0" algn="just">
              <a:spcBef>
                <a:spcPts val="0"/>
              </a:spcBef>
              <a:buFontTx/>
              <a:buNone/>
              <a:defRPr/>
            </a:pPr>
            <a:endParaRPr lang="es-ES" sz="1300" dirty="0"/>
          </a:p>
          <a:p>
            <a:pPr marL="0" indent="0" algn="just">
              <a:spcBef>
                <a:spcPts val="0"/>
              </a:spcBef>
              <a:buFontTx/>
              <a:buNone/>
              <a:defRPr/>
            </a:pPr>
            <a:r>
              <a:rPr lang="es-ES" sz="1517" b="1" dirty="0">
                <a:solidFill>
                  <a:srgbClr val="FF0000"/>
                </a:solidFill>
              </a:rPr>
              <a:t>Investigación </a:t>
            </a:r>
            <a:r>
              <a:rPr lang="es-ES" sz="1517" b="1" dirty="0" err="1">
                <a:solidFill>
                  <a:srgbClr val="FF0000"/>
                </a:solidFill>
              </a:rPr>
              <a:t>traslacional</a:t>
            </a:r>
            <a:r>
              <a:rPr lang="es-ES" sz="1517" b="1" dirty="0">
                <a:solidFill>
                  <a:srgbClr val="FF0000"/>
                </a:solidFill>
              </a:rPr>
              <a:t> y clínica sobre la salud humana. </a:t>
            </a:r>
          </a:p>
          <a:p>
            <a:pPr marL="388661" lvl="1" indent="0" algn="just">
              <a:spcBef>
                <a:spcPts val="0"/>
              </a:spcBef>
              <a:buFontTx/>
              <a:buNone/>
              <a:defRPr/>
            </a:pPr>
            <a:r>
              <a:rPr lang="es-ES" sz="1192" dirty="0"/>
              <a:t>1º </a:t>
            </a:r>
            <a:r>
              <a:rPr lang="es-ES" sz="1300" dirty="0"/>
              <a:t>Enfermedades </a:t>
            </a:r>
            <a:r>
              <a:rPr lang="es-ES" sz="1300" dirty="0">
                <a:solidFill>
                  <a:srgbClr val="00B0F0"/>
                </a:solidFill>
              </a:rPr>
              <a:t>neurológicas</a:t>
            </a:r>
            <a:r>
              <a:rPr lang="es-ES" sz="1300" dirty="0"/>
              <a:t>, con especial atención a las enfermedades neurodegenerativas.</a:t>
            </a:r>
          </a:p>
          <a:p>
            <a:pPr marL="388661" lvl="1" indent="0" algn="just">
              <a:spcBef>
                <a:spcPts val="0"/>
              </a:spcBef>
              <a:buFontTx/>
              <a:buNone/>
              <a:defRPr/>
            </a:pPr>
            <a:r>
              <a:rPr lang="es-ES" sz="1300" dirty="0"/>
              <a:t>2º </a:t>
            </a:r>
            <a:r>
              <a:rPr lang="es-ES" sz="1300" dirty="0">
                <a:solidFill>
                  <a:srgbClr val="00B0F0"/>
                </a:solidFill>
              </a:rPr>
              <a:t>Salud mental</a:t>
            </a:r>
            <a:r>
              <a:rPr lang="es-ES" sz="1300" dirty="0"/>
              <a:t>, incluyendo trastornos adictivos.</a:t>
            </a:r>
          </a:p>
          <a:p>
            <a:pPr marL="388661" lvl="1" indent="0" algn="just">
              <a:spcBef>
                <a:spcPts val="0"/>
              </a:spcBef>
              <a:buFontTx/>
              <a:buNone/>
              <a:defRPr/>
            </a:pPr>
            <a:r>
              <a:rPr lang="es-ES" sz="1300" dirty="0"/>
              <a:t>3º </a:t>
            </a:r>
            <a:r>
              <a:rPr lang="es-ES" sz="1300" dirty="0">
                <a:solidFill>
                  <a:srgbClr val="00B0F0"/>
                </a:solidFill>
              </a:rPr>
              <a:t>Salud sexual </a:t>
            </a:r>
            <a:r>
              <a:rPr lang="es-ES" sz="1300" dirty="0"/>
              <a:t>y reproductiva.</a:t>
            </a:r>
          </a:p>
          <a:p>
            <a:pPr marL="388661" lvl="1" indent="0" algn="just">
              <a:spcBef>
                <a:spcPts val="0"/>
              </a:spcBef>
              <a:buFontTx/>
              <a:buNone/>
              <a:defRPr/>
            </a:pPr>
            <a:r>
              <a:rPr lang="es-ES" sz="1300" dirty="0"/>
              <a:t>4º </a:t>
            </a:r>
            <a:r>
              <a:rPr lang="es-ES" sz="1300" dirty="0">
                <a:solidFill>
                  <a:srgbClr val="00B0F0"/>
                </a:solidFill>
              </a:rPr>
              <a:t>Envejecimiento y fragilidad</a:t>
            </a:r>
            <a:r>
              <a:rPr lang="es-ES" sz="1300" dirty="0"/>
              <a:t>.</a:t>
            </a:r>
          </a:p>
          <a:p>
            <a:pPr marL="388661" lvl="1" indent="0" algn="just">
              <a:spcBef>
                <a:spcPts val="0"/>
              </a:spcBef>
              <a:buFontTx/>
              <a:buNone/>
              <a:defRPr/>
            </a:pPr>
            <a:r>
              <a:rPr lang="es-ES" sz="1300" dirty="0"/>
              <a:t>5º </a:t>
            </a:r>
            <a:r>
              <a:rPr lang="es-ES" sz="1300" dirty="0">
                <a:solidFill>
                  <a:srgbClr val="00B0F0"/>
                </a:solidFill>
              </a:rPr>
              <a:t>Cáncer </a:t>
            </a:r>
            <a:r>
              <a:rPr lang="es-ES" sz="1300" dirty="0"/>
              <a:t>y enfermedades tumorales. Se incluirá específicamente la investigación en tumores con baja incidencia, pero con elevada mortalidad, el cáncer infantil, la </a:t>
            </a:r>
            <a:r>
              <a:rPr lang="es-ES" sz="1300" dirty="0" err="1"/>
              <a:t>quimioprevención</a:t>
            </a:r>
            <a:r>
              <a:rPr lang="es-ES" sz="1300" dirty="0"/>
              <a:t> en personas sanas y los efectos tardíos de tratamiento de cáncer en largos supervivientes incluyendo aspectos biopsicosociales.</a:t>
            </a:r>
          </a:p>
          <a:p>
            <a:pPr marL="388661" lvl="1" indent="0" algn="just">
              <a:spcBef>
                <a:spcPts val="0"/>
              </a:spcBef>
              <a:buFontTx/>
              <a:buNone/>
              <a:defRPr/>
            </a:pPr>
            <a:r>
              <a:rPr lang="es-ES" sz="1300" dirty="0"/>
              <a:t>6º Enfermedades </a:t>
            </a:r>
            <a:r>
              <a:rPr lang="es-ES" sz="1300" dirty="0">
                <a:solidFill>
                  <a:srgbClr val="00B0F0"/>
                </a:solidFill>
              </a:rPr>
              <a:t>cardiovasculares.</a:t>
            </a:r>
          </a:p>
          <a:p>
            <a:pPr marL="388661" lvl="1" indent="0" algn="just">
              <a:spcBef>
                <a:spcPts val="0"/>
              </a:spcBef>
              <a:buFontTx/>
              <a:buNone/>
              <a:defRPr/>
            </a:pPr>
            <a:r>
              <a:rPr lang="es-ES" sz="1300" dirty="0"/>
              <a:t>7º Enfermedades </a:t>
            </a:r>
            <a:r>
              <a:rPr lang="es-ES" sz="1300" dirty="0">
                <a:solidFill>
                  <a:srgbClr val="00B0F0"/>
                </a:solidFill>
              </a:rPr>
              <a:t>raras </a:t>
            </a:r>
            <a:r>
              <a:rPr lang="es-ES" sz="1300" dirty="0"/>
              <a:t>y enfermedades de base genética.</a:t>
            </a:r>
          </a:p>
          <a:p>
            <a:pPr marL="388661" lvl="1" indent="0" algn="just">
              <a:spcBef>
                <a:spcPts val="0"/>
              </a:spcBef>
              <a:buFontTx/>
              <a:buNone/>
              <a:defRPr/>
            </a:pPr>
            <a:r>
              <a:rPr lang="es-ES" sz="1300" dirty="0"/>
              <a:t>8º Enfermedades del </a:t>
            </a:r>
            <a:r>
              <a:rPr lang="es-ES" sz="1300" dirty="0">
                <a:solidFill>
                  <a:srgbClr val="00B0F0"/>
                </a:solidFill>
              </a:rPr>
              <a:t>sistema inmune</a:t>
            </a:r>
            <a:r>
              <a:rPr lang="es-ES" sz="1300" dirty="0"/>
              <a:t>.</a:t>
            </a:r>
          </a:p>
          <a:p>
            <a:pPr marL="388661" lvl="1" indent="0" algn="just">
              <a:spcBef>
                <a:spcPts val="0"/>
              </a:spcBef>
              <a:buFontTx/>
              <a:buNone/>
              <a:defRPr/>
            </a:pPr>
            <a:r>
              <a:rPr lang="es-ES" sz="1300" dirty="0"/>
              <a:t>9º Enfermedades </a:t>
            </a:r>
            <a:r>
              <a:rPr lang="es-ES" sz="1300" dirty="0">
                <a:solidFill>
                  <a:srgbClr val="00B0F0"/>
                </a:solidFill>
              </a:rPr>
              <a:t>metabólicas.</a:t>
            </a:r>
          </a:p>
          <a:p>
            <a:pPr marL="388661" lvl="1" indent="0" algn="just">
              <a:spcBef>
                <a:spcPts val="0"/>
              </a:spcBef>
              <a:buFontTx/>
              <a:buNone/>
              <a:defRPr/>
            </a:pPr>
            <a:r>
              <a:rPr lang="es-ES" sz="1300" dirty="0"/>
              <a:t>10º Enfermedades </a:t>
            </a:r>
            <a:r>
              <a:rPr lang="es-ES" sz="1300" dirty="0">
                <a:solidFill>
                  <a:srgbClr val="00B0F0"/>
                </a:solidFill>
              </a:rPr>
              <a:t>respiratorias</a:t>
            </a:r>
            <a:r>
              <a:rPr lang="es-ES" sz="1300" dirty="0"/>
              <a:t>.</a:t>
            </a:r>
          </a:p>
          <a:p>
            <a:pPr marL="388661" lvl="1" indent="0" algn="just">
              <a:spcBef>
                <a:spcPts val="0"/>
              </a:spcBef>
              <a:buFontTx/>
              <a:buNone/>
              <a:defRPr/>
            </a:pPr>
            <a:r>
              <a:rPr lang="es-ES" sz="1300" dirty="0"/>
              <a:t>11º Enfermedades </a:t>
            </a:r>
            <a:r>
              <a:rPr lang="es-ES" sz="1300" dirty="0">
                <a:solidFill>
                  <a:srgbClr val="00B0F0"/>
                </a:solidFill>
              </a:rPr>
              <a:t>digestivas y hepáticas</a:t>
            </a:r>
            <a:r>
              <a:rPr lang="es-ES" sz="1300" dirty="0"/>
              <a:t>.</a:t>
            </a:r>
          </a:p>
          <a:p>
            <a:pPr marL="388661" lvl="1" indent="0" algn="just">
              <a:spcBef>
                <a:spcPts val="0"/>
              </a:spcBef>
              <a:buFontTx/>
              <a:buNone/>
              <a:defRPr/>
            </a:pPr>
            <a:r>
              <a:rPr lang="es-ES" sz="1300" dirty="0"/>
              <a:t>12º Salud </a:t>
            </a:r>
            <a:r>
              <a:rPr lang="es-ES" sz="1300" dirty="0">
                <a:solidFill>
                  <a:srgbClr val="00B0F0"/>
                </a:solidFill>
              </a:rPr>
              <a:t>visual.</a:t>
            </a:r>
          </a:p>
          <a:p>
            <a:pPr marL="371464" indent="-371464" algn="just">
              <a:spcBef>
                <a:spcPts val="0"/>
              </a:spcBef>
              <a:buFont typeface="Wingdings 3" panose="05040102010807070707" pitchFamily="18" charset="2"/>
              <a:buAutoNum type="alphaLcParenR"/>
              <a:defRPr/>
            </a:pPr>
            <a:endParaRPr lang="es-ES" sz="1517" dirty="0"/>
          </a:p>
          <a:p>
            <a:pPr marL="0" indent="0" algn="just">
              <a:spcBef>
                <a:spcPts val="0"/>
              </a:spcBef>
              <a:buFontTx/>
              <a:buNone/>
              <a:defRPr/>
            </a:pPr>
            <a:endParaRPr lang="es-ES" sz="1517" dirty="0"/>
          </a:p>
        </p:txBody>
      </p:sp>
    </p:spTree>
    <p:extLst>
      <p:ext uri="{BB962C8B-B14F-4D97-AF65-F5344CB8AC3E}">
        <p14:creationId xmlns:p14="http://schemas.microsoft.com/office/powerpoint/2010/main" val="4129182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5263" y="1244600"/>
            <a:ext cx="9437687" cy="4679950"/>
          </a:xfrm>
        </p:spPr>
        <p:txBody>
          <a:bodyPr/>
          <a:lstStyle/>
          <a:p>
            <a:pPr marL="0" indent="0" algn="just">
              <a:spcBef>
                <a:spcPts val="0"/>
              </a:spcBef>
              <a:buFontTx/>
              <a:buNone/>
              <a:defRPr/>
            </a:pPr>
            <a:r>
              <a:rPr lang="es-ES" sz="1517" b="1" dirty="0">
                <a:solidFill>
                  <a:srgbClr val="FF0000"/>
                </a:solidFill>
              </a:rPr>
              <a:t>Fomento de la investigación en salud pública, salud ambiental, salud laboral y en dependencia y servicios de salud, para la mejor calidad de vida funcional de la población</a:t>
            </a:r>
          </a:p>
          <a:p>
            <a:pPr marL="388661" lvl="1" indent="0" algn="just">
              <a:spcBef>
                <a:spcPts val="0"/>
              </a:spcBef>
              <a:buFontTx/>
              <a:buNone/>
              <a:defRPr/>
            </a:pPr>
            <a:r>
              <a:rPr lang="es-ES" sz="1300" dirty="0"/>
              <a:t>1º Calidad, eficiencia, </a:t>
            </a:r>
            <a:r>
              <a:rPr lang="es-ES" sz="1300" dirty="0">
                <a:solidFill>
                  <a:srgbClr val="00B0F0"/>
                </a:solidFill>
              </a:rPr>
              <a:t>sostenibilidad</a:t>
            </a:r>
            <a:r>
              <a:rPr lang="es-ES" sz="1300" dirty="0"/>
              <a:t> y equidad del SNS.</a:t>
            </a:r>
          </a:p>
          <a:p>
            <a:pPr marL="388661" lvl="1" indent="0" algn="just">
              <a:spcBef>
                <a:spcPts val="0"/>
              </a:spcBef>
              <a:buFontTx/>
              <a:buNone/>
              <a:defRPr/>
            </a:pPr>
            <a:r>
              <a:rPr lang="es-ES" sz="1300" dirty="0"/>
              <a:t>2º </a:t>
            </a:r>
            <a:r>
              <a:rPr lang="es-ES" sz="1300" dirty="0">
                <a:solidFill>
                  <a:srgbClr val="00B0F0"/>
                </a:solidFill>
              </a:rPr>
              <a:t>Variabilidad en la práctica clínica</a:t>
            </a:r>
            <a:r>
              <a:rPr lang="es-ES" sz="1300" dirty="0"/>
              <a:t> en el SNS, e investigación en implementación del conocimiento científico en el SNS.</a:t>
            </a:r>
          </a:p>
          <a:p>
            <a:pPr marL="388661" lvl="1" indent="0" algn="just">
              <a:spcBef>
                <a:spcPts val="0"/>
              </a:spcBef>
              <a:buFontTx/>
              <a:buNone/>
              <a:defRPr/>
            </a:pPr>
            <a:r>
              <a:rPr lang="es-ES" sz="1300" dirty="0"/>
              <a:t>3º </a:t>
            </a:r>
            <a:r>
              <a:rPr lang="es-ES" sz="1300" dirty="0">
                <a:solidFill>
                  <a:srgbClr val="00B0F0"/>
                </a:solidFill>
              </a:rPr>
              <a:t>Seguridad del paciente</a:t>
            </a:r>
            <a:r>
              <a:rPr lang="es-ES" sz="1300" dirty="0"/>
              <a:t> y prevención de incidentes.</a:t>
            </a:r>
          </a:p>
          <a:p>
            <a:pPr marL="388661" lvl="1" indent="0" algn="just">
              <a:spcBef>
                <a:spcPts val="0"/>
              </a:spcBef>
              <a:buFontTx/>
              <a:buNone/>
              <a:defRPr/>
            </a:pPr>
            <a:r>
              <a:rPr lang="es-ES" sz="1300" dirty="0"/>
              <a:t>4º Efectividad y eficiencia de intervenciones de salud pública</a:t>
            </a:r>
            <a:r>
              <a:rPr lang="es-ES" sz="1300" dirty="0">
                <a:solidFill>
                  <a:srgbClr val="00B0F0"/>
                </a:solidFill>
              </a:rPr>
              <a:t>, promoción de la salud </a:t>
            </a:r>
            <a:r>
              <a:rPr lang="es-ES" sz="1300" dirty="0"/>
              <a:t>y prevención primaria de enfermedades y discapacidad</a:t>
            </a:r>
          </a:p>
          <a:p>
            <a:pPr marL="388661" lvl="1" indent="0" algn="just">
              <a:spcBef>
                <a:spcPts val="0"/>
              </a:spcBef>
              <a:buFontTx/>
              <a:buNone/>
              <a:defRPr/>
            </a:pPr>
            <a:r>
              <a:rPr lang="es-ES" sz="1300" dirty="0"/>
              <a:t>5º Investigación e innovación dirigida a mantener la movilidad y </a:t>
            </a:r>
            <a:r>
              <a:rPr lang="es-ES" sz="1300" dirty="0">
                <a:solidFill>
                  <a:srgbClr val="00B0F0"/>
                </a:solidFill>
              </a:rPr>
              <a:t>fomentar la independencia </a:t>
            </a:r>
            <a:r>
              <a:rPr lang="es-ES" sz="1300" dirty="0"/>
              <a:t>en personas con discapacidad motriz.</a:t>
            </a:r>
          </a:p>
          <a:p>
            <a:pPr marL="388661" lvl="1" indent="0" algn="just">
              <a:spcBef>
                <a:spcPts val="0"/>
              </a:spcBef>
              <a:buFontTx/>
              <a:buNone/>
              <a:defRPr/>
            </a:pPr>
            <a:r>
              <a:rPr lang="es-ES" sz="1300" dirty="0"/>
              <a:t>6º Impacto en la salud y la calidad de vida de la exposición a </a:t>
            </a:r>
            <a:r>
              <a:rPr lang="es-ES" sz="1300" dirty="0">
                <a:solidFill>
                  <a:srgbClr val="00B0F0"/>
                </a:solidFill>
              </a:rPr>
              <a:t>agentes químicos, físicos y biológicos</a:t>
            </a:r>
          </a:p>
          <a:p>
            <a:pPr marL="388661" lvl="1" indent="0" algn="just">
              <a:spcBef>
                <a:spcPts val="0"/>
              </a:spcBef>
              <a:buFontTx/>
              <a:buNone/>
              <a:defRPr/>
            </a:pPr>
            <a:r>
              <a:rPr lang="es-ES" sz="1300" dirty="0"/>
              <a:t>7º Investigación en </a:t>
            </a:r>
            <a:r>
              <a:rPr lang="es-ES" sz="1300" dirty="0">
                <a:solidFill>
                  <a:srgbClr val="00B0F0"/>
                </a:solidFill>
              </a:rPr>
              <a:t>determinantes socio-económicos de la salud</a:t>
            </a:r>
            <a:r>
              <a:rPr lang="es-ES" sz="1300" dirty="0"/>
              <a:t>, desigualdad e inequidad en salud por razón de género, </a:t>
            </a:r>
          </a:p>
          <a:p>
            <a:pPr marL="388661" lvl="1" indent="0" algn="just">
              <a:spcBef>
                <a:spcPts val="0"/>
              </a:spcBef>
              <a:buFontTx/>
              <a:buNone/>
              <a:defRPr/>
            </a:pPr>
            <a:r>
              <a:rPr lang="es-ES" sz="1300" dirty="0"/>
              <a:t>8º </a:t>
            </a:r>
            <a:r>
              <a:rPr lang="es-ES" sz="1300" dirty="0">
                <a:solidFill>
                  <a:srgbClr val="00B0F0"/>
                </a:solidFill>
              </a:rPr>
              <a:t>Salud laboral</a:t>
            </a:r>
          </a:p>
          <a:p>
            <a:pPr marL="388661" lvl="1" indent="0" algn="just">
              <a:spcBef>
                <a:spcPts val="0"/>
              </a:spcBef>
              <a:buFontTx/>
              <a:buNone/>
              <a:defRPr/>
            </a:pPr>
            <a:r>
              <a:rPr lang="es-ES" sz="1300" dirty="0"/>
              <a:t>9º Investigación e innovación en </a:t>
            </a:r>
            <a:r>
              <a:rPr lang="es-ES" sz="1300" dirty="0">
                <a:solidFill>
                  <a:srgbClr val="00B0F0"/>
                </a:solidFill>
              </a:rPr>
              <a:t>cuidados de salud </a:t>
            </a:r>
            <a:r>
              <a:rPr lang="es-ES" sz="1300" dirty="0"/>
              <a:t>especialmente sobre personas con enfermedades inflamatorias crónicas invalidantes.</a:t>
            </a:r>
          </a:p>
          <a:p>
            <a:pPr marL="388661" lvl="1" indent="0" algn="just">
              <a:spcBef>
                <a:spcPts val="0"/>
              </a:spcBef>
              <a:buFontTx/>
              <a:buNone/>
              <a:defRPr/>
            </a:pPr>
            <a:r>
              <a:rPr lang="es-ES" sz="1300" dirty="0"/>
              <a:t>10º Impacto social de las políticas sanitarias desde la </a:t>
            </a:r>
            <a:r>
              <a:rPr lang="es-ES" sz="1300" dirty="0">
                <a:solidFill>
                  <a:srgbClr val="00B0F0"/>
                </a:solidFill>
              </a:rPr>
              <a:t>perspectiva de la ciudadanía</a:t>
            </a:r>
            <a:r>
              <a:rPr lang="es-ES" sz="1300" dirty="0"/>
              <a:t>, personas enfermas y familias.</a:t>
            </a:r>
          </a:p>
          <a:p>
            <a:pPr marL="388661" lvl="1" indent="0" algn="just">
              <a:spcBef>
                <a:spcPts val="0"/>
              </a:spcBef>
              <a:buFontTx/>
              <a:buNone/>
              <a:defRPr/>
            </a:pPr>
            <a:r>
              <a:rPr lang="es-ES" sz="1300" dirty="0"/>
              <a:t>11º Investigación científica en </a:t>
            </a:r>
            <a:r>
              <a:rPr lang="es-ES" sz="1300" dirty="0">
                <a:solidFill>
                  <a:srgbClr val="00B0F0"/>
                </a:solidFill>
              </a:rPr>
              <a:t>nuevos sistemas de vigilancia epidemiológica </a:t>
            </a:r>
            <a:r>
              <a:rPr lang="es-ES" sz="1300" dirty="0"/>
              <a:t>y de salud pública, incorporando análisis de interoperabilidad, factibilidad y coste-efectividad de los mismos.</a:t>
            </a:r>
          </a:p>
          <a:p>
            <a:pPr marL="388661" lvl="1" indent="0" algn="just">
              <a:spcBef>
                <a:spcPts val="0"/>
              </a:spcBef>
              <a:buFontTx/>
              <a:buNone/>
              <a:defRPr/>
            </a:pPr>
            <a:r>
              <a:rPr lang="es-ES" sz="1300" dirty="0"/>
              <a:t>12º Impacto del </a:t>
            </a:r>
            <a:r>
              <a:rPr lang="es-ES" sz="1300" dirty="0">
                <a:solidFill>
                  <a:srgbClr val="00B0F0"/>
                </a:solidFill>
              </a:rPr>
              <a:t>consumo de alcohol y otros tóxicos</a:t>
            </a:r>
            <a:r>
              <a:rPr lang="es-ES" sz="1300" dirty="0"/>
              <a:t> en población sana, desarrollo y aplicación de herramientas conductuales y biológicas con aplicación en medicina personalizada de precisión y salud pública.</a:t>
            </a:r>
          </a:p>
          <a:p>
            <a:pPr marL="388661" lvl="1" indent="0" algn="just">
              <a:spcBef>
                <a:spcPts val="0"/>
              </a:spcBef>
              <a:buFontTx/>
              <a:buNone/>
              <a:defRPr/>
            </a:pPr>
            <a:r>
              <a:rPr lang="es-ES" sz="1300" dirty="0"/>
              <a:t>13º </a:t>
            </a:r>
            <a:r>
              <a:rPr lang="es-ES" sz="1300" dirty="0">
                <a:solidFill>
                  <a:srgbClr val="00B0F0"/>
                </a:solidFill>
              </a:rPr>
              <a:t>Economía de la salud </a:t>
            </a:r>
            <a:r>
              <a:rPr lang="es-ES" sz="1300" dirty="0"/>
              <a:t>y </a:t>
            </a:r>
            <a:r>
              <a:rPr lang="es-ES" sz="1300" dirty="0" err="1"/>
              <a:t>farmacoeconomía</a:t>
            </a:r>
            <a:endParaRPr lang="es-ES" sz="1300" dirty="0"/>
          </a:p>
          <a:p>
            <a:pPr marL="388661" lvl="1" indent="0" algn="just">
              <a:spcBef>
                <a:spcPts val="0"/>
              </a:spcBef>
              <a:buFontTx/>
              <a:buNone/>
              <a:defRPr/>
            </a:pPr>
            <a:r>
              <a:rPr lang="es-ES" sz="1300" dirty="0"/>
              <a:t>14º Investigación en implementación y análisis de viabilidad de </a:t>
            </a:r>
            <a:r>
              <a:rPr lang="es-ES" sz="1300" dirty="0">
                <a:solidFill>
                  <a:srgbClr val="00B0F0"/>
                </a:solidFill>
              </a:rPr>
              <a:t>cribados poblacionales </a:t>
            </a:r>
            <a:r>
              <a:rPr lang="es-ES" sz="1300" dirty="0"/>
              <a:t>en patologías altamente letales y/o de elevada incidencia </a:t>
            </a:r>
          </a:p>
          <a:p>
            <a:pPr marL="388661" lvl="1" indent="0" algn="just">
              <a:spcBef>
                <a:spcPts val="0"/>
              </a:spcBef>
              <a:buFontTx/>
              <a:buNone/>
              <a:defRPr/>
            </a:pPr>
            <a:endParaRPr lang="es-ES" sz="1300" dirty="0"/>
          </a:p>
          <a:p>
            <a:pPr marL="0" indent="0" algn="just">
              <a:spcBef>
                <a:spcPts val="0"/>
              </a:spcBef>
              <a:buFontTx/>
              <a:buNone/>
              <a:defRPr/>
            </a:pPr>
            <a:endParaRPr lang="es-ES" sz="1517" dirty="0"/>
          </a:p>
        </p:txBody>
      </p:sp>
    </p:spTree>
    <p:extLst>
      <p:ext uri="{BB962C8B-B14F-4D97-AF65-F5344CB8AC3E}">
        <p14:creationId xmlns:p14="http://schemas.microsoft.com/office/powerpoint/2010/main" val="487786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5263" y="1244600"/>
            <a:ext cx="9437687" cy="4679950"/>
          </a:xfrm>
        </p:spPr>
        <p:txBody>
          <a:bodyPr/>
          <a:lstStyle/>
          <a:p>
            <a:pPr marL="0" indent="0" algn="just">
              <a:spcBef>
                <a:spcPts val="0"/>
              </a:spcBef>
              <a:buFontTx/>
              <a:buNone/>
              <a:defRPr/>
            </a:pPr>
            <a:r>
              <a:rPr lang="es-ES" sz="1517" b="1" dirty="0">
                <a:solidFill>
                  <a:srgbClr val="FF0000"/>
                </a:solidFill>
              </a:rPr>
              <a:t>Investigación en medicamentos y productos sanitarios.</a:t>
            </a:r>
          </a:p>
          <a:p>
            <a:pPr marL="388661" lvl="1" indent="0" algn="just">
              <a:spcBef>
                <a:spcPts val="0"/>
              </a:spcBef>
              <a:buFontTx/>
              <a:buNone/>
              <a:defRPr/>
            </a:pPr>
            <a:r>
              <a:rPr lang="es-ES" sz="1300" dirty="0"/>
              <a:t>1º Fomento de la investigación en </a:t>
            </a:r>
            <a:r>
              <a:rPr lang="es-ES" sz="1300" dirty="0">
                <a:solidFill>
                  <a:srgbClr val="00B0F0"/>
                </a:solidFill>
              </a:rPr>
              <a:t>medicamentos</a:t>
            </a:r>
            <a:r>
              <a:rPr lang="es-ES" sz="1300" dirty="0"/>
              <a:t> y desarrollo de tecnologías farmacéuticas, incluyendo la investigación galénica orientada a la adaptación de medicamentos sin interés comercial a nuevas indicaciones.</a:t>
            </a:r>
          </a:p>
          <a:p>
            <a:pPr marL="388661" lvl="1" indent="0" algn="just">
              <a:spcBef>
                <a:spcPts val="0"/>
              </a:spcBef>
              <a:buFontTx/>
              <a:buNone/>
              <a:defRPr/>
            </a:pPr>
            <a:r>
              <a:rPr lang="es-ES" sz="1300" dirty="0"/>
              <a:t>2º Investigación, desarrollo e </a:t>
            </a:r>
            <a:r>
              <a:rPr lang="es-ES" sz="1300" dirty="0">
                <a:solidFill>
                  <a:srgbClr val="00B0F0"/>
                </a:solidFill>
              </a:rPr>
              <a:t>innovación en fármacos </a:t>
            </a:r>
            <a:r>
              <a:rPr lang="es-ES" sz="1300" dirty="0"/>
              <a:t>para el tratamiento de las enfermedades más relevantes.</a:t>
            </a:r>
          </a:p>
          <a:p>
            <a:pPr marL="388661" lvl="1" indent="0" algn="just">
              <a:spcBef>
                <a:spcPts val="0"/>
              </a:spcBef>
              <a:buFontTx/>
              <a:buNone/>
              <a:defRPr/>
            </a:pPr>
            <a:r>
              <a:rPr lang="es-ES" sz="1300" dirty="0"/>
              <a:t>3º Investigación en </a:t>
            </a:r>
            <a:r>
              <a:rPr lang="es-ES" sz="1300" dirty="0">
                <a:solidFill>
                  <a:srgbClr val="00B0F0"/>
                </a:solidFill>
              </a:rPr>
              <a:t>terapias avanzadas</a:t>
            </a:r>
            <a:r>
              <a:rPr lang="es-ES" sz="1300" dirty="0"/>
              <a:t>, que incluye los medicamentos de uso humano basados en genes (terapia génica), células (terapia celular) o tejidos (ingeniería tisular).</a:t>
            </a:r>
          </a:p>
          <a:p>
            <a:pPr marL="388661" lvl="1" indent="0" algn="just">
              <a:spcBef>
                <a:spcPts val="0"/>
              </a:spcBef>
              <a:buFontTx/>
              <a:buNone/>
              <a:defRPr/>
            </a:pPr>
            <a:r>
              <a:rPr lang="es-ES" sz="1300" dirty="0"/>
              <a:t>4º Investigación orientada a la práctica clínica en relación con la eficiencia (</a:t>
            </a:r>
            <a:r>
              <a:rPr lang="es-ES" sz="1300" dirty="0">
                <a:solidFill>
                  <a:srgbClr val="00B0F0"/>
                </a:solidFill>
              </a:rPr>
              <a:t>coste – efectividad y coste – utilidad</a:t>
            </a:r>
            <a:r>
              <a:rPr lang="es-ES" sz="1300" dirty="0"/>
              <a:t>) de los tratamientos farmacológicos.</a:t>
            </a:r>
          </a:p>
          <a:p>
            <a:pPr marL="388661" lvl="1" indent="0" algn="just">
              <a:spcBef>
                <a:spcPts val="0"/>
              </a:spcBef>
              <a:buFontTx/>
              <a:buNone/>
              <a:defRPr/>
            </a:pPr>
            <a:r>
              <a:rPr lang="es-ES" sz="1300" dirty="0"/>
              <a:t>5º Investigación clínica sin interés comercial</a:t>
            </a:r>
            <a:r>
              <a:rPr lang="es-ES" sz="1300" dirty="0">
                <a:solidFill>
                  <a:srgbClr val="00B0F0"/>
                </a:solidFill>
              </a:rPr>
              <a:t>: ensayos clínicos independientes </a:t>
            </a:r>
            <a:r>
              <a:rPr lang="es-ES" sz="1300" dirty="0"/>
              <a:t>en general y, en particular, en medicamentos huérfanos, en población pediátrica y en personas ancianas, así como en poblaciones con escasa representación en los ensayos clínicos convencionales, siempre que el principio activo, y sus diferentes formulaciones, no se encuentren dentro de periodos de protección (patente o protección de datos) y cuyo titular de comercialización sea único.</a:t>
            </a:r>
          </a:p>
          <a:p>
            <a:pPr marL="388661" lvl="1" indent="0" algn="just">
              <a:spcBef>
                <a:spcPts val="0"/>
              </a:spcBef>
              <a:buFontTx/>
              <a:buNone/>
              <a:defRPr/>
            </a:pPr>
            <a:r>
              <a:rPr lang="es-ES" sz="1300" dirty="0"/>
              <a:t>6º Investigación científica en terapias no farmacológicas y técnicas para el alivio del </a:t>
            </a:r>
            <a:r>
              <a:rPr lang="es-ES" sz="1300" dirty="0">
                <a:solidFill>
                  <a:srgbClr val="00B0F0"/>
                </a:solidFill>
              </a:rPr>
              <a:t>dolor del parto</a:t>
            </a:r>
          </a:p>
          <a:p>
            <a:pPr marL="388661" lvl="1" indent="0" algn="just">
              <a:spcBef>
                <a:spcPts val="0"/>
              </a:spcBef>
              <a:buFontTx/>
              <a:buNone/>
              <a:defRPr/>
            </a:pPr>
            <a:endParaRPr lang="es-ES" sz="1300" dirty="0"/>
          </a:p>
          <a:p>
            <a:pPr marL="0" indent="0" algn="just">
              <a:spcBef>
                <a:spcPts val="0"/>
              </a:spcBef>
              <a:buFontTx/>
              <a:buNone/>
              <a:defRPr/>
            </a:pPr>
            <a:r>
              <a:rPr lang="es-ES" sz="1517" b="1" dirty="0">
                <a:solidFill>
                  <a:srgbClr val="FF0000"/>
                </a:solidFill>
              </a:rPr>
              <a:t>Investigación en tecnologías para la salud </a:t>
            </a:r>
          </a:p>
          <a:p>
            <a:pPr marL="388661" lvl="1" indent="0" algn="just">
              <a:spcBef>
                <a:spcPts val="0"/>
              </a:spcBef>
              <a:buFontTx/>
              <a:buNone/>
              <a:defRPr/>
            </a:pPr>
            <a:r>
              <a:rPr lang="es-ES" sz="1300" dirty="0"/>
              <a:t>1º </a:t>
            </a:r>
            <a:r>
              <a:rPr lang="es-ES" sz="1300" dirty="0">
                <a:solidFill>
                  <a:srgbClr val="00B0F0"/>
                </a:solidFill>
              </a:rPr>
              <a:t>Tecnologías de la información </a:t>
            </a:r>
            <a:r>
              <a:rPr lang="es-ES" sz="1300" dirty="0"/>
              <a:t>y comunicación aplicadas a la salud</a:t>
            </a:r>
          </a:p>
          <a:p>
            <a:pPr marL="388661" lvl="1" indent="0" algn="just">
              <a:spcBef>
                <a:spcPts val="0"/>
              </a:spcBef>
              <a:buFontTx/>
              <a:buNone/>
              <a:defRPr/>
            </a:pPr>
            <a:r>
              <a:rPr lang="es-ES" sz="1300" dirty="0"/>
              <a:t>2º Innovación en servicios de salud orientada a la </a:t>
            </a:r>
            <a:r>
              <a:rPr lang="es-ES" sz="1300" dirty="0">
                <a:solidFill>
                  <a:srgbClr val="00B0F0"/>
                </a:solidFill>
              </a:rPr>
              <a:t>mejora de procesos.</a:t>
            </a:r>
          </a:p>
          <a:p>
            <a:pPr marL="388661" lvl="1" indent="0" algn="just">
              <a:spcBef>
                <a:spcPts val="0"/>
              </a:spcBef>
              <a:buFontTx/>
              <a:buNone/>
              <a:defRPr/>
            </a:pPr>
            <a:r>
              <a:rPr lang="es-ES" sz="1300" dirty="0"/>
              <a:t>3º Innovación orientada a mejorar la eficiencia de los servicios de </a:t>
            </a:r>
            <a:r>
              <a:rPr lang="es-ES" sz="1300" dirty="0">
                <a:solidFill>
                  <a:srgbClr val="00B0F0"/>
                </a:solidFill>
              </a:rPr>
              <a:t>Atención Primaria</a:t>
            </a:r>
            <a:r>
              <a:rPr lang="es-ES" sz="1300" dirty="0"/>
              <a:t>.</a:t>
            </a:r>
          </a:p>
          <a:p>
            <a:pPr marL="388661" lvl="1" indent="0" algn="just">
              <a:spcBef>
                <a:spcPts val="0"/>
              </a:spcBef>
              <a:buFontTx/>
              <a:buNone/>
              <a:defRPr/>
            </a:pPr>
            <a:r>
              <a:rPr lang="es-ES" sz="1300" dirty="0"/>
              <a:t>4º Evaluación de </a:t>
            </a:r>
            <a:r>
              <a:rPr lang="es-ES" sz="1300" dirty="0">
                <a:solidFill>
                  <a:srgbClr val="00B0F0"/>
                </a:solidFill>
              </a:rPr>
              <a:t>servicios sanitarios</a:t>
            </a:r>
            <a:r>
              <a:rPr lang="es-ES" sz="1300" dirty="0"/>
              <a:t>.</a:t>
            </a:r>
          </a:p>
          <a:p>
            <a:pPr marL="388661" lvl="1" indent="0" algn="just">
              <a:spcBef>
                <a:spcPts val="0"/>
              </a:spcBef>
              <a:buFontTx/>
              <a:buNone/>
              <a:defRPr/>
            </a:pPr>
            <a:r>
              <a:rPr lang="es-ES" sz="1300" dirty="0"/>
              <a:t>5º Investigación científica de la innovación digital incorporada a espacios sanitarios no convencionales.</a:t>
            </a:r>
          </a:p>
          <a:p>
            <a:pPr marL="388661" lvl="1" indent="0" algn="just">
              <a:spcBef>
                <a:spcPts val="0"/>
              </a:spcBef>
              <a:buFontTx/>
              <a:buNone/>
              <a:defRPr/>
            </a:pPr>
            <a:endParaRPr lang="es-ES" sz="1300" dirty="0"/>
          </a:p>
          <a:p>
            <a:pPr marL="0" indent="0" algn="just">
              <a:spcBef>
                <a:spcPts val="0"/>
              </a:spcBef>
              <a:buFontTx/>
              <a:buNone/>
              <a:defRPr/>
            </a:pPr>
            <a:endParaRPr lang="es-ES" sz="1517" dirty="0"/>
          </a:p>
        </p:txBody>
      </p:sp>
    </p:spTree>
    <p:extLst>
      <p:ext uri="{BB962C8B-B14F-4D97-AF65-F5344CB8AC3E}">
        <p14:creationId xmlns:p14="http://schemas.microsoft.com/office/powerpoint/2010/main" val="33439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rma libre 18"/>
          <p:cNvSpPr/>
          <p:nvPr/>
        </p:nvSpPr>
        <p:spPr bwMode="auto">
          <a:xfrm>
            <a:off x="6831955" y="2001201"/>
            <a:ext cx="2938908" cy="4203116"/>
          </a:xfrm>
          <a:custGeom>
            <a:avLst/>
            <a:gdLst>
              <a:gd name="connsiteX0" fmla="*/ 548342 w 2828833"/>
              <a:gd name="connsiteY0" fmla="*/ 77118 h 4351663"/>
              <a:gd name="connsiteX1" fmla="*/ 548342 w 2828833"/>
              <a:gd name="connsiteY1" fmla="*/ 77118 h 4351663"/>
              <a:gd name="connsiteX2" fmla="*/ 2013585 w 2828833"/>
              <a:gd name="connsiteY2" fmla="*/ 66101 h 4351663"/>
              <a:gd name="connsiteX3" fmla="*/ 2057652 w 2828833"/>
              <a:gd name="connsiteY3" fmla="*/ 55084 h 4351663"/>
              <a:gd name="connsiteX4" fmla="*/ 2531378 w 2828833"/>
              <a:gd name="connsiteY4" fmla="*/ 44067 h 4351663"/>
              <a:gd name="connsiteX5" fmla="*/ 2663580 w 2828833"/>
              <a:gd name="connsiteY5" fmla="*/ 22034 h 4351663"/>
              <a:gd name="connsiteX6" fmla="*/ 2707648 w 2828833"/>
              <a:gd name="connsiteY6" fmla="*/ 11017 h 4351663"/>
              <a:gd name="connsiteX7" fmla="*/ 2751715 w 2828833"/>
              <a:gd name="connsiteY7" fmla="*/ 22034 h 4351663"/>
              <a:gd name="connsiteX8" fmla="*/ 2762732 w 2828833"/>
              <a:gd name="connsiteY8" fmla="*/ 55084 h 4351663"/>
              <a:gd name="connsiteX9" fmla="*/ 2773749 w 2828833"/>
              <a:gd name="connsiteY9" fmla="*/ 132202 h 4351663"/>
              <a:gd name="connsiteX10" fmla="*/ 2795783 w 2828833"/>
              <a:gd name="connsiteY10" fmla="*/ 209320 h 4351663"/>
              <a:gd name="connsiteX11" fmla="*/ 2817816 w 2828833"/>
              <a:gd name="connsiteY11" fmla="*/ 242371 h 4351663"/>
              <a:gd name="connsiteX12" fmla="*/ 2817816 w 2828833"/>
              <a:gd name="connsiteY12" fmla="*/ 672029 h 4351663"/>
              <a:gd name="connsiteX13" fmla="*/ 2806799 w 2828833"/>
              <a:gd name="connsiteY13" fmla="*/ 738130 h 4351663"/>
              <a:gd name="connsiteX14" fmla="*/ 2784766 w 2828833"/>
              <a:gd name="connsiteY14" fmla="*/ 892366 h 4351663"/>
              <a:gd name="connsiteX15" fmla="*/ 2762732 w 2828833"/>
              <a:gd name="connsiteY15" fmla="*/ 1101687 h 4351663"/>
              <a:gd name="connsiteX16" fmla="*/ 2751715 w 2828833"/>
              <a:gd name="connsiteY16" fmla="*/ 1145754 h 4351663"/>
              <a:gd name="connsiteX17" fmla="*/ 2740698 w 2828833"/>
              <a:gd name="connsiteY17" fmla="*/ 3800819 h 4351663"/>
              <a:gd name="connsiteX18" fmla="*/ 2751715 w 2828833"/>
              <a:gd name="connsiteY18" fmla="*/ 3922005 h 4351663"/>
              <a:gd name="connsiteX19" fmla="*/ 2762732 w 2828833"/>
              <a:gd name="connsiteY19" fmla="*/ 4109291 h 4351663"/>
              <a:gd name="connsiteX20" fmla="*/ 2707648 w 2828833"/>
              <a:gd name="connsiteY20" fmla="*/ 4131325 h 4351663"/>
              <a:gd name="connsiteX21" fmla="*/ 2641546 w 2828833"/>
              <a:gd name="connsiteY21" fmla="*/ 4109291 h 4351663"/>
              <a:gd name="connsiteX22" fmla="*/ 2498327 w 2828833"/>
              <a:gd name="connsiteY22" fmla="*/ 4087258 h 4351663"/>
              <a:gd name="connsiteX23" fmla="*/ 1154269 w 2828833"/>
              <a:gd name="connsiteY23" fmla="*/ 4120308 h 4351663"/>
              <a:gd name="connsiteX24" fmla="*/ 1011050 w 2828833"/>
              <a:gd name="connsiteY24" fmla="*/ 4142342 h 4351663"/>
              <a:gd name="connsiteX25" fmla="*/ 966983 w 2828833"/>
              <a:gd name="connsiteY25" fmla="*/ 4153359 h 4351663"/>
              <a:gd name="connsiteX26" fmla="*/ 900881 w 2828833"/>
              <a:gd name="connsiteY26" fmla="*/ 4164376 h 4351663"/>
              <a:gd name="connsiteX27" fmla="*/ 867831 w 2828833"/>
              <a:gd name="connsiteY27" fmla="*/ 4175393 h 4351663"/>
              <a:gd name="connsiteX28" fmla="*/ 812746 w 2828833"/>
              <a:gd name="connsiteY28" fmla="*/ 4186410 h 4351663"/>
              <a:gd name="connsiteX29" fmla="*/ 768679 w 2828833"/>
              <a:gd name="connsiteY29" fmla="*/ 4208443 h 4351663"/>
              <a:gd name="connsiteX30" fmla="*/ 702578 w 2828833"/>
              <a:gd name="connsiteY30" fmla="*/ 4230477 h 4351663"/>
              <a:gd name="connsiteX31" fmla="*/ 669527 w 2828833"/>
              <a:gd name="connsiteY31" fmla="*/ 4241494 h 4351663"/>
              <a:gd name="connsiteX32" fmla="*/ 625460 w 2828833"/>
              <a:gd name="connsiteY32" fmla="*/ 4263528 h 4351663"/>
              <a:gd name="connsiteX33" fmla="*/ 559358 w 2828833"/>
              <a:gd name="connsiteY33" fmla="*/ 4307595 h 4351663"/>
              <a:gd name="connsiteX34" fmla="*/ 482240 w 2828833"/>
              <a:gd name="connsiteY34" fmla="*/ 4340646 h 4351663"/>
              <a:gd name="connsiteX35" fmla="*/ 449190 w 2828833"/>
              <a:gd name="connsiteY35" fmla="*/ 4351663 h 4351663"/>
              <a:gd name="connsiteX36" fmla="*/ 339021 w 2828833"/>
              <a:gd name="connsiteY36" fmla="*/ 4296578 h 4351663"/>
              <a:gd name="connsiteX37" fmla="*/ 250886 w 2828833"/>
              <a:gd name="connsiteY37" fmla="*/ 4153359 h 4351663"/>
              <a:gd name="connsiteX38" fmla="*/ 217836 w 2828833"/>
              <a:gd name="connsiteY38" fmla="*/ 3977089 h 4351663"/>
              <a:gd name="connsiteX39" fmla="*/ 206819 w 2828833"/>
              <a:gd name="connsiteY39" fmla="*/ 3624549 h 4351663"/>
              <a:gd name="connsiteX40" fmla="*/ 195802 w 2828833"/>
              <a:gd name="connsiteY40" fmla="*/ 3591499 h 4351663"/>
              <a:gd name="connsiteX41" fmla="*/ 184785 w 2828833"/>
              <a:gd name="connsiteY41" fmla="*/ 3514381 h 4351663"/>
              <a:gd name="connsiteX42" fmla="*/ 173768 w 2828833"/>
              <a:gd name="connsiteY42" fmla="*/ 3459296 h 4351663"/>
              <a:gd name="connsiteX43" fmla="*/ 151734 w 2828833"/>
              <a:gd name="connsiteY43" fmla="*/ 3272010 h 4351663"/>
              <a:gd name="connsiteX44" fmla="*/ 129701 w 2828833"/>
              <a:gd name="connsiteY44" fmla="*/ 3216925 h 4351663"/>
              <a:gd name="connsiteX45" fmla="*/ 118684 w 2828833"/>
              <a:gd name="connsiteY45" fmla="*/ 3150824 h 4351663"/>
              <a:gd name="connsiteX46" fmla="*/ 96650 w 2828833"/>
              <a:gd name="connsiteY46" fmla="*/ 3106757 h 4351663"/>
              <a:gd name="connsiteX47" fmla="*/ 85633 w 2828833"/>
              <a:gd name="connsiteY47" fmla="*/ 3040655 h 4351663"/>
              <a:gd name="connsiteX48" fmla="*/ 74616 w 2828833"/>
              <a:gd name="connsiteY48" fmla="*/ 2996588 h 4351663"/>
              <a:gd name="connsiteX49" fmla="*/ 63599 w 2828833"/>
              <a:gd name="connsiteY49" fmla="*/ 2853369 h 4351663"/>
              <a:gd name="connsiteX50" fmla="*/ 85633 w 2828833"/>
              <a:gd name="connsiteY50" fmla="*/ 1156771 h 4351663"/>
              <a:gd name="connsiteX51" fmla="*/ 107667 w 2828833"/>
              <a:gd name="connsiteY51" fmla="*/ 1013552 h 4351663"/>
              <a:gd name="connsiteX52" fmla="*/ 118684 w 2828833"/>
              <a:gd name="connsiteY52" fmla="*/ 980501 h 4351663"/>
              <a:gd name="connsiteX53" fmla="*/ 140718 w 2828833"/>
              <a:gd name="connsiteY53" fmla="*/ 903383 h 4351663"/>
              <a:gd name="connsiteX54" fmla="*/ 162751 w 2828833"/>
              <a:gd name="connsiteY54" fmla="*/ 848299 h 4351663"/>
              <a:gd name="connsiteX55" fmla="*/ 195802 w 2828833"/>
              <a:gd name="connsiteY55" fmla="*/ 804231 h 4351663"/>
              <a:gd name="connsiteX56" fmla="*/ 228852 w 2828833"/>
              <a:gd name="connsiteY56" fmla="*/ 694063 h 4351663"/>
              <a:gd name="connsiteX57" fmla="*/ 261903 w 2828833"/>
              <a:gd name="connsiteY57" fmla="*/ 661012 h 4351663"/>
              <a:gd name="connsiteX58" fmla="*/ 294954 w 2828833"/>
              <a:gd name="connsiteY58" fmla="*/ 594911 h 4351663"/>
              <a:gd name="connsiteX59" fmla="*/ 339021 w 2828833"/>
              <a:gd name="connsiteY59" fmla="*/ 517793 h 4351663"/>
              <a:gd name="connsiteX60" fmla="*/ 372072 w 2828833"/>
              <a:gd name="connsiteY60" fmla="*/ 440675 h 4351663"/>
              <a:gd name="connsiteX61" fmla="*/ 383089 w 2828833"/>
              <a:gd name="connsiteY61" fmla="*/ 396607 h 4351663"/>
              <a:gd name="connsiteX62" fmla="*/ 405122 w 2828833"/>
              <a:gd name="connsiteY62" fmla="*/ 363557 h 4351663"/>
              <a:gd name="connsiteX63" fmla="*/ 438173 w 2828833"/>
              <a:gd name="connsiteY63" fmla="*/ 308472 h 4351663"/>
              <a:gd name="connsiteX64" fmla="*/ 471224 w 2828833"/>
              <a:gd name="connsiteY64" fmla="*/ 143219 h 4351663"/>
              <a:gd name="connsiteX65" fmla="*/ 504274 w 2828833"/>
              <a:gd name="connsiteY65" fmla="*/ 22034 h 4351663"/>
              <a:gd name="connsiteX66" fmla="*/ 515291 w 2828833"/>
              <a:gd name="connsiteY66" fmla="*/ 0 h 4351663"/>
              <a:gd name="connsiteX67" fmla="*/ 548342 w 2828833"/>
              <a:gd name="connsiteY67" fmla="*/ 77118 h 435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828833" h="4351663">
                <a:moveTo>
                  <a:pt x="548342" y="77118"/>
                </a:moveTo>
                <a:lnTo>
                  <a:pt x="548342" y="77118"/>
                </a:lnTo>
                <a:lnTo>
                  <a:pt x="2013585" y="66101"/>
                </a:lnTo>
                <a:cubicBezTo>
                  <a:pt x="2028724" y="65880"/>
                  <a:pt x="2042525" y="55728"/>
                  <a:pt x="2057652" y="55084"/>
                </a:cubicBezTo>
                <a:cubicBezTo>
                  <a:pt x="2215461" y="48369"/>
                  <a:pt x="2373469" y="47739"/>
                  <a:pt x="2531378" y="44067"/>
                </a:cubicBezTo>
                <a:cubicBezTo>
                  <a:pt x="2630552" y="19275"/>
                  <a:pt x="2508830" y="47826"/>
                  <a:pt x="2663580" y="22034"/>
                </a:cubicBezTo>
                <a:cubicBezTo>
                  <a:pt x="2678515" y="19545"/>
                  <a:pt x="2692959" y="14689"/>
                  <a:pt x="2707648" y="11017"/>
                </a:cubicBezTo>
                <a:cubicBezTo>
                  <a:pt x="2722337" y="14689"/>
                  <a:pt x="2739892" y="12575"/>
                  <a:pt x="2751715" y="22034"/>
                </a:cubicBezTo>
                <a:cubicBezTo>
                  <a:pt x="2760783" y="29288"/>
                  <a:pt x="2760455" y="43697"/>
                  <a:pt x="2762732" y="55084"/>
                </a:cubicBezTo>
                <a:cubicBezTo>
                  <a:pt x="2767825" y="80547"/>
                  <a:pt x="2769104" y="106654"/>
                  <a:pt x="2773749" y="132202"/>
                </a:cubicBezTo>
                <a:cubicBezTo>
                  <a:pt x="2775766" y="143298"/>
                  <a:pt x="2789040" y="195834"/>
                  <a:pt x="2795783" y="209320"/>
                </a:cubicBezTo>
                <a:cubicBezTo>
                  <a:pt x="2801704" y="221163"/>
                  <a:pt x="2810472" y="231354"/>
                  <a:pt x="2817816" y="242371"/>
                </a:cubicBezTo>
                <a:cubicBezTo>
                  <a:pt x="2828325" y="473571"/>
                  <a:pt x="2836171" y="460954"/>
                  <a:pt x="2817816" y="672029"/>
                </a:cubicBezTo>
                <a:cubicBezTo>
                  <a:pt x="2815881" y="694283"/>
                  <a:pt x="2810113" y="716040"/>
                  <a:pt x="2806799" y="738130"/>
                </a:cubicBezTo>
                <a:cubicBezTo>
                  <a:pt x="2799095" y="789489"/>
                  <a:pt x="2789079" y="840611"/>
                  <a:pt x="2784766" y="892366"/>
                </a:cubicBezTo>
                <a:cubicBezTo>
                  <a:pt x="2778380" y="969000"/>
                  <a:pt x="2776017" y="1028619"/>
                  <a:pt x="2762732" y="1101687"/>
                </a:cubicBezTo>
                <a:cubicBezTo>
                  <a:pt x="2760023" y="1116584"/>
                  <a:pt x="2755387" y="1131065"/>
                  <a:pt x="2751715" y="1145754"/>
                </a:cubicBezTo>
                <a:cubicBezTo>
                  <a:pt x="2725248" y="2522016"/>
                  <a:pt x="2719990" y="2268460"/>
                  <a:pt x="2740698" y="3800819"/>
                </a:cubicBezTo>
                <a:cubicBezTo>
                  <a:pt x="2741246" y="3841377"/>
                  <a:pt x="2748825" y="3881546"/>
                  <a:pt x="2751715" y="3922005"/>
                </a:cubicBezTo>
                <a:cubicBezTo>
                  <a:pt x="2756171" y="3984383"/>
                  <a:pt x="2759060" y="4046862"/>
                  <a:pt x="2762732" y="4109291"/>
                </a:cubicBezTo>
                <a:cubicBezTo>
                  <a:pt x="2744371" y="4116636"/>
                  <a:pt x="2727424" y="4131325"/>
                  <a:pt x="2707648" y="4131325"/>
                </a:cubicBezTo>
                <a:cubicBezTo>
                  <a:pt x="2684422" y="4131325"/>
                  <a:pt x="2663792" y="4115965"/>
                  <a:pt x="2641546" y="4109291"/>
                </a:cubicBezTo>
                <a:cubicBezTo>
                  <a:pt x="2585427" y="4092456"/>
                  <a:pt x="2568141" y="4095015"/>
                  <a:pt x="2498327" y="4087258"/>
                </a:cubicBezTo>
                <a:cubicBezTo>
                  <a:pt x="1249616" y="4110169"/>
                  <a:pt x="1696656" y="4078586"/>
                  <a:pt x="1154269" y="4120308"/>
                </a:cubicBezTo>
                <a:cubicBezTo>
                  <a:pt x="985788" y="4154005"/>
                  <a:pt x="1251159" y="4102323"/>
                  <a:pt x="1011050" y="4142342"/>
                </a:cubicBezTo>
                <a:cubicBezTo>
                  <a:pt x="996115" y="4144831"/>
                  <a:pt x="981830" y="4150390"/>
                  <a:pt x="966983" y="4153359"/>
                </a:cubicBezTo>
                <a:cubicBezTo>
                  <a:pt x="945079" y="4157740"/>
                  <a:pt x="922915" y="4160704"/>
                  <a:pt x="900881" y="4164376"/>
                </a:cubicBezTo>
                <a:cubicBezTo>
                  <a:pt x="889864" y="4168048"/>
                  <a:pt x="879097" y="4172576"/>
                  <a:pt x="867831" y="4175393"/>
                </a:cubicBezTo>
                <a:cubicBezTo>
                  <a:pt x="849665" y="4179935"/>
                  <a:pt x="830510" y="4180489"/>
                  <a:pt x="812746" y="4186410"/>
                </a:cubicBezTo>
                <a:cubicBezTo>
                  <a:pt x="797166" y="4191603"/>
                  <a:pt x="783927" y="4202344"/>
                  <a:pt x="768679" y="4208443"/>
                </a:cubicBezTo>
                <a:cubicBezTo>
                  <a:pt x="747115" y="4217069"/>
                  <a:pt x="724612" y="4223132"/>
                  <a:pt x="702578" y="4230477"/>
                </a:cubicBezTo>
                <a:cubicBezTo>
                  <a:pt x="691561" y="4234149"/>
                  <a:pt x="679914" y="4236300"/>
                  <a:pt x="669527" y="4241494"/>
                </a:cubicBezTo>
                <a:cubicBezTo>
                  <a:pt x="654838" y="4248839"/>
                  <a:pt x="639543" y="4255079"/>
                  <a:pt x="625460" y="4263528"/>
                </a:cubicBezTo>
                <a:cubicBezTo>
                  <a:pt x="602752" y="4277153"/>
                  <a:pt x="584480" y="4299221"/>
                  <a:pt x="559358" y="4307595"/>
                </a:cubicBezTo>
                <a:cubicBezTo>
                  <a:pt x="481850" y="4333432"/>
                  <a:pt x="577534" y="4299805"/>
                  <a:pt x="482240" y="4340646"/>
                </a:cubicBezTo>
                <a:cubicBezTo>
                  <a:pt x="471566" y="4345220"/>
                  <a:pt x="460207" y="4347991"/>
                  <a:pt x="449190" y="4351663"/>
                </a:cubicBezTo>
                <a:cubicBezTo>
                  <a:pt x="443176" y="4349086"/>
                  <a:pt x="355917" y="4317229"/>
                  <a:pt x="339021" y="4296578"/>
                </a:cubicBezTo>
                <a:cubicBezTo>
                  <a:pt x="290673" y="4237486"/>
                  <a:pt x="279578" y="4210742"/>
                  <a:pt x="250886" y="4153359"/>
                </a:cubicBezTo>
                <a:cubicBezTo>
                  <a:pt x="221671" y="4036501"/>
                  <a:pt x="232608" y="4095273"/>
                  <a:pt x="217836" y="3977089"/>
                </a:cubicBezTo>
                <a:cubicBezTo>
                  <a:pt x="214164" y="3859576"/>
                  <a:pt x="213526" y="3741928"/>
                  <a:pt x="206819" y="3624549"/>
                </a:cubicBezTo>
                <a:cubicBezTo>
                  <a:pt x="206156" y="3612955"/>
                  <a:pt x="198079" y="3602886"/>
                  <a:pt x="195802" y="3591499"/>
                </a:cubicBezTo>
                <a:cubicBezTo>
                  <a:pt x="190709" y="3566036"/>
                  <a:pt x="189054" y="3539995"/>
                  <a:pt x="184785" y="3514381"/>
                </a:cubicBezTo>
                <a:cubicBezTo>
                  <a:pt x="181707" y="3495910"/>
                  <a:pt x="177440" y="3477658"/>
                  <a:pt x="173768" y="3459296"/>
                </a:cubicBezTo>
                <a:cubicBezTo>
                  <a:pt x="170946" y="3428258"/>
                  <a:pt x="163792" y="3316225"/>
                  <a:pt x="151734" y="3272010"/>
                </a:cubicBezTo>
                <a:cubicBezTo>
                  <a:pt x="146531" y="3252931"/>
                  <a:pt x="137045" y="3235287"/>
                  <a:pt x="129701" y="3216925"/>
                </a:cubicBezTo>
                <a:cubicBezTo>
                  <a:pt x="126029" y="3194891"/>
                  <a:pt x="125103" y="3172220"/>
                  <a:pt x="118684" y="3150824"/>
                </a:cubicBezTo>
                <a:cubicBezTo>
                  <a:pt x="113965" y="3135094"/>
                  <a:pt x="101369" y="3122487"/>
                  <a:pt x="96650" y="3106757"/>
                </a:cubicBezTo>
                <a:cubicBezTo>
                  <a:pt x="90231" y="3085361"/>
                  <a:pt x="90014" y="3062559"/>
                  <a:pt x="85633" y="3040655"/>
                </a:cubicBezTo>
                <a:cubicBezTo>
                  <a:pt x="82664" y="3025808"/>
                  <a:pt x="78288" y="3011277"/>
                  <a:pt x="74616" y="2996588"/>
                </a:cubicBezTo>
                <a:cubicBezTo>
                  <a:pt x="70944" y="2948848"/>
                  <a:pt x="63599" y="2901250"/>
                  <a:pt x="63599" y="2853369"/>
                </a:cubicBezTo>
                <a:cubicBezTo>
                  <a:pt x="63599" y="2287789"/>
                  <a:pt x="-93219" y="1693328"/>
                  <a:pt x="85633" y="1156771"/>
                </a:cubicBezTo>
                <a:cubicBezTo>
                  <a:pt x="89147" y="1132171"/>
                  <a:pt x="101552" y="1041067"/>
                  <a:pt x="107667" y="1013552"/>
                </a:cubicBezTo>
                <a:cubicBezTo>
                  <a:pt x="110186" y="1002216"/>
                  <a:pt x="115494" y="991667"/>
                  <a:pt x="118684" y="980501"/>
                </a:cubicBezTo>
                <a:cubicBezTo>
                  <a:pt x="132576" y="931881"/>
                  <a:pt x="124869" y="945649"/>
                  <a:pt x="140718" y="903383"/>
                </a:cubicBezTo>
                <a:cubicBezTo>
                  <a:pt x="147662" y="884866"/>
                  <a:pt x="153147" y="865586"/>
                  <a:pt x="162751" y="848299"/>
                </a:cubicBezTo>
                <a:cubicBezTo>
                  <a:pt x="171668" y="832248"/>
                  <a:pt x="184785" y="818920"/>
                  <a:pt x="195802" y="804231"/>
                </a:cubicBezTo>
                <a:cubicBezTo>
                  <a:pt x="203431" y="766085"/>
                  <a:pt x="207539" y="728165"/>
                  <a:pt x="228852" y="694063"/>
                </a:cubicBezTo>
                <a:cubicBezTo>
                  <a:pt x="237110" y="680851"/>
                  <a:pt x="250886" y="672029"/>
                  <a:pt x="261903" y="661012"/>
                </a:cubicBezTo>
                <a:cubicBezTo>
                  <a:pt x="289595" y="577937"/>
                  <a:pt x="252240" y="680337"/>
                  <a:pt x="294954" y="594911"/>
                </a:cubicBezTo>
                <a:cubicBezTo>
                  <a:pt x="337015" y="510791"/>
                  <a:pt x="259101" y="624354"/>
                  <a:pt x="339021" y="517793"/>
                </a:cubicBezTo>
                <a:cubicBezTo>
                  <a:pt x="370650" y="391275"/>
                  <a:pt x="326422" y="547190"/>
                  <a:pt x="372072" y="440675"/>
                </a:cubicBezTo>
                <a:cubicBezTo>
                  <a:pt x="378037" y="426758"/>
                  <a:pt x="377125" y="410524"/>
                  <a:pt x="383089" y="396607"/>
                </a:cubicBezTo>
                <a:cubicBezTo>
                  <a:pt x="388305" y="384437"/>
                  <a:pt x="398105" y="374785"/>
                  <a:pt x="405122" y="363557"/>
                </a:cubicBezTo>
                <a:cubicBezTo>
                  <a:pt x="416471" y="345399"/>
                  <a:pt x="427156" y="326834"/>
                  <a:pt x="438173" y="308472"/>
                </a:cubicBezTo>
                <a:cubicBezTo>
                  <a:pt x="458570" y="104511"/>
                  <a:pt x="431512" y="272285"/>
                  <a:pt x="471224" y="143219"/>
                </a:cubicBezTo>
                <a:cubicBezTo>
                  <a:pt x="485129" y="98027"/>
                  <a:pt x="487877" y="63025"/>
                  <a:pt x="504274" y="22034"/>
                </a:cubicBezTo>
                <a:cubicBezTo>
                  <a:pt x="507324" y="14410"/>
                  <a:pt x="511619" y="7345"/>
                  <a:pt x="515291" y="0"/>
                </a:cubicBezTo>
                <a:lnTo>
                  <a:pt x="548342" y="77118"/>
                </a:lnTo>
                <a:close/>
              </a:path>
            </a:pathLst>
          </a:cu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18" name="Forma libre 17"/>
          <p:cNvSpPr/>
          <p:nvPr/>
        </p:nvSpPr>
        <p:spPr bwMode="auto">
          <a:xfrm>
            <a:off x="3678114" y="2207079"/>
            <a:ext cx="3029638" cy="4153359"/>
          </a:xfrm>
          <a:custGeom>
            <a:avLst/>
            <a:gdLst>
              <a:gd name="connsiteX0" fmla="*/ 209320 w 3029638"/>
              <a:gd name="connsiteY0" fmla="*/ 1608463 h 4153359"/>
              <a:gd name="connsiteX1" fmla="*/ 77118 w 3029638"/>
              <a:gd name="connsiteY1" fmla="*/ 1145755 h 4153359"/>
              <a:gd name="connsiteX2" fmla="*/ 165253 w 3029638"/>
              <a:gd name="connsiteY2" fmla="*/ 561861 h 4153359"/>
              <a:gd name="connsiteX3" fmla="*/ 319489 w 3029638"/>
              <a:gd name="connsiteY3" fmla="*/ 176270 h 4153359"/>
              <a:gd name="connsiteX4" fmla="*/ 1597445 w 3029638"/>
              <a:gd name="connsiteY4" fmla="*/ 0 h 4153359"/>
              <a:gd name="connsiteX5" fmla="*/ 2588964 w 3029638"/>
              <a:gd name="connsiteY5" fmla="*/ 99152 h 4153359"/>
              <a:gd name="connsiteX6" fmla="*/ 3018621 w 3029638"/>
              <a:gd name="connsiteY6" fmla="*/ 132203 h 4153359"/>
              <a:gd name="connsiteX7" fmla="*/ 3029638 w 3029638"/>
              <a:gd name="connsiteY7" fmla="*/ 4153359 h 4153359"/>
              <a:gd name="connsiteX8" fmla="*/ 1046602 w 3029638"/>
              <a:gd name="connsiteY8" fmla="*/ 4131326 h 4153359"/>
              <a:gd name="connsiteX9" fmla="*/ 165253 w 3029638"/>
              <a:gd name="connsiteY9" fmla="*/ 3933022 h 4153359"/>
              <a:gd name="connsiteX10" fmla="*/ 0 w 3029638"/>
              <a:gd name="connsiteY10" fmla="*/ 3393195 h 4153359"/>
              <a:gd name="connsiteX11" fmla="*/ 11017 w 3029638"/>
              <a:gd name="connsiteY11" fmla="*/ 2710150 h 4153359"/>
              <a:gd name="connsiteX12" fmla="*/ 517792 w 3029638"/>
              <a:gd name="connsiteY12" fmla="*/ 2247441 h 4153359"/>
              <a:gd name="connsiteX13" fmla="*/ 484742 w 3029638"/>
              <a:gd name="connsiteY13" fmla="*/ 2104222 h 4153359"/>
              <a:gd name="connsiteX14" fmla="*/ 209320 w 3029638"/>
              <a:gd name="connsiteY14" fmla="*/ 1608463 h 4153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29638" h="4153359">
                <a:moveTo>
                  <a:pt x="209320" y="1608463"/>
                </a:moveTo>
                <a:lnTo>
                  <a:pt x="77118" y="1145755"/>
                </a:lnTo>
                <a:lnTo>
                  <a:pt x="165253" y="561861"/>
                </a:lnTo>
                <a:lnTo>
                  <a:pt x="319489" y="176270"/>
                </a:lnTo>
                <a:lnTo>
                  <a:pt x="1597445" y="0"/>
                </a:lnTo>
                <a:lnTo>
                  <a:pt x="2588964" y="99152"/>
                </a:lnTo>
                <a:lnTo>
                  <a:pt x="3018621" y="132203"/>
                </a:lnTo>
                <a:cubicBezTo>
                  <a:pt x="3022293" y="1472588"/>
                  <a:pt x="3025966" y="2812974"/>
                  <a:pt x="3029638" y="4153359"/>
                </a:cubicBezTo>
                <a:lnTo>
                  <a:pt x="1046602" y="4131326"/>
                </a:lnTo>
                <a:lnTo>
                  <a:pt x="165253" y="3933022"/>
                </a:lnTo>
                <a:lnTo>
                  <a:pt x="0" y="3393195"/>
                </a:lnTo>
                <a:lnTo>
                  <a:pt x="11017" y="2710150"/>
                </a:lnTo>
                <a:lnTo>
                  <a:pt x="517792" y="2247441"/>
                </a:lnTo>
                <a:lnTo>
                  <a:pt x="484742" y="2104222"/>
                </a:lnTo>
                <a:lnTo>
                  <a:pt x="209320" y="1608463"/>
                </a:lnTo>
                <a:close/>
              </a:path>
            </a:pathLst>
          </a:custGeom>
          <a:solidFill>
            <a:srgbClr val="DCE0E8"/>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17" name="Forma libre 16"/>
          <p:cNvSpPr/>
          <p:nvPr/>
        </p:nvSpPr>
        <p:spPr bwMode="auto">
          <a:xfrm>
            <a:off x="98241" y="2379469"/>
            <a:ext cx="3742177" cy="3697484"/>
          </a:xfrm>
          <a:custGeom>
            <a:avLst/>
            <a:gdLst>
              <a:gd name="connsiteX0" fmla="*/ 352425 w 3638550"/>
              <a:gd name="connsiteY0" fmla="*/ 57846 h 3382071"/>
              <a:gd name="connsiteX1" fmla="*/ 352425 w 3638550"/>
              <a:gd name="connsiteY1" fmla="*/ 57846 h 3382071"/>
              <a:gd name="connsiteX2" fmla="*/ 600075 w 3638550"/>
              <a:gd name="connsiteY2" fmla="*/ 19746 h 3382071"/>
              <a:gd name="connsiteX3" fmla="*/ 676275 w 3638550"/>
              <a:gd name="connsiteY3" fmla="*/ 696 h 3382071"/>
              <a:gd name="connsiteX4" fmla="*/ 704850 w 3638550"/>
              <a:gd name="connsiteY4" fmla="*/ 696 h 3382071"/>
              <a:gd name="connsiteX5" fmla="*/ 1266825 w 3638550"/>
              <a:gd name="connsiteY5" fmla="*/ 67371 h 3382071"/>
              <a:gd name="connsiteX6" fmla="*/ 1390650 w 3638550"/>
              <a:gd name="connsiteY6" fmla="*/ 57846 h 3382071"/>
              <a:gd name="connsiteX7" fmla="*/ 1924050 w 3638550"/>
              <a:gd name="connsiteY7" fmla="*/ 29271 h 3382071"/>
              <a:gd name="connsiteX8" fmla="*/ 2000250 w 3638550"/>
              <a:gd name="connsiteY8" fmla="*/ 57846 h 3382071"/>
              <a:gd name="connsiteX9" fmla="*/ 2038350 w 3638550"/>
              <a:gd name="connsiteY9" fmla="*/ 67371 h 3382071"/>
              <a:gd name="connsiteX10" fmla="*/ 2133600 w 3638550"/>
              <a:gd name="connsiteY10" fmla="*/ 134046 h 3382071"/>
              <a:gd name="connsiteX11" fmla="*/ 2162175 w 3638550"/>
              <a:gd name="connsiteY11" fmla="*/ 172146 h 3382071"/>
              <a:gd name="connsiteX12" fmla="*/ 2209800 w 3638550"/>
              <a:gd name="connsiteY12" fmla="*/ 200721 h 3382071"/>
              <a:gd name="connsiteX13" fmla="*/ 2247900 w 3638550"/>
              <a:gd name="connsiteY13" fmla="*/ 229296 h 3382071"/>
              <a:gd name="connsiteX14" fmla="*/ 2276475 w 3638550"/>
              <a:gd name="connsiteY14" fmla="*/ 238821 h 3382071"/>
              <a:gd name="connsiteX15" fmla="*/ 2305050 w 3638550"/>
              <a:gd name="connsiteY15" fmla="*/ 257871 h 3382071"/>
              <a:gd name="connsiteX16" fmla="*/ 2343150 w 3638550"/>
              <a:gd name="connsiteY16" fmla="*/ 276921 h 3382071"/>
              <a:gd name="connsiteX17" fmla="*/ 2857500 w 3638550"/>
              <a:gd name="connsiteY17" fmla="*/ 429321 h 3382071"/>
              <a:gd name="connsiteX18" fmla="*/ 3152775 w 3638550"/>
              <a:gd name="connsiteY18" fmla="*/ 876996 h 3382071"/>
              <a:gd name="connsiteX19" fmla="*/ 3638550 w 3638550"/>
              <a:gd name="connsiteY19" fmla="*/ 1896171 h 3382071"/>
              <a:gd name="connsiteX20" fmla="*/ 2943225 w 3638550"/>
              <a:gd name="connsiteY20" fmla="*/ 3134421 h 3382071"/>
              <a:gd name="connsiteX21" fmla="*/ 1276350 w 3638550"/>
              <a:gd name="connsiteY21" fmla="*/ 3382071 h 3382071"/>
              <a:gd name="connsiteX22" fmla="*/ 552450 w 3638550"/>
              <a:gd name="connsiteY22" fmla="*/ 3363021 h 3382071"/>
              <a:gd name="connsiteX23" fmla="*/ 123825 w 3638550"/>
              <a:gd name="connsiteY23" fmla="*/ 2696271 h 3382071"/>
              <a:gd name="connsiteX24" fmla="*/ 28575 w 3638550"/>
              <a:gd name="connsiteY24" fmla="*/ 2181921 h 3382071"/>
              <a:gd name="connsiteX25" fmla="*/ 0 w 3638550"/>
              <a:gd name="connsiteY25" fmla="*/ 1229421 h 3382071"/>
              <a:gd name="connsiteX26" fmla="*/ 352425 w 3638550"/>
              <a:gd name="connsiteY26" fmla="*/ 57846 h 338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38550" h="3382071">
                <a:moveTo>
                  <a:pt x="352425" y="57846"/>
                </a:moveTo>
                <a:lnTo>
                  <a:pt x="352425" y="57846"/>
                </a:lnTo>
                <a:cubicBezTo>
                  <a:pt x="545500" y="9577"/>
                  <a:pt x="387222" y="42152"/>
                  <a:pt x="600075" y="19746"/>
                </a:cubicBezTo>
                <a:cubicBezTo>
                  <a:pt x="761159" y="2790"/>
                  <a:pt x="568083" y="18728"/>
                  <a:pt x="676275" y="696"/>
                </a:cubicBezTo>
                <a:cubicBezTo>
                  <a:pt x="685670" y="-870"/>
                  <a:pt x="695325" y="696"/>
                  <a:pt x="704850" y="696"/>
                </a:cubicBezTo>
                <a:lnTo>
                  <a:pt x="1266825" y="67371"/>
                </a:lnTo>
                <a:lnTo>
                  <a:pt x="1390650" y="57846"/>
                </a:lnTo>
                <a:lnTo>
                  <a:pt x="1924050" y="29271"/>
                </a:lnTo>
                <a:cubicBezTo>
                  <a:pt x="1949450" y="38796"/>
                  <a:pt x="1974515" y="49268"/>
                  <a:pt x="2000250" y="57846"/>
                </a:cubicBezTo>
                <a:cubicBezTo>
                  <a:pt x="2012669" y="61986"/>
                  <a:pt x="2026641" y="61517"/>
                  <a:pt x="2038350" y="67371"/>
                </a:cubicBezTo>
                <a:cubicBezTo>
                  <a:pt x="2044574" y="70483"/>
                  <a:pt x="2121654" y="122100"/>
                  <a:pt x="2133600" y="134046"/>
                </a:cubicBezTo>
                <a:cubicBezTo>
                  <a:pt x="2144825" y="145271"/>
                  <a:pt x="2150228" y="161692"/>
                  <a:pt x="2162175" y="172146"/>
                </a:cubicBezTo>
                <a:cubicBezTo>
                  <a:pt x="2176108" y="184337"/>
                  <a:pt x="2194396" y="190452"/>
                  <a:pt x="2209800" y="200721"/>
                </a:cubicBezTo>
                <a:cubicBezTo>
                  <a:pt x="2223009" y="209527"/>
                  <a:pt x="2234117" y="221420"/>
                  <a:pt x="2247900" y="229296"/>
                </a:cubicBezTo>
                <a:cubicBezTo>
                  <a:pt x="2256617" y="234277"/>
                  <a:pt x="2267495" y="234331"/>
                  <a:pt x="2276475" y="238821"/>
                </a:cubicBezTo>
                <a:cubicBezTo>
                  <a:pt x="2286714" y="243941"/>
                  <a:pt x="2295111" y="252191"/>
                  <a:pt x="2305050" y="257871"/>
                </a:cubicBezTo>
                <a:cubicBezTo>
                  <a:pt x="2317378" y="264916"/>
                  <a:pt x="2343150" y="276921"/>
                  <a:pt x="2343150" y="276921"/>
                </a:cubicBezTo>
                <a:lnTo>
                  <a:pt x="2857500" y="429321"/>
                </a:lnTo>
                <a:lnTo>
                  <a:pt x="3152775" y="876996"/>
                </a:lnTo>
                <a:lnTo>
                  <a:pt x="3638550" y="1896171"/>
                </a:lnTo>
                <a:lnTo>
                  <a:pt x="2943225" y="3134421"/>
                </a:lnTo>
                <a:lnTo>
                  <a:pt x="1276350" y="3382071"/>
                </a:lnTo>
                <a:lnTo>
                  <a:pt x="552450" y="3363021"/>
                </a:lnTo>
                <a:lnTo>
                  <a:pt x="123825" y="2696271"/>
                </a:lnTo>
                <a:lnTo>
                  <a:pt x="28575" y="2181921"/>
                </a:lnTo>
                <a:lnTo>
                  <a:pt x="0" y="1229421"/>
                </a:lnTo>
                <a:lnTo>
                  <a:pt x="352425" y="57846"/>
                </a:lnTo>
                <a:close/>
              </a:path>
            </a:pathLst>
          </a:custGeom>
          <a:solidFill>
            <a:srgbClr val="DCE0E8"/>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2" name="Título 1"/>
          <p:cNvSpPr>
            <a:spLocks noGrp="1"/>
          </p:cNvSpPr>
          <p:nvPr>
            <p:ph type="title"/>
          </p:nvPr>
        </p:nvSpPr>
        <p:spPr/>
        <p:txBody>
          <a:bodyPr/>
          <a:lstStyle/>
          <a:p>
            <a:r>
              <a:rPr lang="es-ES_tradnl" dirty="0" smtClean="0"/>
              <a:t>ESQUEMA </a:t>
            </a:r>
            <a:r>
              <a:rPr lang="es-ES_tradnl" dirty="0"/>
              <a:t>DE EVALUACIÓN AES-23 </a:t>
            </a:r>
            <a:endParaRPr lang="es-ES" dirty="0"/>
          </a:p>
        </p:txBody>
      </p:sp>
      <p:sp>
        <p:nvSpPr>
          <p:cNvPr id="4" name="Marcador de pie de página 3"/>
          <p:cNvSpPr>
            <a:spLocks noGrp="1"/>
          </p:cNvSpPr>
          <p:nvPr>
            <p:ph type="ftr" sz="quarter" idx="10"/>
          </p:nvPr>
        </p:nvSpPr>
        <p:spPr>
          <a:xfrm>
            <a:off x="38100" y="6399160"/>
            <a:ext cx="9123363" cy="339725"/>
          </a:xfrm>
        </p:spPr>
        <p:txBody>
          <a:bodyPr/>
          <a:lstStyle/>
          <a:p>
            <a:r>
              <a:rPr lang="es-ES" dirty="0"/>
              <a:t>Taller - evaluación</a:t>
            </a:r>
          </a:p>
        </p:txBody>
      </p:sp>
      <p:sp>
        <p:nvSpPr>
          <p:cNvPr id="5" name="Rectángulo redondeado 4"/>
          <p:cNvSpPr/>
          <p:nvPr/>
        </p:nvSpPr>
        <p:spPr bwMode="auto">
          <a:xfrm>
            <a:off x="256623" y="1077522"/>
            <a:ext cx="3121051" cy="1107104"/>
          </a:xfrm>
          <a:prstGeom prst="roundRect">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s-ES_tradnl" sz="2400" dirty="0">
                <a:effectLst/>
                <a:latin typeface="+mn-lt"/>
              </a:rPr>
              <a:t>Evaluación técnica</a:t>
            </a:r>
          </a:p>
          <a:p>
            <a:pPr marL="0" marR="0" indent="0" algn="ctr" defTabSz="914400" rtl="0" eaLnBrk="1" fontAlgn="base" latinLnBrk="0" hangingPunct="1">
              <a:lnSpc>
                <a:spcPct val="100000"/>
              </a:lnSpc>
              <a:spcBef>
                <a:spcPct val="0"/>
              </a:spcBef>
              <a:spcAft>
                <a:spcPct val="0"/>
              </a:spcAft>
              <a:buClrTx/>
              <a:buSzTx/>
              <a:buFontTx/>
              <a:buNone/>
              <a:tabLst/>
            </a:pPr>
            <a:r>
              <a:rPr kumimoji="0" lang="es-ES_tradnl" sz="2400" b="0" i="0" u="none" strike="noStrike" cap="none" normalizeH="0" baseline="0" dirty="0">
                <a:ln>
                  <a:noFill/>
                </a:ln>
                <a:solidFill>
                  <a:schemeClr val="bg2"/>
                </a:solidFill>
                <a:effectLst/>
                <a:latin typeface="+mn-lt"/>
              </a:rPr>
              <a:t>(evaluador</a:t>
            </a:r>
            <a:r>
              <a:rPr kumimoji="0" lang="es-ES_tradnl" sz="2400" b="0" i="0" u="none" strike="noStrike" cap="none" normalizeH="0" dirty="0">
                <a:ln>
                  <a:noFill/>
                </a:ln>
                <a:solidFill>
                  <a:schemeClr val="bg2"/>
                </a:solidFill>
                <a:effectLst/>
                <a:latin typeface="+mn-lt"/>
              </a:rPr>
              <a:t> externo) </a:t>
            </a:r>
          </a:p>
          <a:p>
            <a:pPr marL="0" marR="0" indent="0" algn="ctr" defTabSz="914400" rtl="0" eaLnBrk="1" fontAlgn="base" latinLnBrk="0" hangingPunct="1">
              <a:lnSpc>
                <a:spcPct val="100000"/>
              </a:lnSpc>
              <a:spcBef>
                <a:spcPct val="0"/>
              </a:spcBef>
              <a:spcAft>
                <a:spcPct val="0"/>
              </a:spcAft>
              <a:buClrTx/>
              <a:buSzTx/>
              <a:buFontTx/>
              <a:buNone/>
              <a:tabLst/>
            </a:pPr>
            <a:r>
              <a:rPr kumimoji="0" lang="es-ES_tradnl" sz="2400" b="0" i="0" u="none" strike="noStrike" cap="none" normalizeH="0" dirty="0">
                <a:ln>
                  <a:noFill/>
                </a:ln>
                <a:solidFill>
                  <a:schemeClr val="bg2"/>
                </a:solidFill>
                <a:effectLst/>
                <a:latin typeface="+mn-lt"/>
              </a:rPr>
              <a:t>50 puntos</a:t>
            </a:r>
            <a:endParaRPr kumimoji="0" lang="es-ES" sz="2400" b="0" i="0" u="none" strike="noStrike" cap="none" normalizeH="0" baseline="0" dirty="0">
              <a:ln>
                <a:noFill/>
              </a:ln>
              <a:solidFill>
                <a:schemeClr val="bg2"/>
              </a:solidFill>
              <a:effectLst/>
              <a:latin typeface="+mn-lt"/>
            </a:endParaRPr>
          </a:p>
        </p:txBody>
      </p:sp>
      <p:sp>
        <p:nvSpPr>
          <p:cNvPr id="7" name="CuadroTexto 6"/>
          <p:cNvSpPr txBox="1"/>
          <p:nvPr/>
        </p:nvSpPr>
        <p:spPr>
          <a:xfrm>
            <a:off x="38100" y="2499704"/>
            <a:ext cx="2546099" cy="3293209"/>
          </a:xfrm>
          <a:prstGeom prst="rect">
            <a:avLst/>
          </a:prstGeom>
          <a:noFill/>
        </p:spPr>
        <p:txBody>
          <a:bodyPr wrap="square" rtlCol="0">
            <a:spAutoFit/>
          </a:bodyPr>
          <a:lstStyle/>
          <a:p>
            <a:pPr algn="r"/>
            <a:r>
              <a:rPr lang="es-ES_tradnl" sz="1600" b="1" dirty="0">
                <a:solidFill>
                  <a:srgbClr val="C00000"/>
                </a:solidFill>
                <a:effectLst/>
                <a:latin typeface="+mn-lt"/>
              </a:rPr>
              <a:t>Equipo: 20 puntos</a:t>
            </a:r>
          </a:p>
          <a:p>
            <a:pPr algn="r"/>
            <a:r>
              <a:rPr lang="es-ES_tradnl" sz="1600" dirty="0">
                <a:solidFill>
                  <a:schemeClr val="tx1"/>
                </a:solidFill>
                <a:effectLst/>
                <a:latin typeface="+mn-lt"/>
              </a:rPr>
              <a:t>	IP/</a:t>
            </a:r>
            <a:r>
              <a:rPr lang="es-ES_tradnl" sz="1600" dirty="0" err="1">
                <a:solidFill>
                  <a:schemeClr val="tx1"/>
                </a:solidFill>
                <a:effectLst/>
                <a:latin typeface="+mn-lt"/>
              </a:rPr>
              <a:t>coIP</a:t>
            </a:r>
            <a:r>
              <a:rPr lang="es-ES_tradnl" sz="1600" dirty="0">
                <a:solidFill>
                  <a:schemeClr val="tx1"/>
                </a:solidFill>
                <a:effectLst/>
                <a:latin typeface="+mn-lt"/>
              </a:rPr>
              <a:t>: 12</a:t>
            </a:r>
          </a:p>
          <a:p>
            <a:pPr algn="r"/>
            <a:r>
              <a:rPr lang="es-ES_tradnl" sz="1600" dirty="0">
                <a:solidFill>
                  <a:schemeClr val="tx1"/>
                </a:solidFill>
                <a:effectLst/>
                <a:latin typeface="+mn-lt"/>
              </a:rPr>
              <a:t>           Equipo: 5</a:t>
            </a:r>
          </a:p>
          <a:p>
            <a:pPr algn="r"/>
            <a:r>
              <a:rPr lang="es-ES_tradnl" sz="1600" dirty="0">
                <a:solidFill>
                  <a:schemeClr val="tx1"/>
                </a:solidFill>
                <a:effectLst/>
                <a:latin typeface="+mn-lt"/>
              </a:rPr>
              <a:t> Capacidad formativa: 3</a:t>
            </a:r>
          </a:p>
          <a:p>
            <a:pPr algn="r"/>
            <a:endParaRPr lang="es-ES_tradnl" sz="1600" dirty="0">
              <a:solidFill>
                <a:schemeClr val="tx1"/>
              </a:solidFill>
              <a:effectLst/>
              <a:latin typeface="+mn-lt"/>
            </a:endParaRPr>
          </a:p>
          <a:p>
            <a:pPr algn="r"/>
            <a:endParaRPr lang="es-ES_tradnl" sz="1600" dirty="0">
              <a:solidFill>
                <a:schemeClr val="tx1"/>
              </a:solidFill>
              <a:effectLst/>
              <a:latin typeface="+mn-lt"/>
            </a:endParaRPr>
          </a:p>
          <a:p>
            <a:pPr algn="r"/>
            <a:endParaRPr lang="es-ES_tradnl" sz="1600" dirty="0">
              <a:solidFill>
                <a:schemeClr val="tx1"/>
              </a:solidFill>
              <a:effectLst/>
              <a:latin typeface="+mn-lt"/>
            </a:endParaRPr>
          </a:p>
          <a:p>
            <a:pPr algn="r"/>
            <a:endParaRPr lang="es-ES_tradnl" sz="1600" dirty="0">
              <a:solidFill>
                <a:schemeClr val="tx1"/>
              </a:solidFill>
              <a:effectLst/>
              <a:latin typeface="+mn-lt"/>
            </a:endParaRPr>
          </a:p>
          <a:p>
            <a:pPr algn="r"/>
            <a:r>
              <a:rPr lang="es-ES_tradnl" sz="1600" b="1" dirty="0">
                <a:solidFill>
                  <a:srgbClr val="C00000"/>
                </a:solidFill>
                <a:effectLst/>
              </a:rPr>
              <a:t>Valoración PI: 30 puntos</a:t>
            </a:r>
          </a:p>
          <a:p>
            <a:pPr algn="r"/>
            <a:r>
              <a:rPr lang="es-ES_tradnl" sz="1600" dirty="0">
                <a:solidFill>
                  <a:schemeClr val="tx1"/>
                </a:solidFill>
                <a:effectLst/>
                <a:latin typeface="+mn-lt"/>
              </a:rPr>
              <a:t>Calidad científica: 7</a:t>
            </a:r>
          </a:p>
          <a:p>
            <a:pPr algn="r"/>
            <a:r>
              <a:rPr lang="es-ES_tradnl" sz="1600" dirty="0">
                <a:solidFill>
                  <a:schemeClr val="tx1"/>
                </a:solidFill>
                <a:effectLst/>
                <a:latin typeface="+mn-lt"/>
              </a:rPr>
              <a:t>Calidad metodológica: 8</a:t>
            </a:r>
          </a:p>
          <a:p>
            <a:pPr algn="r"/>
            <a:r>
              <a:rPr lang="es-ES_tradnl" sz="1600" dirty="0">
                <a:solidFill>
                  <a:schemeClr val="tx1"/>
                </a:solidFill>
                <a:effectLst/>
                <a:latin typeface="+mn-lt"/>
              </a:rPr>
              <a:t>Viabilidad: 15</a:t>
            </a:r>
          </a:p>
          <a:p>
            <a:pPr algn="r"/>
            <a:endParaRPr lang="es-ES" sz="1600" dirty="0" err="1">
              <a:solidFill>
                <a:schemeClr val="tx1"/>
              </a:solidFill>
              <a:effectLst/>
              <a:latin typeface="+mn-lt"/>
            </a:endParaRPr>
          </a:p>
        </p:txBody>
      </p:sp>
      <p:sp>
        <p:nvSpPr>
          <p:cNvPr id="8" name="Rectángulo redondeado 7"/>
          <p:cNvSpPr/>
          <p:nvPr/>
        </p:nvSpPr>
        <p:spPr bwMode="auto">
          <a:xfrm>
            <a:off x="3601430" y="1077522"/>
            <a:ext cx="3116843" cy="1107104"/>
          </a:xfrm>
          <a:prstGeom prst="roundRect">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s-ES_tradnl" sz="2400" dirty="0">
                <a:effectLst/>
                <a:latin typeface="+mn-lt"/>
              </a:rPr>
              <a:t>Evaluación estratégica</a:t>
            </a:r>
          </a:p>
          <a:p>
            <a:pPr marL="0" marR="0" indent="0" algn="ctr" defTabSz="914400" rtl="0" eaLnBrk="1" fontAlgn="base" latinLnBrk="0" hangingPunct="1">
              <a:lnSpc>
                <a:spcPct val="100000"/>
              </a:lnSpc>
              <a:spcBef>
                <a:spcPct val="0"/>
              </a:spcBef>
              <a:spcAft>
                <a:spcPct val="0"/>
              </a:spcAft>
              <a:buClrTx/>
              <a:buSzTx/>
              <a:buFontTx/>
              <a:buNone/>
              <a:tabLst/>
            </a:pPr>
            <a:r>
              <a:rPr kumimoji="0" lang="es-ES_tradnl" sz="2400" b="0" i="0" u="none" strike="noStrike" cap="none" normalizeH="0" dirty="0">
                <a:ln>
                  <a:noFill/>
                </a:ln>
                <a:solidFill>
                  <a:schemeClr val="bg2"/>
                </a:solidFill>
                <a:effectLst/>
                <a:latin typeface="+mn-lt"/>
              </a:rPr>
              <a:t>50 puntos</a:t>
            </a:r>
            <a:endParaRPr kumimoji="0" lang="es-ES" sz="2400" b="0" i="0" u="none" strike="noStrike" cap="none" normalizeH="0" baseline="0" dirty="0">
              <a:ln>
                <a:noFill/>
              </a:ln>
              <a:solidFill>
                <a:schemeClr val="bg2"/>
              </a:solidFill>
              <a:effectLst/>
              <a:latin typeface="+mn-lt"/>
            </a:endParaRPr>
          </a:p>
        </p:txBody>
      </p:sp>
      <p:sp>
        <p:nvSpPr>
          <p:cNvPr id="9" name="CuadroTexto 8"/>
          <p:cNvSpPr txBox="1"/>
          <p:nvPr/>
        </p:nvSpPr>
        <p:spPr>
          <a:xfrm>
            <a:off x="3725632" y="2335385"/>
            <a:ext cx="2889301" cy="3539430"/>
          </a:xfrm>
          <a:prstGeom prst="rect">
            <a:avLst/>
          </a:prstGeom>
          <a:noFill/>
        </p:spPr>
        <p:txBody>
          <a:bodyPr wrap="square" rtlCol="0">
            <a:spAutoFit/>
          </a:bodyPr>
          <a:lstStyle/>
          <a:p>
            <a:pPr algn="r"/>
            <a:r>
              <a:rPr lang="es-ES_tradnl" sz="1600" b="1" dirty="0">
                <a:solidFill>
                  <a:srgbClr val="C00000"/>
                </a:solidFill>
                <a:effectLst/>
                <a:latin typeface="+mn-lt"/>
              </a:rPr>
              <a:t>Equipo: 10 puntos</a:t>
            </a:r>
          </a:p>
          <a:p>
            <a:pPr algn="r"/>
            <a:r>
              <a:rPr lang="es-ES_tradnl" sz="1600" dirty="0">
                <a:solidFill>
                  <a:schemeClr val="tx1"/>
                </a:solidFill>
                <a:effectLst/>
                <a:latin typeface="+mn-lt"/>
              </a:rPr>
              <a:t>	</a:t>
            </a:r>
            <a:r>
              <a:rPr lang="es-ES_tradnl" sz="1600" dirty="0" smtClean="0">
                <a:solidFill>
                  <a:schemeClr val="tx1"/>
                </a:solidFill>
                <a:effectLst/>
                <a:latin typeface="+mn-lt"/>
              </a:rPr>
              <a:t>Institución:3</a:t>
            </a:r>
            <a:endParaRPr lang="es-ES_tradnl" sz="1600" dirty="0">
              <a:solidFill>
                <a:schemeClr val="tx1"/>
              </a:solidFill>
              <a:effectLst/>
              <a:latin typeface="+mn-lt"/>
            </a:endParaRPr>
          </a:p>
          <a:p>
            <a:pPr algn="r"/>
            <a:r>
              <a:rPr lang="es-ES_tradnl" sz="1600" dirty="0">
                <a:solidFill>
                  <a:schemeClr val="tx1"/>
                </a:solidFill>
                <a:effectLst/>
                <a:latin typeface="+mn-lt"/>
              </a:rPr>
              <a:t>Contrato </a:t>
            </a:r>
            <a:r>
              <a:rPr lang="es-ES_tradnl" sz="1600" dirty="0" smtClean="0">
                <a:solidFill>
                  <a:schemeClr val="tx1"/>
                </a:solidFill>
                <a:effectLst/>
                <a:latin typeface="+mn-lt"/>
              </a:rPr>
              <a:t>MS/JR/clínico:3</a:t>
            </a:r>
            <a:endParaRPr lang="es-ES_tradnl" sz="1600" dirty="0">
              <a:solidFill>
                <a:schemeClr val="tx1"/>
              </a:solidFill>
              <a:effectLst/>
              <a:latin typeface="+mn-lt"/>
            </a:endParaRPr>
          </a:p>
          <a:p>
            <a:pPr algn="r"/>
            <a:r>
              <a:rPr lang="es-ES_tradnl" sz="1600" dirty="0">
                <a:solidFill>
                  <a:schemeClr val="tx1"/>
                </a:solidFill>
                <a:effectLst/>
                <a:latin typeface="+mn-lt"/>
              </a:rPr>
              <a:t>Edad &lt;= 45: 2</a:t>
            </a:r>
          </a:p>
          <a:p>
            <a:pPr algn="r"/>
            <a:r>
              <a:rPr lang="es-ES_tradnl" sz="1600" dirty="0" smtClean="0">
                <a:solidFill>
                  <a:schemeClr val="tx1"/>
                </a:solidFill>
                <a:effectLst/>
                <a:latin typeface="+mn-lt"/>
              </a:rPr>
              <a:t>Atracción </a:t>
            </a:r>
            <a:r>
              <a:rPr lang="es-ES_tradnl" sz="1600" dirty="0">
                <a:solidFill>
                  <a:schemeClr val="tx1"/>
                </a:solidFill>
                <a:effectLst/>
                <a:latin typeface="+mn-lt"/>
              </a:rPr>
              <a:t>talento: </a:t>
            </a:r>
            <a:r>
              <a:rPr lang="es-ES_tradnl" sz="1600" dirty="0" smtClean="0">
                <a:solidFill>
                  <a:schemeClr val="tx1"/>
                </a:solidFill>
                <a:effectLst/>
                <a:latin typeface="+mn-lt"/>
              </a:rPr>
              <a:t>2</a:t>
            </a:r>
            <a:endParaRPr lang="es-ES_tradnl" sz="1600" dirty="0">
              <a:solidFill>
                <a:schemeClr val="tx1"/>
              </a:solidFill>
              <a:effectLst/>
              <a:latin typeface="+mn-lt"/>
            </a:endParaRPr>
          </a:p>
          <a:p>
            <a:pPr algn="r"/>
            <a:endParaRPr lang="es-ES_tradnl" sz="1600" dirty="0">
              <a:solidFill>
                <a:schemeClr val="tx1"/>
              </a:solidFill>
              <a:effectLst/>
              <a:latin typeface="+mn-lt"/>
            </a:endParaRPr>
          </a:p>
          <a:p>
            <a:pPr algn="r"/>
            <a:endParaRPr lang="es-ES_tradnl" sz="1600" dirty="0">
              <a:solidFill>
                <a:schemeClr val="tx1"/>
              </a:solidFill>
              <a:effectLst/>
              <a:latin typeface="+mn-lt"/>
            </a:endParaRPr>
          </a:p>
          <a:p>
            <a:pPr algn="r"/>
            <a:r>
              <a:rPr lang="es-ES_tradnl" sz="1600" b="1" dirty="0">
                <a:solidFill>
                  <a:srgbClr val="C00000"/>
                </a:solidFill>
                <a:effectLst/>
              </a:rPr>
              <a:t>Valoración PI: 40 puntos</a:t>
            </a:r>
          </a:p>
          <a:p>
            <a:pPr algn="r"/>
            <a:r>
              <a:rPr lang="es-ES_tradnl" sz="1600" dirty="0">
                <a:solidFill>
                  <a:schemeClr val="tx1"/>
                </a:solidFill>
                <a:effectLst/>
                <a:latin typeface="+mn-lt"/>
              </a:rPr>
              <a:t>Relevancia: 15</a:t>
            </a:r>
          </a:p>
          <a:p>
            <a:pPr algn="r"/>
            <a:r>
              <a:rPr lang="es-ES_tradnl" sz="1600" dirty="0">
                <a:solidFill>
                  <a:schemeClr val="tx1"/>
                </a:solidFill>
                <a:effectLst/>
                <a:latin typeface="+mn-lt"/>
              </a:rPr>
              <a:t>Aplicabilidad: </a:t>
            </a:r>
            <a:r>
              <a:rPr lang="es-ES_tradnl" sz="1600" dirty="0" smtClean="0">
                <a:solidFill>
                  <a:schemeClr val="tx1"/>
                </a:solidFill>
                <a:effectLst/>
                <a:latin typeface="+mn-lt"/>
              </a:rPr>
              <a:t>12</a:t>
            </a:r>
            <a:endParaRPr lang="es-ES_tradnl" sz="1600" dirty="0">
              <a:solidFill>
                <a:schemeClr val="tx1"/>
              </a:solidFill>
              <a:effectLst/>
              <a:latin typeface="+mn-lt"/>
            </a:endParaRPr>
          </a:p>
          <a:p>
            <a:pPr algn="r"/>
            <a:r>
              <a:rPr lang="es-ES_tradnl" sz="1600" dirty="0">
                <a:solidFill>
                  <a:schemeClr val="tx1"/>
                </a:solidFill>
                <a:effectLst/>
                <a:latin typeface="+mn-lt"/>
              </a:rPr>
              <a:t>Capacidad transferencia: </a:t>
            </a:r>
            <a:r>
              <a:rPr lang="es-ES_tradnl" sz="1600" dirty="0" smtClean="0">
                <a:solidFill>
                  <a:schemeClr val="tx1"/>
                </a:solidFill>
                <a:effectLst/>
                <a:latin typeface="+mn-lt"/>
              </a:rPr>
              <a:t>8</a:t>
            </a:r>
          </a:p>
          <a:p>
            <a:pPr algn="r"/>
            <a:r>
              <a:rPr lang="es-ES_tradnl" sz="1600" dirty="0" smtClean="0">
                <a:solidFill>
                  <a:schemeClr val="tx1"/>
                </a:solidFill>
                <a:effectLst/>
                <a:latin typeface="+mn-lt"/>
              </a:rPr>
              <a:t>Participación ciudadana: 3</a:t>
            </a:r>
            <a:endParaRPr lang="es-ES_tradnl" sz="1600" dirty="0">
              <a:solidFill>
                <a:schemeClr val="tx1"/>
              </a:solidFill>
              <a:effectLst/>
              <a:latin typeface="+mn-lt"/>
            </a:endParaRPr>
          </a:p>
          <a:p>
            <a:pPr algn="r"/>
            <a:r>
              <a:rPr lang="es-ES_tradnl" sz="1600" dirty="0">
                <a:solidFill>
                  <a:schemeClr val="tx1"/>
                </a:solidFill>
                <a:effectLst/>
                <a:latin typeface="+mn-lt"/>
              </a:rPr>
              <a:t>Perspectiva género: 2</a:t>
            </a:r>
          </a:p>
          <a:p>
            <a:pPr algn="r"/>
            <a:endParaRPr lang="es-ES" sz="1600" dirty="0" err="1">
              <a:solidFill>
                <a:schemeClr val="tx1"/>
              </a:solidFill>
              <a:effectLst/>
              <a:latin typeface="+mn-lt"/>
            </a:endParaRPr>
          </a:p>
        </p:txBody>
      </p:sp>
      <p:sp>
        <p:nvSpPr>
          <p:cNvPr id="10" name="CuadroTexto 9"/>
          <p:cNvSpPr txBox="1"/>
          <p:nvPr/>
        </p:nvSpPr>
        <p:spPr>
          <a:xfrm>
            <a:off x="2370495" y="3373747"/>
            <a:ext cx="1313180" cy="707886"/>
          </a:xfrm>
          <a:prstGeom prst="rect">
            <a:avLst/>
          </a:prstGeom>
          <a:noFill/>
        </p:spPr>
        <p:txBody>
          <a:bodyPr wrap="none" rtlCol="0">
            <a:spAutoFit/>
          </a:bodyPr>
          <a:lstStyle/>
          <a:p>
            <a:pPr algn="ctr"/>
            <a:r>
              <a:rPr lang="es-ES_tradnl" sz="2000" b="1" dirty="0">
                <a:solidFill>
                  <a:srgbClr val="C00000"/>
                </a:solidFill>
                <a:effectLst/>
                <a:latin typeface="+mn-lt"/>
              </a:rPr>
              <a:t>X 2 </a:t>
            </a:r>
          </a:p>
          <a:p>
            <a:pPr algn="ctr"/>
            <a:r>
              <a:rPr lang="es-ES_tradnl" sz="2000" b="1" dirty="0">
                <a:solidFill>
                  <a:srgbClr val="C00000"/>
                </a:solidFill>
                <a:effectLst/>
                <a:latin typeface="+mn-lt"/>
              </a:rPr>
              <a:t> Informes</a:t>
            </a:r>
            <a:endParaRPr lang="es-ES" sz="2000" b="1" dirty="0" err="1">
              <a:solidFill>
                <a:srgbClr val="C00000"/>
              </a:solidFill>
              <a:effectLst/>
              <a:latin typeface="+mn-lt"/>
            </a:endParaRPr>
          </a:p>
        </p:txBody>
      </p:sp>
      <p:sp>
        <p:nvSpPr>
          <p:cNvPr id="11" name="Rectángulo redondeado 10"/>
          <p:cNvSpPr/>
          <p:nvPr/>
        </p:nvSpPr>
        <p:spPr bwMode="auto">
          <a:xfrm>
            <a:off x="7172325" y="1264993"/>
            <a:ext cx="2667000" cy="640007"/>
          </a:xfrm>
          <a:prstGeom prst="roundRect">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s-ES_tradnl" sz="2400" dirty="0">
                <a:effectLst/>
                <a:latin typeface="+mn-lt"/>
              </a:rPr>
              <a:t>Total- síntesis</a:t>
            </a:r>
            <a:endParaRPr kumimoji="0" lang="es-ES" sz="2400" b="0" i="0" u="none" strike="noStrike" cap="none" normalizeH="0" baseline="0" dirty="0">
              <a:ln>
                <a:noFill/>
              </a:ln>
              <a:solidFill>
                <a:schemeClr val="bg2"/>
              </a:solidFill>
              <a:effectLst/>
              <a:latin typeface="+mn-lt"/>
            </a:endParaRPr>
          </a:p>
        </p:txBody>
      </p:sp>
      <p:cxnSp>
        <p:nvCxnSpPr>
          <p:cNvPr id="13" name="Conector recto de flecha 12"/>
          <p:cNvCxnSpPr/>
          <p:nvPr/>
        </p:nvCxnSpPr>
        <p:spPr bwMode="auto">
          <a:xfrm>
            <a:off x="3114658" y="4153281"/>
            <a:ext cx="0" cy="628661"/>
          </a:xfrm>
          <a:prstGeom prst="straightConnector1">
            <a:avLst/>
          </a:prstGeom>
          <a:solidFill>
            <a:srgbClr val="FFCC66"/>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CuadroTexto 13"/>
          <p:cNvSpPr txBox="1"/>
          <p:nvPr/>
        </p:nvSpPr>
        <p:spPr>
          <a:xfrm>
            <a:off x="2511067" y="4819946"/>
            <a:ext cx="1090363" cy="400110"/>
          </a:xfrm>
          <a:prstGeom prst="rect">
            <a:avLst/>
          </a:prstGeom>
          <a:noFill/>
        </p:spPr>
        <p:txBody>
          <a:bodyPr wrap="none" rtlCol="0">
            <a:spAutoFit/>
          </a:bodyPr>
          <a:lstStyle/>
          <a:p>
            <a:r>
              <a:rPr lang="es-ES_tradnl" sz="2000" b="1" dirty="0">
                <a:solidFill>
                  <a:srgbClr val="C00000"/>
                </a:solidFill>
                <a:effectLst/>
                <a:latin typeface="+mn-lt"/>
              </a:rPr>
              <a:t>Síntesis</a:t>
            </a:r>
            <a:endParaRPr lang="es-ES" sz="2000" b="1" dirty="0" err="1">
              <a:solidFill>
                <a:srgbClr val="C00000"/>
              </a:solidFill>
              <a:effectLst/>
              <a:latin typeface="+mn-lt"/>
            </a:endParaRPr>
          </a:p>
        </p:txBody>
      </p:sp>
      <p:sp>
        <p:nvSpPr>
          <p:cNvPr id="15" name="CuadroTexto 14"/>
          <p:cNvSpPr txBox="1"/>
          <p:nvPr/>
        </p:nvSpPr>
        <p:spPr>
          <a:xfrm>
            <a:off x="6831954" y="2238402"/>
            <a:ext cx="2667628" cy="4031873"/>
          </a:xfrm>
          <a:prstGeom prst="rect">
            <a:avLst/>
          </a:prstGeom>
          <a:noFill/>
        </p:spPr>
        <p:txBody>
          <a:bodyPr wrap="square" rtlCol="0">
            <a:spAutoFit/>
          </a:bodyPr>
          <a:lstStyle/>
          <a:p>
            <a:pPr algn="r"/>
            <a:r>
              <a:rPr lang="es-ES_tradnl" sz="1600" b="1" dirty="0">
                <a:solidFill>
                  <a:srgbClr val="FF0000"/>
                </a:solidFill>
                <a:effectLst/>
                <a:latin typeface="+mn-lt"/>
              </a:rPr>
              <a:t>Equipo: 30 puntos</a:t>
            </a:r>
          </a:p>
          <a:p>
            <a:pPr algn="r"/>
            <a:endParaRPr lang="es-ES_tradnl" sz="1600" dirty="0">
              <a:solidFill>
                <a:schemeClr val="tx1"/>
              </a:solidFill>
              <a:effectLst/>
              <a:latin typeface="+mn-lt"/>
            </a:endParaRPr>
          </a:p>
          <a:p>
            <a:pPr algn="r"/>
            <a:r>
              <a:rPr lang="es-ES_tradnl" sz="1600" dirty="0">
                <a:solidFill>
                  <a:schemeClr val="tx1"/>
                </a:solidFill>
                <a:effectLst/>
                <a:latin typeface="+mn-lt"/>
              </a:rPr>
              <a:t>SUMA </a:t>
            </a:r>
          </a:p>
          <a:p>
            <a:pPr algn="r"/>
            <a:r>
              <a:rPr lang="es-ES_tradnl" sz="1600" dirty="0">
                <a:solidFill>
                  <a:schemeClr val="tx1"/>
                </a:solidFill>
                <a:effectLst/>
                <a:latin typeface="+mn-lt"/>
              </a:rPr>
              <a:t>Síntesis informes técnicos (20)+ evaluación estratégica (10)</a:t>
            </a:r>
          </a:p>
          <a:p>
            <a:pPr algn="r"/>
            <a:endParaRPr lang="es-ES_tradnl" sz="1600" dirty="0">
              <a:solidFill>
                <a:schemeClr val="tx1"/>
              </a:solidFill>
              <a:effectLst/>
              <a:latin typeface="+mn-lt"/>
            </a:endParaRPr>
          </a:p>
          <a:p>
            <a:pPr algn="r"/>
            <a:endParaRPr lang="es-ES_tradnl" sz="1600" dirty="0">
              <a:solidFill>
                <a:schemeClr val="tx1"/>
              </a:solidFill>
              <a:effectLst/>
              <a:latin typeface="+mn-lt"/>
            </a:endParaRPr>
          </a:p>
          <a:p>
            <a:pPr algn="r"/>
            <a:endParaRPr lang="es-ES_tradnl" sz="1600" dirty="0">
              <a:solidFill>
                <a:schemeClr val="tx1"/>
              </a:solidFill>
              <a:effectLst/>
              <a:latin typeface="+mn-lt"/>
            </a:endParaRPr>
          </a:p>
          <a:p>
            <a:pPr algn="r"/>
            <a:r>
              <a:rPr lang="es-ES_tradnl" sz="1600" b="1" dirty="0">
                <a:solidFill>
                  <a:srgbClr val="FF0000"/>
                </a:solidFill>
                <a:effectLst/>
                <a:latin typeface="+mn-lt"/>
              </a:rPr>
              <a:t>Valoración PI: 70 puntos</a:t>
            </a:r>
          </a:p>
          <a:p>
            <a:pPr algn="r"/>
            <a:endParaRPr lang="es-ES_tradnl" sz="1600" dirty="0">
              <a:solidFill>
                <a:schemeClr val="tx1"/>
              </a:solidFill>
              <a:effectLst/>
              <a:latin typeface="+mn-lt"/>
            </a:endParaRPr>
          </a:p>
          <a:p>
            <a:pPr algn="r"/>
            <a:r>
              <a:rPr lang="es-ES_tradnl" sz="1600" dirty="0">
                <a:solidFill>
                  <a:schemeClr val="tx1"/>
                </a:solidFill>
                <a:effectLst/>
                <a:latin typeface="+mn-lt"/>
              </a:rPr>
              <a:t>SUMA </a:t>
            </a:r>
          </a:p>
          <a:p>
            <a:pPr algn="r"/>
            <a:r>
              <a:rPr lang="es-ES_tradnl" sz="1600" dirty="0">
                <a:solidFill>
                  <a:schemeClr val="tx1"/>
                </a:solidFill>
                <a:effectLst/>
                <a:latin typeface="+mn-lt"/>
              </a:rPr>
              <a:t>Síntesis informes técnicos (30)+ evaluación estratégica (40)</a:t>
            </a:r>
          </a:p>
          <a:p>
            <a:pPr algn="r"/>
            <a:endParaRPr lang="es-ES" sz="1600" dirty="0" err="1">
              <a:solidFill>
                <a:schemeClr val="tx1"/>
              </a:solidFill>
              <a:effectLst/>
              <a:latin typeface="+mn-lt"/>
            </a:endParaRPr>
          </a:p>
        </p:txBody>
      </p:sp>
      <p:sp>
        <p:nvSpPr>
          <p:cNvPr id="20" name="CuadroTexto 19"/>
          <p:cNvSpPr txBox="1"/>
          <p:nvPr/>
        </p:nvSpPr>
        <p:spPr>
          <a:xfrm>
            <a:off x="6767752" y="6128458"/>
            <a:ext cx="3162084" cy="461665"/>
          </a:xfrm>
          <a:prstGeom prst="rect">
            <a:avLst/>
          </a:prstGeom>
          <a:noFill/>
        </p:spPr>
        <p:txBody>
          <a:bodyPr wrap="none" rtlCol="0">
            <a:spAutoFit/>
          </a:bodyPr>
          <a:lstStyle/>
          <a:p>
            <a:r>
              <a:rPr lang="es-ES_tradnl" sz="1200" dirty="0" smtClean="0">
                <a:solidFill>
                  <a:schemeClr val="tx1"/>
                </a:solidFill>
                <a:effectLst/>
                <a:latin typeface="+mn-lt"/>
              </a:rPr>
              <a:t>+ 2: IP/</a:t>
            </a:r>
            <a:r>
              <a:rPr lang="es-ES_tradnl" sz="1200" dirty="0" err="1" smtClean="0">
                <a:solidFill>
                  <a:schemeClr val="tx1"/>
                </a:solidFill>
                <a:effectLst/>
                <a:latin typeface="+mn-lt"/>
              </a:rPr>
              <a:t>CoIP</a:t>
            </a:r>
            <a:r>
              <a:rPr lang="es-ES_tradnl" sz="1200" dirty="0" smtClean="0">
                <a:solidFill>
                  <a:schemeClr val="tx1"/>
                </a:solidFill>
                <a:effectLst/>
                <a:latin typeface="+mn-lt"/>
              </a:rPr>
              <a:t> grado discapacidad &gt;=33%</a:t>
            </a:r>
          </a:p>
          <a:p>
            <a:r>
              <a:rPr lang="es-ES_tradnl" sz="1200" dirty="0" smtClean="0">
                <a:solidFill>
                  <a:schemeClr val="tx1"/>
                </a:solidFill>
                <a:effectLst/>
                <a:latin typeface="+mn-lt"/>
              </a:rPr>
              <a:t>+ 2: IP/</a:t>
            </a:r>
            <a:r>
              <a:rPr lang="es-ES_tradnl" sz="1200" dirty="0" err="1" smtClean="0">
                <a:solidFill>
                  <a:schemeClr val="tx1"/>
                </a:solidFill>
                <a:effectLst/>
                <a:latin typeface="+mn-lt"/>
              </a:rPr>
              <a:t>coIP</a:t>
            </a:r>
            <a:r>
              <a:rPr lang="es-ES_tradnl" sz="1200" dirty="0" smtClean="0">
                <a:solidFill>
                  <a:schemeClr val="tx1"/>
                </a:solidFill>
                <a:effectLst/>
                <a:latin typeface="+mn-lt"/>
              </a:rPr>
              <a:t> &lt;45 + {MS, Juan </a:t>
            </a:r>
            <a:r>
              <a:rPr lang="es-ES_tradnl" sz="1200" dirty="0" err="1" smtClean="0">
                <a:solidFill>
                  <a:schemeClr val="tx1"/>
                </a:solidFill>
                <a:effectLst/>
                <a:latin typeface="+mn-lt"/>
              </a:rPr>
              <a:t>Rodés</a:t>
            </a:r>
            <a:r>
              <a:rPr lang="es-ES_tradnl" sz="1200" dirty="0" smtClean="0">
                <a:solidFill>
                  <a:schemeClr val="tx1"/>
                </a:solidFill>
                <a:effectLst/>
                <a:latin typeface="+mn-lt"/>
              </a:rPr>
              <a:t> o </a:t>
            </a:r>
            <a:r>
              <a:rPr lang="es-ES_tradnl" sz="1200" dirty="0" err="1" smtClean="0">
                <a:solidFill>
                  <a:schemeClr val="tx1"/>
                </a:solidFill>
                <a:effectLst/>
                <a:latin typeface="+mn-lt"/>
              </a:rPr>
              <a:t>estab</a:t>
            </a:r>
            <a:r>
              <a:rPr lang="es-ES_tradnl" sz="1200" dirty="0" smtClean="0">
                <a:solidFill>
                  <a:schemeClr val="tx1"/>
                </a:solidFill>
                <a:effectLst/>
                <a:latin typeface="+mn-lt"/>
              </a:rPr>
              <a:t>}</a:t>
            </a:r>
            <a:endParaRPr lang="es-ES" sz="1200" dirty="0" err="1" smtClean="0">
              <a:solidFill>
                <a:schemeClr val="tx1"/>
              </a:solidFill>
              <a:effectLst/>
              <a:latin typeface="+mn-lt"/>
            </a:endParaRPr>
          </a:p>
        </p:txBody>
      </p:sp>
    </p:spTree>
    <p:extLst>
      <p:ext uri="{BB962C8B-B14F-4D97-AF65-F5344CB8AC3E}">
        <p14:creationId xmlns:p14="http://schemas.microsoft.com/office/powerpoint/2010/main" val="30830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n-GB" dirty="0" err="1"/>
              <a:t>Impacto</a:t>
            </a:r>
            <a:r>
              <a:rPr lang="en-GB" dirty="0"/>
              <a:t> y </a:t>
            </a:r>
            <a:r>
              <a:rPr lang="en-GB" dirty="0" smtClean="0"/>
              <a:t>marco </a:t>
            </a:r>
            <a:r>
              <a:rPr lang="en-GB" dirty="0" err="1" smtClean="0"/>
              <a:t>estratégico</a:t>
            </a:r>
            <a:endParaRPr lang="es-ES" dirty="0"/>
          </a:p>
        </p:txBody>
      </p:sp>
      <p:sp>
        <p:nvSpPr>
          <p:cNvPr id="5" name="4 Rectángulo"/>
          <p:cNvSpPr/>
          <p:nvPr/>
        </p:nvSpPr>
        <p:spPr>
          <a:xfrm>
            <a:off x="258763" y="765175"/>
            <a:ext cx="4021137" cy="400050"/>
          </a:xfrm>
          <a:prstGeom prst="rect">
            <a:avLst/>
          </a:prstGeom>
          <a:solidFill>
            <a:srgbClr val="A0BE7C"/>
          </a:solidFill>
        </p:spPr>
        <p:txBody>
          <a:bodyPr>
            <a:spAutoFit/>
          </a:bodyPr>
          <a:lstStyle/>
          <a:p>
            <a:pPr eaLnBrk="1" hangingPunct="1">
              <a:defRPr/>
            </a:pPr>
            <a:r>
              <a:rPr lang="es-ES_tradnl" sz="2000" b="1" dirty="0">
                <a:solidFill>
                  <a:schemeClr val="tx1"/>
                </a:solidFill>
                <a:latin typeface="+mn-lt"/>
              </a:rPr>
              <a:t>Impacto - Recomendaciones</a:t>
            </a:r>
            <a:endParaRPr lang="es-ES_tradnl" sz="2000" dirty="0">
              <a:solidFill>
                <a:schemeClr val="tx1"/>
              </a:solidFill>
              <a:latin typeface="+mn-lt"/>
            </a:endParaRPr>
          </a:p>
        </p:txBody>
      </p:sp>
      <p:sp>
        <p:nvSpPr>
          <p:cNvPr id="6" name="5 Rectángulo"/>
          <p:cNvSpPr/>
          <p:nvPr/>
        </p:nvSpPr>
        <p:spPr>
          <a:xfrm>
            <a:off x="258763" y="1216025"/>
            <a:ext cx="9532937" cy="923925"/>
          </a:xfrm>
          <a:prstGeom prst="rect">
            <a:avLst/>
          </a:prstGeom>
          <a:solidFill>
            <a:srgbClr val="FFFFCC"/>
          </a:solidFill>
        </p:spPr>
        <p:txBody>
          <a:bodyPr>
            <a:spAutoFit/>
          </a:bodyPr>
          <a:lstStyle/>
          <a:p>
            <a:pPr eaLnBrk="1" hangingPunct="1">
              <a:defRPr/>
            </a:pPr>
            <a:r>
              <a:rPr lang="es-ES_tradnl" sz="1800" dirty="0">
                <a:solidFill>
                  <a:schemeClr val="tx1"/>
                </a:solidFill>
                <a:latin typeface="+mj-lt"/>
              </a:rPr>
              <a:t>1) Leer las </a:t>
            </a:r>
            <a:r>
              <a:rPr lang="es-ES_tradnl" sz="1800" dirty="0">
                <a:solidFill>
                  <a:srgbClr val="C00000"/>
                </a:solidFill>
                <a:latin typeface="+mj-lt"/>
              </a:rPr>
              <a:t>líneas prioritarias </a:t>
            </a:r>
            <a:r>
              <a:rPr lang="es-ES_tradnl" sz="1800" dirty="0">
                <a:solidFill>
                  <a:schemeClr val="tx1"/>
                </a:solidFill>
                <a:latin typeface="+mj-lt"/>
              </a:rPr>
              <a:t>de la convocatoria – Reto en Salud, Cambio Demográfico y Bienestar, </a:t>
            </a:r>
            <a:r>
              <a:rPr lang="es-ES" sz="1800" dirty="0">
                <a:solidFill>
                  <a:schemeClr val="tx1"/>
                </a:solidFill>
                <a:latin typeface="+mj-lt"/>
              </a:rPr>
              <a:t>Plan Nacional de Investigación, Estrategias del Sistema Nacional de Salud</a:t>
            </a:r>
            <a:r>
              <a:rPr lang="es-ES_tradnl" sz="1800" dirty="0">
                <a:solidFill>
                  <a:schemeClr val="tx1"/>
                </a:solidFill>
                <a:latin typeface="+mj-lt"/>
              </a:rPr>
              <a:t> y </a:t>
            </a:r>
            <a:r>
              <a:rPr lang="es-ES_tradnl" sz="1800" b="1" dirty="0">
                <a:solidFill>
                  <a:schemeClr val="tx1"/>
                </a:solidFill>
                <a:latin typeface="+mj-lt"/>
              </a:rPr>
              <a:t>tratar</a:t>
            </a:r>
            <a:r>
              <a:rPr lang="es-ES_tradnl" sz="1800" dirty="0">
                <a:solidFill>
                  <a:schemeClr val="tx1"/>
                </a:solidFill>
                <a:latin typeface="+mj-lt"/>
              </a:rPr>
              <a:t> de relacionar los objetivos del PI con ellas.</a:t>
            </a:r>
          </a:p>
        </p:txBody>
      </p:sp>
      <p:sp>
        <p:nvSpPr>
          <p:cNvPr id="4" name="CuadroTexto 3"/>
          <p:cNvSpPr txBox="1"/>
          <p:nvPr/>
        </p:nvSpPr>
        <p:spPr>
          <a:xfrm>
            <a:off x="258763" y="2239963"/>
            <a:ext cx="8550275" cy="2554287"/>
          </a:xfrm>
          <a:prstGeom prst="rect">
            <a:avLst/>
          </a:prstGeom>
          <a:noFill/>
        </p:spPr>
        <p:txBody>
          <a:bodyPr>
            <a:spAutoFit/>
          </a:bodyPr>
          <a:lstStyle/>
          <a:p>
            <a:pPr>
              <a:defRPr/>
            </a:pPr>
            <a:r>
              <a:rPr lang="es-ES" sz="1600" dirty="0">
                <a:solidFill>
                  <a:schemeClr val="tx1"/>
                </a:solidFill>
              </a:rPr>
              <a:t>Ejemplos:</a:t>
            </a:r>
          </a:p>
          <a:p>
            <a:pPr>
              <a:defRPr/>
            </a:pPr>
            <a:r>
              <a:rPr lang="es-ES" sz="1600" dirty="0">
                <a:solidFill>
                  <a:schemeClr val="tx1"/>
                </a:solidFill>
              </a:rPr>
              <a:t>La presente propuesta encaja en las líneas prioritarias de la </a:t>
            </a:r>
            <a:r>
              <a:rPr lang="es-ES" sz="1600" b="1" dirty="0">
                <a:solidFill>
                  <a:srgbClr val="00B0F0"/>
                </a:solidFill>
              </a:rPr>
              <a:t>acción estratégica en salud </a:t>
            </a:r>
            <a:r>
              <a:rPr lang="es-ES" sz="1600" b="1" dirty="0">
                <a:solidFill>
                  <a:schemeClr val="tx1"/>
                </a:solidFill>
              </a:rPr>
              <a:t>(AES2024) </a:t>
            </a:r>
            <a:r>
              <a:rPr lang="es-ES" sz="1600" dirty="0">
                <a:solidFill>
                  <a:schemeClr val="tx1"/>
                </a:solidFill>
              </a:rPr>
              <a:t>relativas al…. </a:t>
            </a:r>
          </a:p>
          <a:p>
            <a:pPr>
              <a:defRPr/>
            </a:pPr>
            <a:endParaRPr lang="es-ES" sz="1600" dirty="0">
              <a:solidFill>
                <a:schemeClr val="tx1"/>
              </a:solidFill>
            </a:endParaRPr>
          </a:p>
          <a:p>
            <a:pPr>
              <a:defRPr/>
            </a:pPr>
            <a:r>
              <a:rPr lang="es-ES" sz="1600" dirty="0">
                <a:solidFill>
                  <a:schemeClr val="tx1"/>
                </a:solidFill>
              </a:rPr>
              <a:t>El proyecto aborda varios de los objetivos de la </a:t>
            </a:r>
            <a:r>
              <a:rPr lang="es-ES" sz="1600" b="1" dirty="0">
                <a:solidFill>
                  <a:srgbClr val="00B0F0"/>
                </a:solidFill>
              </a:rPr>
              <a:t>Estrategia Española de Ciencia y Tecnología </a:t>
            </a:r>
            <a:r>
              <a:rPr lang="es-ES" sz="1600" dirty="0">
                <a:solidFill>
                  <a:srgbClr val="00B0F0"/>
                </a:solidFill>
              </a:rPr>
              <a:t>2021-27</a:t>
            </a:r>
            <a:r>
              <a:rPr lang="es-ES" sz="1600" dirty="0">
                <a:solidFill>
                  <a:schemeClr val="tx1"/>
                </a:solidFill>
              </a:rPr>
              <a:t>, en la que destaca la importancia de… </a:t>
            </a:r>
          </a:p>
          <a:p>
            <a:pPr>
              <a:defRPr/>
            </a:pPr>
            <a:endParaRPr lang="es-ES" sz="1600" dirty="0">
              <a:solidFill>
                <a:schemeClr val="tx1"/>
              </a:solidFill>
            </a:endParaRPr>
          </a:p>
          <a:p>
            <a:pPr>
              <a:defRPr/>
            </a:pPr>
            <a:r>
              <a:rPr lang="es-ES" sz="1600" dirty="0">
                <a:solidFill>
                  <a:schemeClr val="tx1"/>
                </a:solidFill>
              </a:rPr>
              <a:t>El estudio trata de aportar respuestas sólidas a algunas de las a preguntas relevantes presentes en el </a:t>
            </a:r>
            <a:r>
              <a:rPr lang="es-ES" sz="1600" b="1" dirty="0">
                <a:solidFill>
                  <a:srgbClr val="00B0F0"/>
                </a:solidFill>
              </a:rPr>
              <a:t>Plan Nacional de </a:t>
            </a:r>
            <a:r>
              <a:rPr lang="es-ES" sz="1600" dirty="0">
                <a:solidFill>
                  <a:schemeClr val="tx1"/>
                </a:solidFill>
              </a:rPr>
              <a:t>Cáncer/Diabetes…. como por ejemplo…. </a:t>
            </a:r>
          </a:p>
          <a:p>
            <a:pPr>
              <a:defRPr/>
            </a:pPr>
            <a:endParaRPr lang="es-ES" sz="1600" dirty="0" err="1">
              <a:solidFill>
                <a:schemeClr val="tx1"/>
              </a:solidFill>
              <a:latin typeface="+mn-lt"/>
            </a:endParaRPr>
          </a:p>
        </p:txBody>
      </p:sp>
      <p:sp>
        <p:nvSpPr>
          <p:cNvPr id="7" name="Marcador de contenido 2"/>
          <p:cNvSpPr>
            <a:spLocks noGrp="1"/>
          </p:cNvSpPr>
          <p:nvPr>
            <p:ph idx="1"/>
          </p:nvPr>
        </p:nvSpPr>
        <p:spPr>
          <a:xfrm>
            <a:off x="304800" y="4646613"/>
            <a:ext cx="8458200" cy="1924050"/>
          </a:xfrm>
        </p:spPr>
        <p:txBody>
          <a:bodyPr/>
          <a:lstStyle/>
          <a:p>
            <a:pPr marL="0" indent="0">
              <a:buFontTx/>
              <a:buNone/>
              <a:defRPr/>
            </a:pPr>
            <a:r>
              <a:rPr lang="es-ES" altLang="es-ES" sz="1600" kern="1200" dirty="0" smtClean="0">
                <a:latin typeface="Arial" panose="020B0604020202020204" pitchFamily="34" charset="0"/>
              </a:rPr>
              <a:t>Este </a:t>
            </a:r>
            <a:r>
              <a:rPr lang="es-ES" altLang="es-ES" sz="1600" kern="1200" dirty="0">
                <a:latin typeface="Arial" panose="020B0604020202020204" pitchFamily="34" charset="0"/>
              </a:rPr>
              <a:t>proyecto tiene en cuenta la perspectiva de género en uno de sus objetivos por lo que engarza con las prioridades del espacio europeo de investigación (ERA), del Programa Marco de Investigación e Innovación europeo Horizonte Europa y de la </a:t>
            </a:r>
            <a:r>
              <a:rPr lang="es-ES" altLang="es-ES" sz="1600" b="1" kern="1200" dirty="0">
                <a:solidFill>
                  <a:srgbClr val="00B0F0"/>
                </a:solidFill>
                <a:latin typeface="Arial" panose="020B0604020202020204" pitchFamily="34" charset="0"/>
              </a:rPr>
              <a:t>Estrategia de Equidad de Género 2020-2025 de la Comisión Europea</a:t>
            </a:r>
            <a:r>
              <a:rPr lang="es-ES" altLang="es-ES" sz="1600" kern="1200" dirty="0">
                <a:latin typeface="Arial" panose="020B0604020202020204" pitchFamily="34" charset="0"/>
              </a:rPr>
              <a:t>, así como de la Estrategia Española de Ciencia, Tecnología e Innovación 2021-2027…. </a:t>
            </a:r>
          </a:p>
        </p:txBody>
      </p:sp>
    </p:spTree>
    <p:extLst>
      <p:ext uri="{BB962C8B-B14F-4D97-AF65-F5344CB8AC3E}">
        <p14:creationId xmlns:p14="http://schemas.microsoft.com/office/powerpoint/2010/main" val="1769500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n-GB" dirty="0" err="1" smtClean="0"/>
              <a:t>Impacto</a:t>
            </a:r>
            <a:endParaRPr lang="es-ES" dirty="0"/>
          </a:p>
        </p:txBody>
      </p:sp>
      <p:sp>
        <p:nvSpPr>
          <p:cNvPr id="5" name="4 Rectángulo"/>
          <p:cNvSpPr/>
          <p:nvPr/>
        </p:nvSpPr>
        <p:spPr>
          <a:xfrm>
            <a:off x="258763" y="765175"/>
            <a:ext cx="4021137" cy="400050"/>
          </a:xfrm>
          <a:prstGeom prst="rect">
            <a:avLst/>
          </a:prstGeom>
          <a:solidFill>
            <a:srgbClr val="A0BE7C"/>
          </a:solidFill>
        </p:spPr>
        <p:txBody>
          <a:bodyPr>
            <a:spAutoFit/>
          </a:bodyPr>
          <a:lstStyle/>
          <a:p>
            <a:pPr eaLnBrk="1" hangingPunct="1">
              <a:defRPr/>
            </a:pPr>
            <a:r>
              <a:rPr lang="es-ES_tradnl" sz="2000" b="1" dirty="0">
                <a:solidFill>
                  <a:schemeClr val="tx1"/>
                </a:solidFill>
                <a:latin typeface="+mn-lt"/>
              </a:rPr>
              <a:t>Impacto - Recomendaciones</a:t>
            </a:r>
            <a:endParaRPr lang="es-ES_tradnl" sz="2000" dirty="0">
              <a:solidFill>
                <a:schemeClr val="tx1"/>
              </a:solidFill>
              <a:latin typeface="+mn-lt"/>
            </a:endParaRPr>
          </a:p>
        </p:txBody>
      </p:sp>
      <p:sp>
        <p:nvSpPr>
          <p:cNvPr id="6" name="5 Rectángulo"/>
          <p:cNvSpPr/>
          <p:nvPr/>
        </p:nvSpPr>
        <p:spPr>
          <a:xfrm>
            <a:off x="258763" y="1290638"/>
            <a:ext cx="9532937" cy="4724400"/>
          </a:xfrm>
          <a:prstGeom prst="rect">
            <a:avLst/>
          </a:prstGeom>
          <a:noFill/>
        </p:spPr>
        <p:txBody>
          <a:bodyPr>
            <a:spAutoFit/>
          </a:bodyPr>
          <a:lstStyle/>
          <a:p>
            <a:pPr eaLnBrk="1" hangingPunct="1">
              <a:defRPr/>
            </a:pPr>
            <a:endParaRPr lang="es-ES_tradnl" sz="900" dirty="0">
              <a:solidFill>
                <a:schemeClr val="tx1"/>
              </a:solidFill>
              <a:latin typeface="+mj-lt"/>
            </a:endParaRPr>
          </a:p>
          <a:p>
            <a:pPr eaLnBrk="1" hangingPunct="1">
              <a:defRPr/>
            </a:pPr>
            <a:r>
              <a:rPr lang="es-ES_tradnl" sz="1700" dirty="0">
                <a:solidFill>
                  <a:schemeClr val="tx1"/>
                </a:solidFill>
                <a:latin typeface="+mj-lt"/>
              </a:rPr>
              <a:t>- Reflexionar sobre </a:t>
            </a:r>
            <a:r>
              <a:rPr lang="es-ES_tradnl" sz="1700" b="1" dirty="0">
                <a:solidFill>
                  <a:srgbClr val="C00000"/>
                </a:solidFill>
                <a:latin typeface="+mj-lt"/>
              </a:rPr>
              <a:t>quién</a:t>
            </a:r>
            <a:r>
              <a:rPr lang="es-ES_tradnl" sz="1700" dirty="0">
                <a:solidFill>
                  <a:schemeClr val="tx1"/>
                </a:solidFill>
                <a:latin typeface="+mj-lt"/>
              </a:rPr>
              <a:t> podría beneficiarse de la acción y </a:t>
            </a:r>
            <a:r>
              <a:rPr lang="es-ES_tradnl" sz="1700" b="1" dirty="0">
                <a:solidFill>
                  <a:srgbClr val="C00000"/>
                </a:solidFill>
                <a:latin typeface="+mj-lt"/>
              </a:rPr>
              <a:t>qué tareas</a:t>
            </a:r>
            <a:r>
              <a:rPr lang="es-ES_tradnl" sz="1700" dirty="0">
                <a:solidFill>
                  <a:schemeClr val="tx1"/>
                </a:solidFill>
                <a:latin typeface="+mj-lt"/>
              </a:rPr>
              <a:t> son necesarias para impulsar la explotación de los resultados</a:t>
            </a:r>
          </a:p>
          <a:p>
            <a:pPr eaLnBrk="1" hangingPunct="1">
              <a:defRPr/>
            </a:pPr>
            <a:endParaRPr lang="es-ES_tradnl" sz="900" dirty="0">
              <a:solidFill>
                <a:schemeClr val="tx1"/>
              </a:solidFill>
              <a:latin typeface="+mj-lt"/>
            </a:endParaRPr>
          </a:p>
          <a:p>
            <a:pPr eaLnBrk="1" hangingPunct="1">
              <a:defRPr/>
            </a:pPr>
            <a:r>
              <a:rPr lang="es-ES_tradnl" sz="1700" dirty="0">
                <a:solidFill>
                  <a:schemeClr val="tx1"/>
                </a:solidFill>
                <a:latin typeface="+mj-lt"/>
              </a:rPr>
              <a:t> -Reflexionar sobre si puede resultar en la </a:t>
            </a:r>
            <a:r>
              <a:rPr lang="es-ES_tradnl" sz="1700" b="1" dirty="0">
                <a:solidFill>
                  <a:srgbClr val="C00000"/>
                </a:solidFill>
                <a:latin typeface="+mj-lt"/>
              </a:rPr>
              <a:t>protección del medioambiente </a:t>
            </a:r>
            <a:r>
              <a:rPr lang="es-ES_tradnl" sz="1700" dirty="0">
                <a:solidFill>
                  <a:schemeClr val="tx1"/>
                </a:solidFill>
                <a:latin typeface="+mj-lt"/>
              </a:rPr>
              <a:t>(disminución de desplazamientos de pacientes a consultas, reducción de residuos por menor realización de pruebas diagnósticas, </a:t>
            </a:r>
            <a:r>
              <a:rPr lang="es-ES_tradnl" sz="1700" dirty="0" err="1">
                <a:solidFill>
                  <a:schemeClr val="tx1"/>
                </a:solidFill>
                <a:latin typeface="+mj-lt"/>
              </a:rPr>
              <a:t>etc</a:t>
            </a:r>
            <a:r>
              <a:rPr lang="es-ES_tradnl" sz="1700" dirty="0">
                <a:solidFill>
                  <a:schemeClr val="tx1"/>
                </a:solidFill>
                <a:latin typeface="+mj-lt"/>
              </a:rPr>
              <a:t>)</a:t>
            </a:r>
          </a:p>
          <a:p>
            <a:pPr eaLnBrk="1" hangingPunct="1">
              <a:defRPr/>
            </a:pPr>
            <a:endParaRPr lang="es-ES_tradnl" sz="900" dirty="0">
              <a:solidFill>
                <a:schemeClr val="tx1"/>
              </a:solidFill>
              <a:latin typeface="+mj-lt"/>
            </a:endParaRPr>
          </a:p>
          <a:p>
            <a:pPr eaLnBrk="1" hangingPunct="1">
              <a:defRPr/>
            </a:pPr>
            <a:r>
              <a:rPr lang="es-ES_tradnl" sz="1700" dirty="0">
                <a:solidFill>
                  <a:schemeClr val="tx1"/>
                </a:solidFill>
                <a:latin typeface="+mj-lt"/>
              </a:rPr>
              <a:t>- Identificar cómo puede </a:t>
            </a:r>
            <a:r>
              <a:rPr lang="es-ES_tradnl" sz="1700" b="1" dirty="0">
                <a:solidFill>
                  <a:srgbClr val="C00000"/>
                </a:solidFill>
              </a:rPr>
              <a:t>influir en la ciudadanía </a:t>
            </a:r>
            <a:r>
              <a:rPr lang="es-ES_tradnl" sz="1700" dirty="0">
                <a:solidFill>
                  <a:schemeClr val="tx1"/>
                </a:solidFill>
                <a:latin typeface="+mj-lt"/>
              </a:rPr>
              <a:t>(</a:t>
            </a:r>
            <a:r>
              <a:rPr lang="es-ES_tradnl" sz="1700" dirty="0" err="1">
                <a:solidFill>
                  <a:schemeClr val="tx1"/>
                </a:solidFill>
                <a:latin typeface="+mj-lt"/>
              </a:rPr>
              <a:t>ej</a:t>
            </a:r>
            <a:r>
              <a:rPr lang="es-ES_tradnl" sz="1700" dirty="0">
                <a:solidFill>
                  <a:schemeClr val="tx1"/>
                </a:solidFill>
                <a:latin typeface="+mj-lt"/>
              </a:rPr>
              <a:t>: reorientación de hábitos de vida)</a:t>
            </a:r>
          </a:p>
          <a:p>
            <a:pPr eaLnBrk="1" hangingPunct="1">
              <a:defRPr/>
            </a:pPr>
            <a:endParaRPr lang="es-ES_tradnl" sz="900" dirty="0">
              <a:solidFill>
                <a:schemeClr val="tx1"/>
              </a:solidFill>
              <a:latin typeface="+mj-lt"/>
            </a:endParaRPr>
          </a:p>
          <a:p>
            <a:pPr eaLnBrk="1" hangingPunct="1">
              <a:defRPr/>
            </a:pPr>
            <a:r>
              <a:rPr lang="es-ES_tradnl" sz="1700" dirty="0">
                <a:solidFill>
                  <a:schemeClr val="tx1"/>
                </a:solidFill>
              </a:rPr>
              <a:t>- Identificar si </a:t>
            </a:r>
            <a:r>
              <a:rPr lang="es-ES" sz="1700" dirty="0">
                <a:solidFill>
                  <a:schemeClr val="tx1"/>
                </a:solidFill>
              </a:rPr>
              <a:t>prevé la </a:t>
            </a:r>
            <a:r>
              <a:rPr lang="es-ES" sz="1700" b="1" dirty="0">
                <a:solidFill>
                  <a:srgbClr val="C00000"/>
                </a:solidFill>
              </a:rPr>
              <a:t>participación directa de miembros de la comunidad </a:t>
            </a:r>
            <a:r>
              <a:rPr lang="es-ES_tradnl" sz="1700" dirty="0">
                <a:solidFill>
                  <a:schemeClr val="tx1"/>
                </a:solidFill>
              </a:rPr>
              <a:t>(</a:t>
            </a:r>
            <a:r>
              <a:rPr lang="es-ES_tradnl" sz="1700" dirty="0" err="1">
                <a:solidFill>
                  <a:schemeClr val="tx1"/>
                </a:solidFill>
              </a:rPr>
              <a:t>ej</a:t>
            </a:r>
            <a:r>
              <a:rPr lang="es-ES_tradnl" sz="1700" dirty="0">
                <a:solidFill>
                  <a:schemeClr val="tx1"/>
                </a:solidFill>
              </a:rPr>
              <a:t>: pacientes, miembros de asociaciones)</a:t>
            </a:r>
          </a:p>
          <a:p>
            <a:pPr eaLnBrk="1" hangingPunct="1">
              <a:defRPr/>
            </a:pPr>
            <a:endParaRPr lang="es-ES_tradnl" sz="900" b="1" dirty="0">
              <a:solidFill>
                <a:srgbClr val="C00000"/>
              </a:solidFill>
              <a:latin typeface="+mj-lt"/>
            </a:endParaRPr>
          </a:p>
          <a:p>
            <a:pPr eaLnBrk="1" hangingPunct="1">
              <a:defRPr/>
            </a:pPr>
            <a:r>
              <a:rPr lang="es-ES_tradnl" sz="1700" dirty="0">
                <a:solidFill>
                  <a:schemeClr val="tx1"/>
                </a:solidFill>
                <a:latin typeface="+mj-lt"/>
              </a:rPr>
              <a:t>- </a:t>
            </a:r>
            <a:r>
              <a:rPr lang="es-ES_tradnl" sz="1700" dirty="0">
                <a:solidFill>
                  <a:schemeClr val="tx1"/>
                </a:solidFill>
              </a:rPr>
              <a:t>Identificar cómo puede </a:t>
            </a:r>
            <a:r>
              <a:rPr lang="es-ES_tradnl" sz="1700" b="1" dirty="0">
                <a:solidFill>
                  <a:srgbClr val="C00000"/>
                </a:solidFill>
              </a:rPr>
              <a:t>fortalecer vínculos de colaboración, aprendizaje de métodos y procedimientos</a:t>
            </a:r>
          </a:p>
          <a:p>
            <a:pPr marL="342900" indent="-342900" eaLnBrk="1" hangingPunct="1">
              <a:buFontTx/>
              <a:buAutoNum type="arabicParenR" startAt="4"/>
              <a:defRPr/>
            </a:pPr>
            <a:endParaRPr lang="es-ES_tradnl" sz="900" dirty="0">
              <a:solidFill>
                <a:schemeClr val="tx1"/>
              </a:solidFill>
              <a:latin typeface="+mj-lt"/>
            </a:endParaRPr>
          </a:p>
          <a:p>
            <a:pPr eaLnBrk="1" hangingPunct="1">
              <a:defRPr/>
            </a:pPr>
            <a:r>
              <a:rPr lang="es-ES_tradnl" sz="1700" dirty="0">
                <a:solidFill>
                  <a:schemeClr val="tx1"/>
                </a:solidFill>
                <a:latin typeface="+mj-lt"/>
              </a:rPr>
              <a:t>- Identificar cómo puede </a:t>
            </a:r>
            <a:r>
              <a:rPr lang="es-ES_tradnl" sz="1700" b="1" dirty="0">
                <a:solidFill>
                  <a:srgbClr val="C00000"/>
                </a:solidFill>
                <a:latin typeface="+mj-lt"/>
              </a:rPr>
              <a:t>influir en las entidades gubernamentales/industria de salud </a:t>
            </a:r>
          </a:p>
          <a:p>
            <a:pPr eaLnBrk="1" hangingPunct="1">
              <a:defRPr/>
            </a:pPr>
            <a:r>
              <a:rPr lang="es-ES_tradnl" sz="1700" dirty="0">
                <a:solidFill>
                  <a:schemeClr val="tx1"/>
                </a:solidFill>
                <a:latin typeface="+mj-lt"/>
              </a:rPr>
              <a:t>(</a:t>
            </a:r>
            <a:r>
              <a:rPr lang="es-ES_tradnl" sz="1700" dirty="0" err="1">
                <a:solidFill>
                  <a:schemeClr val="tx1"/>
                </a:solidFill>
                <a:latin typeface="+mj-lt"/>
              </a:rPr>
              <a:t>ej</a:t>
            </a:r>
            <a:r>
              <a:rPr lang="es-ES_tradnl" sz="1700" dirty="0">
                <a:solidFill>
                  <a:schemeClr val="tx1"/>
                </a:solidFill>
                <a:latin typeface="+mj-lt"/>
              </a:rPr>
              <a:t>: información para facilitar la definición de políticas sanitarias)</a:t>
            </a:r>
          </a:p>
          <a:p>
            <a:pPr eaLnBrk="1" hangingPunct="1">
              <a:defRPr/>
            </a:pPr>
            <a:endParaRPr lang="es-ES_tradnl" sz="900" dirty="0">
              <a:solidFill>
                <a:schemeClr val="tx1"/>
              </a:solidFill>
              <a:latin typeface="+mj-lt"/>
            </a:endParaRPr>
          </a:p>
          <a:p>
            <a:pPr eaLnBrk="1" hangingPunct="1">
              <a:defRPr/>
            </a:pPr>
            <a:r>
              <a:rPr lang="es-ES_tradnl" sz="1700" dirty="0">
                <a:solidFill>
                  <a:schemeClr val="tx1"/>
                </a:solidFill>
              </a:rPr>
              <a:t>- Reflexionar sobre las </a:t>
            </a:r>
            <a:r>
              <a:rPr lang="es-ES_tradnl" sz="1700" b="1" dirty="0">
                <a:solidFill>
                  <a:srgbClr val="C00000"/>
                </a:solidFill>
              </a:rPr>
              <a:t>principales barreras </a:t>
            </a:r>
            <a:r>
              <a:rPr lang="es-ES_tradnl" sz="1700" dirty="0">
                <a:solidFill>
                  <a:schemeClr val="tx1"/>
                </a:solidFill>
              </a:rPr>
              <a:t>para la </a:t>
            </a:r>
            <a:r>
              <a:rPr lang="es-ES_tradnl" sz="1700" b="1" dirty="0">
                <a:solidFill>
                  <a:srgbClr val="C00000"/>
                </a:solidFill>
              </a:rPr>
              <a:t>implementación</a:t>
            </a:r>
            <a:r>
              <a:rPr lang="es-ES_tradnl" sz="1700" dirty="0">
                <a:solidFill>
                  <a:schemeClr val="tx1"/>
                </a:solidFill>
              </a:rPr>
              <a:t> del resultado y reflexionar sobre métodos para combatirlas. </a:t>
            </a:r>
            <a:endParaRPr lang="es-ES_tradnl" sz="1700" dirty="0">
              <a:solidFill>
                <a:schemeClr val="tx1"/>
              </a:solidFill>
              <a:latin typeface="+mj-lt"/>
            </a:endParaRPr>
          </a:p>
        </p:txBody>
      </p:sp>
    </p:spTree>
    <p:extLst>
      <p:ext uri="{BB962C8B-B14F-4D97-AF65-F5344CB8AC3E}">
        <p14:creationId xmlns:p14="http://schemas.microsoft.com/office/powerpoint/2010/main" val="2746534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n-GB" dirty="0" err="1" smtClean="0"/>
              <a:t>Impacto</a:t>
            </a:r>
            <a:endParaRPr lang="es-ES" dirty="0"/>
          </a:p>
        </p:txBody>
      </p:sp>
      <p:sp>
        <p:nvSpPr>
          <p:cNvPr id="5" name="4 Rectángulo"/>
          <p:cNvSpPr/>
          <p:nvPr/>
        </p:nvSpPr>
        <p:spPr>
          <a:xfrm>
            <a:off x="258763" y="765175"/>
            <a:ext cx="8453437" cy="400050"/>
          </a:xfrm>
          <a:prstGeom prst="rect">
            <a:avLst/>
          </a:prstGeom>
          <a:solidFill>
            <a:srgbClr val="A0BE7C"/>
          </a:solidFill>
        </p:spPr>
        <p:txBody>
          <a:bodyPr>
            <a:spAutoFit/>
          </a:bodyPr>
          <a:lstStyle/>
          <a:p>
            <a:pPr eaLnBrk="1" hangingPunct="1">
              <a:defRPr/>
            </a:pPr>
            <a:r>
              <a:rPr lang="es-ES_tradnl" sz="2000" b="1" dirty="0">
                <a:solidFill>
                  <a:schemeClr val="tx1"/>
                </a:solidFill>
                <a:latin typeface="+mn-lt"/>
              </a:rPr>
              <a:t>Impacto – Indicadores en distintos ámbitos</a:t>
            </a:r>
            <a:endParaRPr lang="es-ES_tradnl" sz="2000" dirty="0">
              <a:solidFill>
                <a:schemeClr val="tx1"/>
              </a:solidFill>
              <a:latin typeface="+mn-lt"/>
            </a:endParaRPr>
          </a:p>
        </p:txBody>
      </p:sp>
      <p:sp>
        <p:nvSpPr>
          <p:cNvPr id="6" name="5 Rectángulo"/>
          <p:cNvSpPr/>
          <p:nvPr/>
        </p:nvSpPr>
        <p:spPr>
          <a:xfrm>
            <a:off x="258763" y="1216025"/>
            <a:ext cx="8613775" cy="5062538"/>
          </a:xfrm>
          <a:prstGeom prst="rect">
            <a:avLst/>
          </a:prstGeom>
          <a:noFill/>
        </p:spPr>
        <p:txBody>
          <a:bodyPr>
            <a:spAutoFit/>
          </a:bodyPr>
          <a:lstStyle/>
          <a:p>
            <a:pPr marL="342900" indent="-342900" eaLnBrk="1" hangingPunct="1">
              <a:buFontTx/>
              <a:buAutoNum type="arabicParenR"/>
              <a:defRPr/>
            </a:pPr>
            <a:r>
              <a:rPr lang="es-ES_tradnl" sz="1700" dirty="0">
                <a:solidFill>
                  <a:schemeClr val="tx1"/>
                </a:solidFill>
                <a:latin typeface="+mj-lt"/>
              </a:rPr>
              <a:t>Impacto en el </a:t>
            </a:r>
            <a:r>
              <a:rPr lang="es-ES_tradnl" sz="1700" b="1" dirty="0">
                <a:solidFill>
                  <a:srgbClr val="C00000"/>
                </a:solidFill>
                <a:latin typeface="+mj-lt"/>
              </a:rPr>
              <a:t>avance de conocimiento</a:t>
            </a:r>
          </a:p>
          <a:p>
            <a:pPr lvl="1" eaLnBrk="1" hangingPunct="1">
              <a:defRPr/>
            </a:pPr>
            <a:r>
              <a:rPr lang="es-ES_tradnl" sz="1700" dirty="0">
                <a:solidFill>
                  <a:schemeClr val="tx1"/>
                </a:solidFill>
                <a:latin typeface="+mj-lt"/>
              </a:rPr>
              <a:t>Publicaciones, calidad (q1), descargas, </a:t>
            </a:r>
            <a:r>
              <a:rPr lang="es-ES_tradnl" sz="1700" dirty="0" err="1">
                <a:solidFill>
                  <a:schemeClr val="tx1"/>
                </a:solidFill>
                <a:latin typeface="+mj-lt"/>
              </a:rPr>
              <a:t>etc</a:t>
            </a:r>
            <a:r>
              <a:rPr lang="es-ES_tradnl" sz="1700" dirty="0">
                <a:solidFill>
                  <a:schemeClr val="tx1"/>
                </a:solidFill>
                <a:latin typeface="+mj-lt"/>
              </a:rPr>
              <a:t> </a:t>
            </a:r>
          </a:p>
          <a:p>
            <a:pPr marL="342900" indent="-342900" eaLnBrk="1" hangingPunct="1">
              <a:buFontTx/>
              <a:buAutoNum type="arabicParenR" startAt="2"/>
              <a:defRPr/>
            </a:pPr>
            <a:r>
              <a:rPr lang="es-ES_tradnl" sz="1700" dirty="0">
                <a:solidFill>
                  <a:schemeClr val="tx1"/>
                </a:solidFill>
                <a:latin typeface="Arial" charset="0"/>
              </a:rPr>
              <a:t>Impacto en la </a:t>
            </a:r>
            <a:r>
              <a:rPr lang="es-ES_tradnl" sz="1700" b="1" dirty="0">
                <a:solidFill>
                  <a:srgbClr val="C00000"/>
                </a:solidFill>
                <a:latin typeface="Arial" charset="0"/>
              </a:rPr>
              <a:t>g</a:t>
            </a:r>
            <a:r>
              <a:rPr lang="es-ES_tradnl" sz="1700" b="1" dirty="0">
                <a:solidFill>
                  <a:srgbClr val="C00000"/>
                </a:solidFill>
                <a:latin typeface="+mj-lt"/>
              </a:rPr>
              <a:t>eneración de recursos</a:t>
            </a:r>
          </a:p>
          <a:p>
            <a:pPr eaLnBrk="1" hangingPunct="1">
              <a:defRPr/>
            </a:pPr>
            <a:r>
              <a:rPr lang="es-ES_tradnl" sz="1700" dirty="0">
                <a:solidFill>
                  <a:schemeClr val="tx1"/>
                </a:solidFill>
                <a:latin typeface="+mj-lt"/>
              </a:rPr>
              <a:t>       PhD </a:t>
            </a:r>
            <a:r>
              <a:rPr lang="es-ES_tradnl" sz="1700" dirty="0" err="1">
                <a:solidFill>
                  <a:schemeClr val="tx1"/>
                </a:solidFill>
                <a:latin typeface="+mj-lt"/>
              </a:rPr>
              <a:t>students</a:t>
            </a:r>
            <a:r>
              <a:rPr lang="es-ES_tradnl" sz="1700" dirty="0">
                <a:solidFill>
                  <a:schemeClr val="tx1"/>
                </a:solidFill>
                <a:latin typeface="+mj-lt"/>
              </a:rPr>
              <a:t>, otras ayudas, infraestructura, documentación, </a:t>
            </a:r>
            <a:r>
              <a:rPr lang="es-ES_tradnl" sz="1700" dirty="0" err="1">
                <a:solidFill>
                  <a:schemeClr val="tx1"/>
                </a:solidFill>
                <a:latin typeface="+mj-lt"/>
              </a:rPr>
              <a:t>etc</a:t>
            </a:r>
            <a:endParaRPr lang="es-ES_tradnl" sz="1700" dirty="0">
              <a:solidFill>
                <a:schemeClr val="tx1"/>
              </a:solidFill>
              <a:latin typeface="+mj-lt"/>
            </a:endParaRPr>
          </a:p>
          <a:p>
            <a:pPr eaLnBrk="1" hangingPunct="1">
              <a:defRPr/>
            </a:pPr>
            <a:r>
              <a:rPr lang="es-ES_tradnl" sz="1700" dirty="0">
                <a:solidFill>
                  <a:schemeClr val="tx1"/>
                </a:solidFill>
                <a:latin typeface="+mj-lt"/>
              </a:rPr>
              <a:t>3) </a:t>
            </a:r>
            <a:r>
              <a:rPr lang="es-ES_tradnl" sz="1700" dirty="0">
                <a:solidFill>
                  <a:schemeClr val="tx1"/>
                </a:solidFill>
                <a:latin typeface="Arial" charset="0"/>
              </a:rPr>
              <a:t>Impacto en la </a:t>
            </a:r>
            <a:r>
              <a:rPr lang="es-ES_tradnl" sz="1700" b="1" dirty="0">
                <a:solidFill>
                  <a:srgbClr val="C00000"/>
                </a:solidFill>
                <a:latin typeface="+mj-lt"/>
              </a:rPr>
              <a:t>Toma de decisiones</a:t>
            </a:r>
          </a:p>
          <a:p>
            <a:pPr marL="742950" lvl="1" indent="-285750" eaLnBrk="1" hangingPunct="1">
              <a:buFont typeface="Arial" pitchFamily="34" charset="0"/>
              <a:buChar char="•"/>
              <a:defRPr/>
            </a:pPr>
            <a:r>
              <a:rPr lang="es-ES_tradnl" sz="1700" dirty="0">
                <a:solidFill>
                  <a:schemeClr val="tx1"/>
                </a:solidFill>
                <a:latin typeface="+mj-lt"/>
              </a:rPr>
              <a:t>Uso de la investigación en Guías de Práctica Clínica</a:t>
            </a:r>
          </a:p>
          <a:p>
            <a:pPr marL="742950" lvl="1" indent="-285750" eaLnBrk="1" hangingPunct="1">
              <a:buFont typeface="Arial" pitchFamily="34" charset="0"/>
              <a:buChar char="•"/>
              <a:defRPr/>
            </a:pPr>
            <a:r>
              <a:rPr lang="es-ES_tradnl" sz="1700" dirty="0">
                <a:solidFill>
                  <a:schemeClr val="tx1"/>
                </a:solidFill>
                <a:latin typeface="+mj-lt"/>
              </a:rPr>
              <a:t>Mejoras del material educativo en profesionales sanitarios</a:t>
            </a:r>
          </a:p>
          <a:p>
            <a:pPr marL="742950" lvl="1" indent="-285750" eaLnBrk="1" hangingPunct="1">
              <a:buFont typeface="Arial" pitchFamily="34" charset="0"/>
              <a:buChar char="•"/>
              <a:defRPr/>
            </a:pPr>
            <a:r>
              <a:rPr lang="es-ES_tradnl" sz="1700" dirty="0">
                <a:solidFill>
                  <a:schemeClr val="tx1"/>
                </a:solidFill>
                <a:latin typeface="+mj-lt"/>
              </a:rPr>
              <a:t>Interlocución y difusión con </a:t>
            </a:r>
            <a:r>
              <a:rPr lang="es-ES_tradnl" sz="1700" dirty="0" err="1">
                <a:solidFill>
                  <a:schemeClr val="tx1"/>
                </a:solidFill>
                <a:latin typeface="+mj-lt"/>
              </a:rPr>
              <a:t>policy</a:t>
            </a:r>
            <a:r>
              <a:rPr lang="es-ES_tradnl" sz="1700" dirty="0">
                <a:solidFill>
                  <a:schemeClr val="tx1"/>
                </a:solidFill>
                <a:latin typeface="+mj-lt"/>
              </a:rPr>
              <a:t> </a:t>
            </a:r>
            <a:r>
              <a:rPr lang="es-ES_tradnl" sz="1700" dirty="0" err="1">
                <a:solidFill>
                  <a:schemeClr val="tx1"/>
                </a:solidFill>
                <a:latin typeface="+mj-lt"/>
              </a:rPr>
              <a:t>makers</a:t>
            </a:r>
            <a:r>
              <a:rPr lang="es-ES_tradnl" sz="1700" dirty="0">
                <a:solidFill>
                  <a:schemeClr val="tx1"/>
                </a:solidFill>
                <a:latin typeface="+mj-lt"/>
              </a:rPr>
              <a:t>/gestores sanitarios</a:t>
            </a:r>
          </a:p>
          <a:p>
            <a:pPr eaLnBrk="1" hangingPunct="1">
              <a:defRPr/>
            </a:pPr>
            <a:r>
              <a:rPr lang="es-ES_tradnl" sz="1700" dirty="0">
                <a:solidFill>
                  <a:schemeClr val="tx1"/>
                </a:solidFill>
                <a:latin typeface="+mj-lt"/>
              </a:rPr>
              <a:t>4) Impacto en </a:t>
            </a:r>
            <a:r>
              <a:rPr lang="es-ES_tradnl" sz="1700" b="1" dirty="0">
                <a:solidFill>
                  <a:srgbClr val="C00000"/>
                </a:solidFill>
                <a:latin typeface="+mj-lt"/>
              </a:rPr>
              <a:t>Salud</a:t>
            </a:r>
          </a:p>
          <a:p>
            <a:pPr marL="742950" lvl="1" indent="-285750" eaLnBrk="1" hangingPunct="1">
              <a:buFont typeface="Arial" pitchFamily="34" charset="0"/>
              <a:buChar char="•"/>
              <a:defRPr/>
            </a:pPr>
            <a:r>
              <a:rPr lang="es-ES_tradnl" sz="1700" dirty="0">
                <a:solidFill>
                  <a:schemeClr val="tx1"/>
                </a:solidFill>
                <a:latin typeface="+mj-lt"/>
              </a:rPr>
              <a:t>Impacto en el estado de salud: prevalencia, en incidencia, en mortalidad, en QALYS, en </a:t>
            </a:r>
            <a:r>
              <a:rPr lang="es-ES_tradnl" sz="1700" dirty="0" err="1">
                <a:solidFill>
                  <a:schemeClr val="tx1"/>
                </a:solidFill>
                <a:latin typeface="+mj-lt"/>
              </a:rPr>
              <a:t>PROMs</a:t>
            </a:r>
            <a:endParaRPr lang="es-ES_tradnl" sz="1700" dirty="0">
              <a:solidFill>
                <a:schemeClr val="tx1"/>
              </a:solidFill>
              <a:latin typeface="+mj-lt"/>
            </a:endParaRPr>
          </a:p>
          <a:p>
            <a:pPr marL="742950" lvl="1" indent="-285750" eaLnBrk="1" hangingPunct="1">
              <a:buFont typeface="Arial" pitchFamily="34" charset="0"/>
              <a:buChar char="•"/>
              <a:defRPr/>
            </a:pPr>
            <a:r>
              <a:rPr lang="es-ES_tradnl" sz="1700" dirty="0">
                <a:solidFill>
                  <a:schemeClr val="tx1"/>
                </a:solidFill>
                <a:latin typeface="+mj-lt"/>
              </a:rPr>
              <a:t>Impacto en determinantes de salud (modificación de factores de riesgo, determinantes sociales, medioambientales, aceptación-satisfacción, accesibilidad, uso apropiado, continuidad  de los cuidados)</a:t>
            </a:r>
          </a:p>
          <a:p>
            <a:pPr marL="742950" lvl="1" indent="-285750" eaLnBrk="1" hangingPunct="1">
              <a:buFont typeface="Arial" pitchFamily="34" charset="0"/>
              <a:buChar char="•"/>
              <a:defRPr/>
            </a:pPr>
            <a:r>
              <a:rPr lang="es-ES_tradnl" sz="1700" dirty="0">
                <a:solidFill>
                  <a:schemeClr val="tx1"/>
                </a:solidFill>
                <a:latin typeface="+mj-lt"/>
              </a:rPr>
              <a:t>Impacto en efectividad (reducción tasas de ingreso), eficiencia (coste-beneficio)</a:t>
            </a:r>
          </a:p>
          <a:p>
            <a:pPr marL="742950" lvl="1" indent="-285750" eaLnBrk="1" hangingPunct="1">
              <a:buFont typeface="Arial" pitchFamily="34" charset="0"/>
              <a:buChar char="•"/>
              <a:defRPr/>
            </a:pPr>
            <a:r>
              <a:rPr lang="es-ES_tradnl" sz="1700" dirty="0">
                <a:solidFill>
                  <a:schemeClr val="tx1"/>
                </a:solidFill>
                <a:latin typeface="+mj-lt"/>
              </a:rPr>
              <a:t>Impacto en seguridad (efectos adversos)</a:t>
            </a:r>
          </a:p>
          <a:p>
            <a:pPr eaLnBrk="1" hangingPunct="1">
              <a:defRPr/>
            </a:pPr>
            <a:r>
              <a:rPr lang="es-ES_tradnl" sz="1700" dirty="0">
                <a:solidFill>
                  <a:schemeClr val="tx1"/>
                </a:solidFill>
                <a:latin typeface="+mj-lt"/>
              </a:rPr>
              <a:t>5) Impacto </a:t>
            </a:r>
            <a:r>
              <a:rPr lang="es-ES_tradnl" sz="1700" b="1" dirty="0">
                <a:solidFill>
                  <a:srgbClr val="C00000"/>
                </a:solidFill>
                <a:latin typeface="+mj-lt"/>
              </a:rPr>
              <a:t>socioeconómico</a:t>
            </a:r>
            <a:r>
              <a:rPr lang="es-ES_tradnl" sz="1700" dirty="0">
                <a:solidFill>
                  <a:schemeClr val="tx1"/>
                </a:solidFill>
                <a:latin typeface="+mj-lt"/>
              </a:rPr>
              <a:t> (beneficios sociales, bienestar, comercialización,  reducción de desigualdades en salud…)</a:t>
            </a:r>
          </a:p>
        </p:txBody>
      </p:sp>
    </p:spTree>
    <p:extLst>
      <p:ext uri="{BB962C8B-B14F-4D97-AF65-F5344CB8AC3E}">
        <p14:creationId xmlns:p14="http://schemas.microsoft.com/office/powerpoint/2010/main" val="1852767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Imagen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338" y="746125"/>
            <a:ext cx="921385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p:txBody>
          <a:bodyPr/>
          <a:lstStyle/>
          <a:p>
            <a:pPr>
              <a:defRPr/>
            </a:pPr>
            <a:r>
              <a:rPr lang="es-ES_tradnl" dirty="0" smtClean="0"/>
              <a:t>Resumen e impacto esperado</a:t>
            </a:r>
            <a:endParaRPr lang="es-ES" dirty="0"/>
          </a:p>
        </p:txBody>
      </p:sp>
      <p:sp>
        <p:nvSpPr>
          <p:cNvPr id="6" name="CuadroTexto 5"/>
          <p:cNvSpPr txBox="1"/>
          <p:nvPr/>
        </p:nvSpPr>
        <p:spPr>
          <a:xfrm>
            <a:off x="8534400" y="1103313"/>
            <a:ext cx="839788" cy="307975"/>
          </a:xfrm>
          <a:prstGeom prst="rect">
            <a:avLst/>
          </a:prstGeom>
          <a:noFill/>
        </p:spPr>
        <p:txBody>
          <a:bodyPr>
            <a:spAutoFit/>
          </a:bodyPr>
          <a:lstStyle/>
          <a:p>
            <a:pPr>
              <a:defRPr/>
            </a:pPr>
            <a:r>
              <a:rPr lang="es-ES" sz="1400" dirty="0">
                <a:solidFill>
                  <a:schemeClr val="tx1"/>
                </a:solidFill>
                <a:latin typeface="+mn-lt"/>
              </a:rPr>
              <a:t>2024</a:t>
            </a:r>
          </a:p>
        </p:txBody>
      </p:sp>
      <p:sp>
        <p:nvSpPr>
          <p:cNvPr id="7" name="CuadroTexto 6"/>
          <p:cNvSpPr txBox="1"/>
          <p:nvPr/>
        </p:nvSpPr>
        <p:spPr>
          <a:xfrm>
            <a:off x="4546600" y="1773238"/>
            <a:ext cx="1887538" cy="173037"/>
          </a:xfrm>
          <a:prstGeom prst="rect">
            <a:avLst/>
          </a:prstGeom>
          <a:noFill/>
          <a:ln w="19050">
            <a:solidFill>
              <a:srgbClr val="FF0000"/>
            </a:solidFill>
          </a:ln>
        </p:spPr>
        <p:txBody>
          <a:bodyPr>
            <a:spAutoFit/>
          </a:bodyPr>
          <a:lstStyle/>
          <a:p>
            <a:pPr>
              <a:defRPr/>
            </a:pPr>
            <a:endParaRPr lang="es-ES" sz="2400" dirty="0" err="1">
              <a:solidFill>
                <a:srgbClr val="FF0000"/>
              </a:solidFill>
              <a:latin typeface="+mn-lt"/>
            </a:endParaRPr>
          </a:p>
        </p:txBody>
      </p:sp>
      <p:sp>
        <p:nvSpPr>
          <p:cNvPr id="8" name="CuadroTexto 7"/>
          <p:cNvSpPr txBox="1"/>
          <p:nvPr/>
        </p:nvSpPr>
        <p:spPr>
          <a:xfrm>
            <a:off x="390525" y="1946275"/>
            <a:ext cx="1306513" cy="173038"/>
          </a:xfrm>
          <a:prstGeom prst="rect">
            <a:avLst/>
          </a:prstGeom>
          <a:noFill/>
          <a:ln w="19050">
            <a:solidFill>
              <a:srgbClr val="FF0000"/>
            </a:solidFill>
          </a:ln>
        </p:spPr>
        <p:txBody>
          <a:bodyPr>
            <a:spAutoFit/>
          </a:bodyPr>
          <a:lstStyle/>
          <a:p>
            <a:pPr>
              <a:defRPr/>
            </a:pPr>
            <a:endParaRPr lang="es-ES" sz="2400" dirty="0" err="1">
              <a:solidFill>
                <a:srgbClr val="FF0000"/>
              </a:solidFill>
              <a:latin typeface="+mn-lt"/>
            </a:endParaRPr>
          </a:p>
        </p:txBody>
      </p:sp>
      <p:sp>
        <p:nvSpPr>
          <p:cNvPr id="9" name="CuadroTexto 8"/>
          <p:cNvSpPr txBox="1"/>
          <p:nvPr/>
        </p:nvSpPr>
        <p:spPr>
          <a:xfrm>
            <a:off x="390525" y="2309813"/>
            <a:ext cx="1158875" cy="173037"/>
          </a:xfrm>
          <a:prstGeom prst="rect">
            <a:avLst/>
          </a:prstGeom>
          <a:noFill/>
          <a:ln w="19050">
            <a:solidFill>
              <a:srgbClr val="FF0000"/>
            </a:solidFill>
          </a:ln>
        </p:spPr>
        <p:txBody>
          <a:bodyPr>
            <a:spAutoFit/>
          </a:bodyPr>
          <a:lstStyle/>
          <a:p>
            <a:pPr>
              <a:defRPr/>
            </a:pPr>
            <a:endParaRPr lang="es-ES" sz="2400" dirty="0" err="1">
              <a:solidFill>
                <a:srgbClr val="FF0000"/>
              </a:solidFill>
              <a:latin typeface="+mn-lt"/>
            </a:endParaRPr>
          </a:p>
        </p:txBody>
      </p:sp>
      <p:sp>
        <p:nvSpPr>
          <p:cNvPr id="22536" name="Rectángulo 2"/>
          <p:cNvSpPr>
            <a:spLocks noChangeArrowheads="1"/>
          </p:cNvSpPr>
          <p:nvPr/>
        </p:nvSpPr>
        <p:spPr bwMode="auto">
          <a:xfrm>
            <a:off x="6350" y="2863850"/>
            <a:ext cx="896937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400">
                <a:solidFill>
                  <a:schemeClr val="tx1"/>
                </a:solidFill>
                <a:latin typeface="Trebuchet MS" panose="020B0603020202020204" pitchFamily="34" charset="0"/>
              </a:defRPr>
            </a:lvl1pPr>
            <a:lvl2pPr marL="387350">
              <a:spcBef>
                <a:spcPct val="20000"/>
              </a:spcBef>
              <a:buChar char="–"/>
              <a:defRPr sz="24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lvl="1" algn="just">
              <a:spcBef>
                <a:spcPct val="0"/>
              </a:spcBef>
              <a:buFontTx/>
              <a:buNone/>
            </a:pPr>
            <a:r>
              <a:rPr lang="es-ES" altLang="es-ES" sz="1600">
                <a:solidFill>
                  <a:schemeClr val="bg2"/>
                </a:solidFill>
                <a:latin typeface="Calibri" panose="020F0502020204030204" pitchFamily="34" charset="0"/>
                <a:cs typeface="Calibri" panose="020F0502020204030204" pitchFamily="34" charset="0"/>
              </a:rPr>
              <a:t>En cumplimiento de los </a:t>
            </a:r>
            <a:r>
              <a:rPr lang="es-ES" altLang="es-ES" sz="1600" b="1">
                <a:solidFill>
                  <a:srgbClr val="FF0000"/>
                </a:solidFill>
                <a:latin typeface="Calibri" panose="020F0502020204030204" pitchFamily="34" charset="0"/>
                <a:cs typeface="Calibri" panose="020F0502020204030204" pitchFamily="34" charset="0"/>
              </a:rPr>
              <a:t>principios de investigación e innovación responsable</a:t>
            </a:r>
            <a:r>
              <a:rPr lang="es-ES" altLang="es-ES" sz="1600">
                <a:solidFill>
                  <a:schemeClr val="bg2"/>
                </a:solidFill>
                <a:latin typeface="Calibri" panose="020F0502020204030204" pitchFamily="34" charset="0"/>
                <a:cs typeface="Calibri" panose="020F0502020204030204" pitchFamily="34" charset="0"/>
              </a:rPr>
              <a:t>, deberá incluir un breve </a:t>
            </a:r>
            <a:r>
              <a:rPr lang="es-ES" altLang="es-ES" sz="1600" b="1">
                <a:solidFill>
                  <a:srgbClr val="006600"/>
                </a:solidFill>
                <a:latin typeface="Calibri" panose="020F0502020204030204" pitchFamily="34" charset="0"/>
                <a:cs typeface="Calibri" panose="020F0502020204030204" pitchFamily="34" charset="0"/>
              </a:rPr>
              <a:t>resumen en lenguaje no científico</a:t>
            </a:r>
            <a:r>
              <a:rPr lang="es-ES" altLang="es-ES" sz="1600">
                <a:solidFill>
                  <a:schemeClr val="bg2"/>
                </a:solidFill>
                <a:latin typeface="Calibri" panose="020F0502020204030204" pitchFamily="34" charset="0"/>
                <a:cs typeface="Calibri" panose="020F0502020204030204" pitchFamily="34" charset="0"/>
              </a:rPr>
              <a:t>, prestando especial atención al </a:t>
            </a:r>
            <a:r>
              <a:rPr lang="es-ES" altLang="es-ES" sz="1600" b="1">
                <a:solidFill>
                  <a:srgbClr val="FF0000"/>
                </a:solidFill>
                <a:latin typeface="Calibri" panose="020F0502020204030204" pitchFamily="34" charset="0"/>
                <a:cs typeface="Calibri" panose="020F0502020204030204" pitchFamily="34" charset="0"/>
              </a:rPr>
              <a:t>impacto esperado </a:t>
            </a:r>
            <a:r>
              <a:rPr lang="es-ES" altLang="es-ES" sz="1600">
                <a:solidFill>
                  <a:schemeClr val="bg2"/>
                </a:solidFill>
                <a:latin typeface="Calibri" panose="020F0502020204030204" pitchFamily="34" charset="0"/>
                <a:cs typeface="Calibri" panose="020F0502020204030204" pitchFamily="34" charset="0"/>
              </a:rPr>
              <a:t>de los resultados del proyecto, en términos de capacidad de modificación en los procesos de atención sanitaria, para la mejora en la salud y calidad de vida de los pacientes, y a su </a:t>
            </a:r>
            <a:r>
              <a:rPr lang="es-ES" altLang="es-ES" sz="1600" b="1">
                <a:solidFill>
                  <a:srgbClr val="FF0000"/>
                </a:solidFill>
                <a:latin typeface="Calibri" panose="020F0502020204030204" pitchFamily="34" charset="0"/>
                <a:cs typeface="Calibri" panose="020F0502020204030204" pitchFamily="34" charset="0"/>
              </a:rPr>
              <a:t>difusión en la Sociedad</a:t>
            </a:r>
            <a:r>
              <a:rPr lang="es-ES" altLang="es-ES" sz="1600">
                <a:solidFill>
                  <a:schemeClr val="bg2"/>
                </a:solidFill>
                <a:latin typeface="Calibri" panose="020F0502020204030204" pitchFamily="34" charset="0"/>
                <a:cs typeface="Calibri" panose="020F0502020204030204" pitchFamily="34" charset="0"/>
              </a:rPr>
              <a:t>.</a:t>
            </a:r>
          </a:p>
          <a:p>
            <a:pPr lvl="1" algn="just">
              <a:spcBef>
                <a:spcPct val="0"/>
              </a:spcBef>
              <a:buFontTx/>
              <a:buNone/>
            </a:pPr>
            <a:endParaRPr lang="es-ES_tradnl" altLang="es-ES" sz="1600">
              <a:solidFill>
                <a:schemeClr val="bg2"/>
              </a:solidFill>
              <a:latin typeface="Calibri" panose="020F0502020204030204" pitchFamily="34" charset="0"/>
              <a:cs typeface="Calibri" panose="020F0502020204030204" pitchFamily="34" charset="0"/>
            </a:endParaRPr>
          </a:p>
          <a:p>
            <a:pPr lvl="1" algn="just">
              <a:spcBef>
                <a:spcPct val="0"/>
              </a:spcBef>
              <a:buFontTx/>
              <a:buNone/>
            </a:pPr>
            <a:r>
              <a:rPr lang="es-ES" altLang="es-ES" sz="1600">
                <a:solidFill>
                  <a:schemeClr val="bg2"/>
                </a:solidFill>
                <a:latin typeface="Calibri" panose="020F0502020204030204" pitchFamily="34" charset="0"/>
                <a:cs typeface="Calibri" panose="020F0502020204030204" pitchFamily="34" charset="0"/>
              </a:rPr>
              <a:t>La RRI (en inglés, Responsible Research and Innovation) se basa en seis principios: educación científica, igualdad de género, acceso abierto, gobernanza, ética y participación ciudadana.</a:t>
            </a:r>
          </a:p>
          <a:p>
            <a:pPr lvl="1" algn="just">
              <a:spcBef>
                <a:spcPct val="0"/>
              </a:spcBef>
              <a:buFontTx/>
              <a:buNone/>
            </a:pPr>
            <a:endParaRPr lang="es-ES_tradnl" altLang="es-ES" sz="1600">
              <a:solidFill>
                <a:schemeClr val="bg2"/>
              </a:solidFill>
              <a:latin typeface="Calibri" panose="020F0502020204030204" pitchFamily="34" charset="0"/>
              <a:cs typeface="Calibri" panose="020F0502020204030204" pitchFamily="34" charset="0"/>
            </a:endParaRPr>
          </a:p>
          <a:p>
            <a:pPr lvl="1" algn="just">
              <a:spcBef>
                <a:spcPct val="0"/>
              </a:spcBef>
              <a:buFontTx/>
              <a:buNone/>
            </a:pPr>
            <a:r>
              <a:rPr lang="es-ES" altLang="es-ES" sz="1600">
                <a:solidFill>
                  <a:schemeClr val="bg2"/>
                </a:solidFill>
                <a:latin typeface="Calibri" panose="020F0502020204030204" pitchFamily="34" charset="0"/>
                <a:cs typeface="Calibri" panose="020F0502020204030204" pitchFamily="34" charset="0"/>
              </a:rPr>
              <a:t>La RRI implica la participación de todos los actores (desde la comunidad investigadora, los responsables de políticas, la comunidad educativa, el sector empresarial e industrial, y las entidades de la sociedad civil) proporcionando, recursos y metodologías inclusivas y participativas adaptadas a todas las etapas de los procesos de investigación e innovación, y a todos los niveles de gobernanza de investigación e innovación (desde el establecimiento de la agenda hasta el diseño, la implementación y la evaluación).</a:t>
            </a:r>
          </a:p>
        </p:txBody>
      </p:sp>
      <p:sp>
        <p:nvSpPr>
          <p:cNvPr id="22537" name="Rectángulo 3"/>
          <p:cNvSpPr>
            <a:spLocks noChangeArrowheads="1"/>
          </p:cNvSpPr>
          <p:nvPr/>
        </p:nvSpPr>
        <p:spPr bwMode="auto">
          <a:xfrm>
            <a:off x="2132013" y="-450850"/>
            <a:ext cx="49530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rebuchet MS" panose="020B0603020202020204" pitchFamily="34" charset="0"/>
              </a:defRPr>
            </a:lvl1pPr>
            <a:lvl2pPr marL="742950" indent="-285750">
              <a:spcBef>
                <a:spcPct val="20000"/>
              </a:spcBef>
              <a:buChar char="–"/>
              <a:defRPr sz="2400">
                <a:solidFill>
                  <a:schemeClr val="tx1"/>
                </a:solidFill>
                <a:latin typeface="Trebuchet MS" panose="020B0603020202020204" pitchFamily="34" charset="0"/>
              </a:defRPr>
            </a:lvl2pPr>
            <a:lvl3pPr marL="1143000" indent="-228600">
              <a:spcBef>
                <a:spcPct val="20000"/>
              </a:spcBef>
              <a:buChar char="•"/>
              <a:defRPr sz="2400">
                <a:solidFill>
                  <a:schemeClr val="tx1"/>
                </a:solidFill>
                <a:latin typeface="Trebuchet MS" panose="020B0603020202020204" pitchFamily="34" charset="0"/>
              </a:defRPr>
            </a:lvl3pPr>
            <a:lvl4pPr marL="1600200" indent="-228600">
              <a:spcBef>
                <a:spcPct val="20000"/>
              </a:spcBef>
              <a:buChar char="–"/>
              <a:defRPr sz="2000">
                <a:solidFill>
                  <a:schemeClr val="tx1"/>
                </a:solidFill>
                <a:latin typeface="Trebuchet MS" panose="020B0603020202020204" pitchFamily="34" charset="0"/>
              </a:defRPr>
            </a:lvl4pPr>
            <a:lvl5pPr marL="2057400" indent="-228600">
              <a:spcBef>
                <a:spcPct val="20000"/>
              </a:spcBef>
              <a:buChar char="»"/>
              <a:defRPr sz="2000">
                <a:solidFill>
                  <a:schemeClr val="tx1"/>
                </a:solidFill>
                <a:latin typeface="Trebuchet MS" panose="020B0603020202020204" pitchFamily="34" charset="0"/>
              </a:defRPr>
            </a:lvl5pPr>
            <a:lvl6pPr marL="2514600" indent="-228600" eaLnBrk="0" fontAlgn="base" hangingPunct="0">
              <a:spcBef>
                <a:spcPct val="20000"/>
              </a:spcBef>
              <a:spcAft>
                <a:spcPct val="0"/>
              </a:spcAft>
              <a:buChar char="»"/>
              <a:defRPr sz="2000">
                <a:solidFill>
                  <a:schemeClr val="tx1"/>
                </a:solidFill>
                <a:latin typeface="Trebuchet MS" panose="020B0603020202020204" pitchFamily="34" charset="0"/>
              </a:defRPr>
            </a:lvl6pPr>
            <a:lvl7pPr marL="2971800" indent="-228600" eaLnBrk="0" fontAlgn="base" hangingPunct="0">
              <a:spcBef>
                <a:spcPct val="20000"/>
              </a:spcBef>
              <a:spcAft>
                <a:spcPct val="0"/>
              </a:spcAft>
              <a:buChar char="»"/>
              <a:defRPr sz="2000">
                <a:solidFill>
                  <a:schemeClr val="tx1"/>
                </a:solidFill>
                <a:latin typeface="Trebuchet MS" panose="020B0603020202020204" pitchFamily="34" charset="0"/>
              </a:defRPr>
            </a:lvl7pPr>
            <a:lvl8pPr marL="3429000" indent="-228600" eaLnBrk="0" fontAlgn="base" hangingPunct="0">
              <a:spcBef>
                <a:spcPct val="20000"/>
              </a:spcBef>
              <a:spcAft>
                <a:spcPct val="0"/>
              </a:spcAft>
              <a:buChar char="»"/>
              <a:defRPr sz="2000">
                <a:solidFill>
                  <a:schemeClr val="tx1"/>
                </a:solidFill>
                <a:latin typeface="Trebuchet MS" panose="020B0603020202020204" pitchFamily="34" charset="0"/>
              </a:defRPr>
            </a:lvl8pPr>
            <a:lvl9pPr marL="3886200" indent="-228600" eaLnBrk="0" fontAlgn="base" hangingPunct="0">
              <a:spcBef>
                <a:spcPct val="20000"/>
              </a:spcBef>
              <a:spcAft>
                <a:spcPct val="0"/>
              </a:spcAft>
              <a:buChar char="»"/>
              <a:defRPr sz="2000">
                <a:solidFill>
                  <a:schemeClr val="tx1"/>
                </a:solidFill>
                <a:latin typeface="Trebuchet MS" panose="020B0603020202020204" pitchFamily="34" charset="0"/>
              </a:defRPr>
            </a:lvl9pPr>
          </a:lstStyle>
          <a:p>
            <a:pPr>
              <a:spcBef>
                <a:spcPct val="0"/>
              </a:spcBef>
              <a:buFontTx/>
              <a:buNone/>
            </a:pPr>
            <a:r>
              <a:rPr lang="es-ES" altLang="es-ES" sz="6000">
                <a:solidFill>
                  <a:schemeClr val="bg2"/>
                </a:solidFill>
                <a:latin typeface="Arial" panose="020B0604020202020204" pitchFamily="34" charset="0"/>
              </a:rPr>
              <a:t/>
            </a:r>
            <a:br>
              <a:rPr lang="es-ES" altLang="es-ES" sz="6000">
                <a:solidFill>
                  <a:schemeClr val="bg2"/>
                </a:solidFill>
                <a:latin typeface="Arial" panose="020B0604020202020204" pitchFamily="34" charset="0"/>
              </a:rPr>
            </a:br>
            <a:endParaRPr lang="es-ES" altLang="es-ES" sz="6000">
              <a:solidFill>
                <a:schemeClr val="bg2"/>
              </a:solidFill>
              <a:latin typeface="Arial" panose="020B0604020202020204" pitchFamily="34" charset="0"/>
            </a:endParaRPr>
          </a:p>
        </p:txBody>
      </p:sp>
      <p:sp>
        <p:nvSpPr>
          <p:cNvPr id="10" name="CuadroTexto 9"/>
          <p:cNvSpPr txBox="1"/>
          <p:nvPr/>
        </p:nvSpPr>
        <p:spPr>
          <a:xfrm>
            <a:off x="3602038" y="1401763"/>
            <a:ext cx="1889125" cy="173037"/>
          </a:xfrm>
          <a:prstGeom prst="rect">
            <a:avLst/>
          </a:prstGeom>
          <a:noFill/>
          <a:ln w="19050">
            <a:solidFill>
              <a:srgbClr val="FF0000"/>
            </a:solidFill>
          </a:ln>
        </p:spPr>
        <p:txBody>
          <a:bodyPr>
            <a:spAutoFit/>
          </a:bodyPr>
          <a:lstStyle/>
          <a:p>
            <a:pPr>
              <a:defRPr/>
            </a:pPr>
            <a:endParaRPr lang="es-ES" sz="2400" dirty="0" err="1">
              <a:solidFill>
                <a:srgbClr val="FF0000"/>
              </a:solidFill>
              <a:latin typeface="+mn-lt"/>
            </a:endParaRPr>
          </a:p>
        </p:txBody>
      </p:sp>
    </p:spTree>
    <p:extLst>
      <p:ext uri="{BB962C8B-B14F-4D97-AF65-F5344CB8AC3E}">
        <p14:creationId xmlns:p14="http://schemas.microsoft.com/office/powerpoint/2010/main" val="2809760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defRPr/>
            </a:pPr>
            <a:endParaRPr lang="es-ES" sz="1600" u="sng" dirty="0" smtClean="0">
              <a:hlinkClick r:id="rId2"/>
            </a:endParaRPr>
          </a:p>
          <a:p>
            <a:pPr>
              <a:defRPr/>
            </a:pPr>
            <a:r>
              <a:rPr lang="es-ES" sz="1600" u="sng" dirty="0">
                <a:hlinkClick r:id="rId2"/>
              </a:rPr>
              <a:t>https://</a:t>
            </a:r>
            <a:r>
              <a:rPr lang="es-ES" sz="1600" u="sng" dirty="0" smtClean="0">
                <a:hlinkClick r:id="rId2"/>
              </a:rPr>
              <a:t>www.miteco.gob.es/es/ceneam/recursos/pag-web/investigacion-innovacion-responsables.html</a:t>
            </a:r>
          </a:p>
          <a:p>
            <a:pPr>
              <a:defRPr/>
            </a:pPr>
            <a:endParaRPr lang="es-ES" sz="1600" u="sng" dirty="0">
              <a:hlinkClick r:id="rId2"/>
            </a:endParaRPr>
          </a:p>
          <a:p>
            <a:pPr lvl="1">
              <a:defRPr/>
            </a:pPr>
            <a:r>
              <a:rPr lang="es-ES" sz="1600" u="sng" dirty="0" smtClean="0">
                <a:hlinkClick r:id="rId2"/>
              </a:rPr>
              <a:t>https</a:t>
            </a:r>
            <a:r>
              <a:rPr lang="es-ES" sz="1600" u="sng" dirty="0">
                <a:hlinkClick r:id="rId2"/>
              </a:rPr>
              <a:t>://</a:t>
            </a:r>
            <a:r>
              <a:rPr lang="es-ES" sz="1600" u="sng" dirty="0" smtClean="0">
                <a:hlinkClick r:id="rId2"/>
              </a:rPr>
              <a:t>www.conprueba.es/evolucion-del-coronavirus-sars-cov-2</a:t>
            </a:r>
            <a:endParaRPr lang="es-ES" sz="1600" u="sng" dirty="0" smtClean="0"/>
          </a:p>
          <a:p>
            <a:pPr marL="400050" lvl="1" indent="0">
              <a:buFontTx/>
              <a:buNone/>
              <a:defRPr/>
            </a:pPr>
            <a:endParaRPr lang="es-ES" sz="1600" dirty="0"/>
          </a:p>
          <a:p>
            <a:pPr lvl="1">
              <a:defRPr/>
            </a:pPr>
            <a:r>
              <a:rPr lang="es-ES" sz="1600" u="sng" dirty="0">
                <a:hlinkClick r:id="rId3"/>
              </a:rPr>
              <a:t>https://</a:t>
            </a:r>
            <a:r>
              <a:rPr lang="es-ES" sz="1600" u="sng" dirty="0" smtClean="0">
                <a:hlinkClick r:id="rId3"/>
              </a:rPr>
              <a:t>www.conprueba.es/anticuerpos-neutralizantes-frente-sars-cov-2-0</a:t>
            </a:r>
            <a:endParaRPr lang="es-ES" sz="1600" u="sng" dirty="0" smtClean="0"/>
          </a:p>
          <a:p>
            <a:pPr>
              <a:defRPr/>
            </a:pPr>
            <a:endParaRPr lang="es-ES_tradnl" sz="1600" u="sng" dirty="0"/>
          </a:p>
          <a:p>
            <a:pPr>
              <a:defRPr/>
            </a:pPr>
            <a:r>
              <a:rPr lang="es-ES_tradnl" sz="1600" u="sng" dirty="0" smtClean="0"/>
              <a:t>Cochrane ‘resumen en términos sencillos’ </a:t>
            </a:r>
          </a:p>
          <a:p>
            <a:pPr marL="0" indent="0">
              <a:buFontTx/>
              <a:buNone/>
              <a:defRPr/>
            </a:pPr>
            <a:r>
              <a:rPr lang="es-ES" sz="1600" dirty="0">
                <a:hlinkClick r:id="rId4"/>
              </a:rPr>
              <a:t>https://</a:t>
            </a:r>
            <a:r>
              <a:rPr lang="es-ES" sz="1600" dirty="0" smtClean="0">
                <a:hlinkClick r:id="rId4"/>
              </a:rPr>
              <a:t>www.cochranelibrary.com/es/cdsr/doi/10.1002/14651858.CD013496.pub2/full/es?highlightAbstract=ayuno%7Cintermitente%7Cayun%7Cintermitent</a:t>
            </a:r>
            <a:endParaRPr lang="es-ES" sz="1600" dirty="0" smtClean="0"/>
          </a:p>
          <a:p>
            <a:pPr marL="0" indent="0">
              <a:buFontTx/>
              <a:buNone/>
              <a:defRPr/>
            </a:pPr>
            <a:endParaRPr lang="es-ES" sz="1600" dirty="0"/>
          </a:p>
          <a:p>
            <a:pPr>
              <a:defRPr/>
            </a:pPr>
            <a:endParaRPr lang="es-ES" sz="1600" dirty="0"/>
          </a:p>
        </p:txBody>
      </p:sp>
      <p:sp>
        <p:nvSpPr>
          <p:cNvPr id="5" name="Título 1"/>
          <p:cNvSpPr>
            <a:spLocks noGrp="1"/>
          </p:cNvSpPr>
          <p:nvPr>
            <p:ph type="title"/>
          </p:nvPr>
        </p:nvSpPr>
        <p:spPr/>
        <p:txBody>
          <a:bodyPr/>
          <a:lstStyle/>
          <a:p>
            <a:pPr>
              <a:defRPr/>
            </a:pPr>
            <a:r>
              <a:rPr lang="es-ES_tradnl" dirty="0" smtClean="0"/>
              <a:t>Resumen e impacto esperado/Ejemplos</a:t>
            </a:r>
            <a:endParaRPr lang="es-ES" dirty="0"/>
          </a:p>
        </p:txBody>
      </p:sp>
    </p:spTree>
    <p:extLst>
      <p:ext uri="{BB962C8B-B14F-4D97-AF65-F5344CB8AC3E}">
        <p14:creationId xmlns:p14="http://schemas.microsoft.com/office/powerpoint/2010/main" val="368767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rma libre 18"/>
          <p:cNvSpPr/>
          <p:nvPr/>
        </p:nvSpPr>
        <p:spPr bwMode="auto">
          <a:xfrm>
            <a:off x="6831955" y="2001201"/>
            <a:ext cx="2938908" cy="4203116"/>
          </a:xfrm>
          <a:custGeom>
            <a:avLst/>
            <a:gdLst>
              <a:gd name="connsiteX0" fmla="*/ 548342 w 2828833"/>
              <a:gd name="connsiteY0" fmla="*/ 77118 h 4351663"/>
              <a:gd name="connsiteX1" fmla="*/ 548342 w 2828833"/>
              <a:gd name="connsiteY1" fmla="*/ 77118 h 4351663"/>
              <a:gd name="connsiteX2" fmla="*/ 2013585 w 2828833"/>
              <a:gd name="connsiteY2" fmla="*/ 66101 h 4351663"/>
              <a:gd name="connsiteX3" fmla="*/ 2057652 w 2828833"/>
              <a:gd name="connsiteY3" fmla="*/ 55084 h 4351663"/>
              <a:gd name="connsiteX4" fmla="*/ 2531378 w 2828833"/>
              <a:gd name="connsiteY4" fmla="*/ 44067 h 4351663"/>
              <a:gd name="connsiteX5" fmla="*/ 2663580 w 2828833"/>
              <a:gd name="connsiteY5" fmla="*/ 22034 h 4351663"/>
              <a:gd name="connsiteX6" fmla="*/ 2707648 w 2828833"/>
              <a:gd name="connsiteY6" fmla="*/ 11017 h 4351663"/>
              <a:gd name="connsiteX7" fmla="*/ 2751715 w 2828833"/>
              <a:gd name="connsiteY7" fmla="*/ 22034 h 4351663"/>
              <a:gd name="connsiteX8" fmla="*/ 2762732 w 2828833"/>
              <a:gd name="connsiteY8" fmla="*/ 55084 h 4351663"/>
              <a:gd name="connsiteX9" fmla="*/ 2773749 w 2828833"/>
              <a:gd name="connsiteY9" fmla="*/ 132202 h 4351663"/>
              <a:gd name="connsiteX10" fmla="*/ 2795783 w 2828833"/>
              <a:gd name="connsiteY10" fmla="*/ 209320 h 4351663"/>
              <a:gd name="connsiteX11" fmla="*/ 2817816 w 2828833"/>
              <a:gd name="connsiteY11" fmla="*/ 242371 h 4351663"/>
              <a:gd name="connsiteX12" fmla="*/ 2817816 w 2828833"/>
              <a:gd name="connsiteY12" fmla="*/ 672029 h 4351663"/>
              <a:gd name="connsiteX13" fmla="*/ 2806799 w 2828833"/>
              <a:gd name="connsiteY13" fmla="*/ 738130 h 4351663"/>
              <a:gd name="connsiteX14" fmla="*/ 2784766 w 2828833"/>
              <a:gd name="connsiteY14" fmla="*/ 892366 h 4351663"/>
              <a:gd name="connsiteX15" fmla="*/ 2762732 w 2828833"/>
              <a:gd name="connsiteY15" fmla="*/ 1101687 h 4351663"/>
              <a:gd name="connsiteX16" fmla="*/ 2751715 w 2828833"/>
              <a:gd name="connsiteY16" fmla="*/ 1145754 h 4351663"/>
              <a:gd name="connsiteX17" fmla="*/ 2740698 w 2828833"/>
              <a:gd name="connsiteY17" fmla="*/ 3800819 h 4351663"/>
              <a:gd name="connsiteX18" fmla="*/ 2751715 w 2828833"/>
              <a:gd name="connsiteY18" fmla="*/ 3922005 h 4351663"/>
              <a:gd name="connsiteX19" fmla="*/ 2762732 w 2828833"/>
              <a:gd name="connsiteY19" fmla="*/ 4109291 h 4351663"/>
              <a:gd name="connsiteX20" fmla="*/ 2707648 w 2828833"/>
              <a:gd name="connsiteY20" fmla="*/ 4131325 h 4351663"/>
              <a:gd name="connsiteX21" fmla="*/ 2641546 w 2828833"/>
              <a:gd name="connsiteY21" fmla="*/ 4109291 h 4351663"/>
              <a:gd name="connsiteX22" fmla="*/ 2498327 w 2828833"/>
              <a:gd name="connsiteY22" fmla="*/ 4087258 h 4351663"/>
              <a:gd name="connsiteX23" fmla="*/ 1154269 w 2828833"/>
              <a:gd name="connsiteY23" fmla="*/ 4120308 h 4351663"/>
              <a:gd name="connsiteX24" fmla="*/ 1011050 w 2828833"/>
              <a:gd name="connsiteY24" fmla="*/ 4142342 h 4351663"/>
              <a:gd name="connsiteX25" fmla="*/ 966983 w 2828833"/>
              <a:gd name="connsiteY25" fmla="*/ 4153359 h 4351663"/>
              <a:gd name="connsiteX26" fmla="*/ 900881 w 2828833"/>
              <a:gd name="connsiteY26" fmla="*/ 4164376 h 4351663"/>
              <a:gd name="connsiteX27" fmla="*/ 867831 w 2828833"/>
              <a:gd name="connsiteY27" fmla="*/ 4175393 h 4351663"/>
              <a:gd name="connsiteX28" fmla="*/ 812746 w 2828833"/>
              <a:gd name="connsiteY28" fmla="*/ 4186410 h 4351663"/>
              <a:gd name="connsiteX29" fmla="*/ 768679 w 2828833"/>
              <a:gd name="connsiteY29" fmla="*/ 4208443 h 4351663"/>
              <a:gd name="connsiteX30" fmla="*/ 702578 w 2828833"/>
              <a:gd name="connsiteY30" fmla="*/ 4230477 h 4351663"/>
              <a:gd name="connsiteX31" fmla="*/ 669527 w 2828833"/>
              <a:gd name="connsiteY31" fmla="*/ 4241494 h 4351663"/>
              <a:gd name="connsiteX32" fmla="*/ 625460 w 2828833"/>
              <a:gd name="connsiteY32" fmla="*/ 4263528 h 4351663"/>
              <a:gd name="connsiteX33" fmla="*/ 559358 w 2828833"/>
              <a:gd name="connsiteY33" fmla="*/ 4307595 h 4351663"/>
              <a:gd name="connsiteX34" fmla="*/ 482240 w 2828833"/>
              <a:gd name="connsiteY34" fmla="*/ 4340646 h 4351663"/>
              <a:gd name="connsiteX35" fmla="*/ 449190 w 2828833"/>
              <a:gd name="connsiteY35" fmla="*/ 4351663 h 4351663"/>
              <a:gd name="connsiteX36" fmla="*/ 339021 w 2828833"/>
              <a:gd name="connsiteY36" fmla="*/ 4296578 h 4351663"/>
              <a:gd name="connsiteX37" fmla="*/ 250886 w 2828833"/>
              <a:gd name="connsiteY37" fmla="*/ 4153359 h 4351663"/>
              <a:gd name="connsiteX38" fmla="*/ 217836 w 2828833"/>
              <a:gd name="connsiteY38" fmla="*/ 3977089 h 4351663"/>
              <a:gd name="connsiteX39" fmla="*/ 206819 w 2828833"/>
              <a:gd name="connsiteY39" fmla="*/ 3624549 h 4351663"/>
              <a:gd name="connsiteX40" fmla="*/ 195802 w 2828833"/>
              <a:gd name="connsiteY40" fmla="*/ 3591499 h 4351663"/>
              <a:gd name="connsiteX41" fmla="*/ 184785 w 2828833"/>
              <a:gd name="connsiteY41" fmla="*/ 3514381 h 4351663"/>
              <a:gd name="connsiteX42" fmla="*/ 173768 w 2828833"/>
              <a:gd name="connsiteY42" fmla="*/ 3459296 h 4351663"/>
              <a:gd name="connsiteX43" fmla="*/ 151734 w 2828833"/>
              <a:gd name="connsiteY43" fmla="*/ 3272010 h 4351663"/>
              <a:gd name="connsiteX44" fmla="*/ 129701 w 2828833"/>
              <a:gd name="connsiteY44" fmla="*/ 3216925 h 4351663"/>
              <a:gd name="connsiteX45" fmla="*/ 118684 w 2828833"/>
              <a:gd name="connsiteY45" fmla="*/ 3150824 h 4351663"/>
              <a:gd name="connsiteX46" fmla="*/ 96650 w 2828833"/>
              <a:gd name="connsiteY46" fmla="*/ 3106757 h 4351663"/>
              <a:gd name="connsiteX47" fmla="*/ 85633 w 2828833"/>
              <a:gd name="connsiteY47" fmla="*/ 3040655 h 4351663"/>
              <a:gd name="connsiteX48" fmla="*/ 74616 w 2828833"/>
              <a:gd name="connsiteY48" fmla="*/ 2996588 h 4351663"/>
              <a:gd name="connsiteX49" fmla="*/ 63599 w 2828833"/>
              <a:gd name="connsiteY49" fmla="*/ 2853369 h 4351663"/>
              <a:gd name="connsiteX50" fmla="*/ 85633 w 2828833"/>
              <a:gd name="connsiteY50" fmla="*/ 1156771 h 4351663"/>
              <a:gd name="connsiteX51" fmla="*/ 107667 w 2828833"/>
              <a:gd name="connsiteY51" fmla="*/ 1013552 h 4351663"/>
              <a:gd name="connsiteX52" fmla="*/ 118684 w 2828833"/>
              <a:gd name="connsiteY52" fmla="*/ 980501 h 4351663"/>
              <a:gd name="connsiteX53" fmla="*/ 140718 w 2828833"/>
              <a:gd name="connsiteY53" fmla="*/ 903383 h 4351663"/>
              <a:gd name="connsiteX54" fmla="*/ 162751 w 2828833"/>
              <a:gd name="connsiteY54" fmla="*/ 848299 h 4351663"/>
              <a:gd name="connsiteX55" fmla="*/ 195802 w 2828833"/>
              <a:gd name="connsiteY55" fmla="*/ 804231 h 4351663"/>
              <a:gd name="connsiteX56" fmla="*/ 228852 w 2828833"/>
              <a:gd name="connsiteY56" fmla="*/ 694063 h 4351663"/>
              <a:gd name="connsiteX57" fmla="*/ 261903 w 2828833"/>
              <a:gd name="connsiteY57" fmla="*/ 661012 h 4351663"/>
              <a:gd name="connsiteX58" fmla="*/ 294954 w 2828833"/>
              <a:gd name="connsiteY58" fmla="*/ 594911 h 4351663"/>
              <a:gd name="connsiteX59" fmla="*/ 339021 w 2828833"/>
              <a:gd name="connsiteY59" fmla="*/ 517793 h 4351663"/>
              <a:gd name="connsiteX60" fmla="*/ 372072 w 2828833"/>
              <a:gd name="connsiteY60" fmla="*/ 440675 h 4351663"/>
              <a:gd name="connsiteX61" fmla="*/ 383089 w 2828833"/>
              <a:gd name="connsiteY61" fmla="*/ 396607 h 4351663"/>
              <a:gd name="connsiteX62" fmla="*/ 405122 w 2828833"/>
              <a:gd name="connsiteY62" fmla="*/ 363557 h 4351663"/>
              <a:gd name="connsiteX63" fmla="*/ 438173 w 2828833"/>
              <a:gd name="connsiteY63" fmla="*/ 308472 h 4351663"/>
              <a:gd name="connsiteX64" fmla="*/ 471224 w 2828833"/>
              <a:gd name="connsiteY64" fmla="*/ 143219 h 4351663"/>
              <a:gd name="connsiteX65" fmla="*/ 504274 w 2828833"/>
              <a:gd name="connsiteY65" fmla="*/ 22034 h 4351663"/>
              <a:gd name="connsiteX66" fmla="*/ 515291 w 2828833"/>
              <a:gd name="connsiteY66" fmla="*/ 0 h 4351663"/>
              <a:gd name="connsiteX67" fmla="*/ 548342 w 2828833"/>
              <a:gd name="connsiteY67" fmla="*/ 77118 h 435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828833" h="4351663">
                <a:moveTo>
                  <a:pt x="548342" y="77118"/>
                </a:moveTo>
                <a:lnTo>
                  <a:pt x="548342" y="77118"/>
                </a:lnTo>
                <a:lnTo>
                  <a:pt x="2013585" y="66101"/>
                </a:lnTo>
                <a:cubicBezTo>
                  <a:pt x="2028724" y="65880"/>
                  <a:pt x="2042525" y="55728"/>
                  <a:pt x="2057652" y="55084"/>
                </a:cubicBezTo>
                <a:cubicBezTo>
                  <a:pt x="2215461" y="48369"/>
                  <a:pt x="2373469" y="47739"/>
                  <a:pt x="2531378" y="44067"/>
                </a:cubicBezTo>
                <a:cubicBezTo>
                  <a:pt x="2630552" y="19275"/>
                  <a:pt x="2508830" y="47826"/>
                  <a:pt x="2663580" y="22034"/>
                </a:cubicBezTo>
                <a:cubicBezTo>
                  <a:pt x="2678515" y="19545"/>
                  <a:pt x="2692959" y="14689"/>
                  <a:pt x="2707648" y="11017"/>
                </a:cubicBezTo>
                <a:cubicBezTo>
                  <a:pt x="2722337" y="14689"/>
                  <a:pt x="2739892" y="12575"/>
                  <a:pt x="2751715" y="22034"/>
                </a:cubicBezTo>
                <a:cubicBezTo>
                  <a:pt x="2760783" y="29288"/>
                  <a:pt x="2760455" y="43697"/>
                  <a:pt x="2762732" y="55084"/>
                </a:cubicBezTo>
                <a:cubicBezTo>
                  <a:pt x="2767825" y="80547"/>
                  <a:pt x="2769104" y="106654"/>
                  <a:pt x="2773749" y="132202"/>
                </a:cubicBezTo>
                <a:cubicBezTo>
                  <a:pt x="2775766" y="143298"/>
                  <a:pt x="2789040" y="195834"/>
                  <a:pt x="2795783" y="209320"/>
                </a:cubicBezTo>
                <a:cubicBezTo>
                  <a:pt x="2801704" y="221163"/>
                  <a:pt x="2810472" y="231354"/>
                  <a:pt x="2817816" y="242371"/>
                </a:cubicBezTo>
                <a:cubicBezTo>
                  <a:pt x="2828325" y="473571"/>
                  <a:pt x="2836171" y="460954"/>
                  <a:pt x="2817816" y="672029"/>
                </a:cubicBezTo>
                <a:cubicBezTo>
                  <a:pt x="2815881" y="694283"/>
                  <a:pt x="2810113" y="716040"/>
                  <a:pt x="2806799" y="738130"/>
                </a:cubicBezTo>
                <a:cubicBezTo>
                  <a:pt x="2799095" y="789489"/>
                  <a:pt x="2789079" y="840611"/>
                  <a:pt x="2784766" y="892366"/>
                </a:cubicBezTo>
                <a:cubicBezTo>
                  <a:pt x="2778380" y="969000"/>
                  <a:pt x="2776017" y="1028619"/>
                  <a:pt x="2762732" y="1101687"/>
                </a:cubicBezTo>
                <a:cubicBezTo>
                  <a:pt x="2760023" y="1116584"/>
                  <a:pt x="2755387" y="1131065"/>
                  <a:pt x="2751715" y="1145754"/>
                </a:cubicBezTo>
                <a:cubicBezTo>
                  <a:pt x="2725248" y="2522016"/>
                  <a:pt x="2719990" y="2268460"/>
                  <a:pt x="2740698" y="3800819"/>
                </a:cubicBezTo>
                <a:cubicBezTo>
                  <a:pt x="2741246" y="3841377"/>
                  <a:pt x="2748825" y="3881546"/>
                  <a:pt x="2751715" y="3922005"/>
                </a:cubicBezTo>
                <a:cubicBezTo>
                  <a:pt x="2756171" y="3984383"/>
                  <a:pt x="2759060" y="4046862"/>
                  <a:pt x="2762732" y="4109291"/>
                </a:cubicBezTo>
                <a:cubicBezTo>
                  <a:pt x="2744371" y="4116636"/>
                  <a:pt x="2727424" y="4131325"/>
                  <a:pt x="2707648" y="4131325"/>
                </a:cubicBezTo>
                <a:cubicBezTo>
                  <a:pt x="2684422" y="4131325"/>
                  <a:pt x="2663792" y="4115965"/>
                  <a:pt x="2641546" y="4109291"/>
                </a:cubicBezTo>
                <a:cubicBezTo>
                  <a:pt x="2585427" y="4092456"/>
                  <a:pt x="2568141" y="4095015"/>
                  <a:pt x="2498327" y="4087258"/>
                </a:cubicBezTo>
                <a:cubicBezTo>
                  <a:pt x="1249616" y="4110169"/>
                  <a:pt x="1696656" y="4078586"/>
                  <a:pt x="1154269" y="4120308"/>
                </a:cubicBezTo>
                <a:cubicBezTo>
                  <a:pt x="985788" y="4154005"/>
                  <a:pt x="1251159" y="4102323"/>
                  <a:pt x="1011050" y="4142342"/>
                </a:cubicBezTo>
                <a:cubicBezTo>
                  <a:pt x="996115" y="4144831"/>
                  <a:pt x="981830" y="4150390"/>
                  <a:pt x="966983" y="4153359"/>
                </a:cubicBezTo>
                <a:cubicBezTo>
                  <a:pt x="945079" y="4157740"/>
                  <a:pt x="922915" y="4160704"/>
                  <a:pt x="900881" y="4164376"/>
                </a:cubicBezTo>
                <a:cubicBezTo>
                  <a:pt x="889864" y="4168048"/>
                  <a:pt x="879097" y="4172576"/>
                  <a:pt x="867831" y="4175393"/>
                </a:cubicBezTo>
                <a:cubicBezTo>
                  <a:pt x="849665" y="4179935"/>
                  <a:pt x="830510" y="4180489"/>
                  <a:pt x="812746" y="4186410"/>
                </a:cubicBezTo>
                <a:cubicBezTo>
                  <a:pt x="797166" y="4191603"/>
                  <a:pt x="783927" y="4202344"/>
                  <a:pt x="768679" y="4208443"/>
                </a:cubicBezTo>
                <a:cubicBezTo>
                  <a:pt x="747115" y="4217069"/>
                  <a:pt x="724612" y="4223132"/>
                  <a:pt x="702578" y="4230477"/>
                </a:cubicBezTo>
                <a:cubicBezTo>
                  <a:pt x="691561" y="4234149"/>
                  <a:pt x="679914" y="4236300"/>
                  <a:pt x="669527" y="4241494"/>
                </a:cubicBezTo>
                <a:cubicBezTo>
                  <a:pt x="654838" y="4248839"/>
                  <a:pt x="639543" y="4255079"/>
                  <a:pt x="625460" y="4263528"/>
                </a:cubicBezTo>
                <a:cubicBezTo>
                  <a:pt x="602752" y="4277153"/>
                  <a:pt x="584480" y="4299221"/>
                  <a:pt x="559358" y="4307595"/>
                </a:cubicBezTo>
                <a:cubicBezTo>
                  <a:pt x="481850" y="4333432"/>
                  <a:pt x="577534" y="4299805"/>
                  <a:pt x="482240" y="4340646"/>
                </a:cubicBezTo>
                <a:cubicBezTo>
                  <a:pt x="471566" y="4345220"/>
                  <a:pt x="460207" y="4347991"/>
                  <a:pt x="449190" y="4351663"/>
                </a:cubicBezTo>
                <a:cubicBezTo>
                  <a:pt x="443176" y="4349086"/>
                  <a:pt x="355917" y="4317229"/>
                  <a:pt x="339021" y="4296578"/>
                </a:cubicBezTo>
                <a:cubicBezTo>
                  <a:pt x="290673" y="4237486"/>
                  <a:pt x="279578" y="4210742"/>
                  <a:pt x="250886" y="4153359"/>
                </a:cubicBezTo>
                <a:cubicBezTo>
                  <a:pt x="221671" y="4036501"/>
                  <a:pt x="232608" y="4095273"/>
                  <a:pt x="217836" y="3977089"/>
                </a:cubicBezTo>
                <a:cubicBezTo>
                  <a:pt x="214164" y="3859576"/>
                  <a:pt x="213526" y="3741928"/>
                  <a:pt x="206819" y="3624549"/>
                </a:cubicBezTo>
                <a:cubicBezTo>
                  <a:pt x="206156" y="3612955"/>
                  <a:pt x="198079" y="3602886"/>
                  <a:pt x="195802" y="3591499"/>
                </a:cubicBezTo>
                <a:cubicBezTo>
                  <a:pt x="190709" y="3566036"/>
                  <a:pt x="189054" y="3539995"/>
                  <a:pt x="184785" y="3514381"/>
                </a:cubicBezTo>
                <a:cubicBezTo>
                  <a:pt x="181707" y="3495910"/>
                  <a:pt x="177440" y="3477658"/>
                  <a:pt x="173768" y="3459296"/>
                </a:cubicBezTo>
                <a:cubicBezTo>
                  <a:pt x="170946" y="3428258"/>
                  <a:pt x="163792" y="3316225"/>
                  <a:pt x="151734" y="3272010"/>
                </a:cubicBezTo>
                <a:cubicBezTo>
                  <a:pt x="146531" y="3252931"/>
                  <a:pt x="137045" y="3235287"/>
                  <a:pt x="129701" y="3216925"/>
                </a:cubicBezTo>
                <a:cubicBezTo>
                  <a:pt x="126029" y="3194891"/>
                  <a:pt x="125103" y="3172220"/>
                  <a:pt x="118684" y="3150824"/>
                </a:cubicBezTo>
                <a:cubicBezTo>
                  <a:pt x="113965" y="3135094"/>
                  <a:pt x="101369" y="3122487"/>
                  <a:pt x="96650" y="3106757"/>
                </a:cubicBezTo>
                <a:cubicBezTo>
                  <a:pt x="90231" y="3085361"/>
                  <a:pt x="90014" y="3062559"/>
                  <a:pt x="85633" y="3040655"/>
                </a:cubicBezTo>
                <a:cubicBezTo>
                  <a:pt x="82664" y="3025808"/>
                  <a:pt x="78288" y="3011277"/>
                  <a:pt x="74616" y="2996588"/>
                </a:cubicBezTo>
                <a:cubicBezTo>
                  <a:pt x="70944" y="2948848"/>
                  <a:pt x="63599" y="2901250"/>
                  <a:pt x="63599" y="2853369"/>
                </a:cubicBezTo>
                <a:cubicBezTo>
                  <a:pt x="63599" y="2287789"/>
                  <a:pt x="-93219" y="1693328"/>
                  <a:pt x="85633" y="1156771"/>
                </a:cubicBezTo>
                <a:cubicBezTo>
                  <a:pt x="89147" y="1132171"/>
                  <a:pt x="101552" y="1041067"/>
                  <a:pt x="107667" y="1013552"/>
                </a:cubicBezTo>
                <a:cubicBezTo>
                  <a:pt x="110186" y="1002216"/>
                  <a:pt x="115494" y="991667"/>
                  <a:pt x="118684" y="980501"/>
                </a:cubicBezTo>
                <a:cubicBezTo>
                  <a:pt x="132576" y="931881"/>
                  <a:pt x="124869" y="945649"/>
                  <a:pt x="140718" y="903383"/>
                </a:cubicBezTo>
                <a:cubicBezTo>
                  <a:pt x="147662" y="884866"/>
                  <a:pt x="153147" y="865586"/>
                  <a:pt x="162751" y="848299"/>
                </a:cubicBezTo>
                <a:cubicBezTo>
                  <a:pt x="171668" y="832248"/>
                  <a:pt x="184785" y="818920"/>
                  <a:pt x="195802" y="804231"/>
                </a:cubicBezTo>
                <a:cubicBezTo>
                  <a:pt x="203431" y="766085"/>
                  <a:pt x="207539" y="728165"/>
                  <a:pt x="228852" y="694063"/>
                </a:cubicBezTo>
                <a:cubicBezTo>
                  <a:pt x="237110" y="680851"/>
                  <a:pt x="250886" y="672029"/>
                  <a:pt x="261903" y="661012"/>
                </a:cubicBezTo>
                <a:cubicBezTo>
                  <a:pt x="289595" y="577937"/>
                  <a:pt x="252240" y="680337"/>
                  <a:pt x="294954" y="594911"/>
                </a:cubicBezTo>
                <a:cubicBezTo>
                  <a:pt x="337015" y="510791"/>
                  <a:pt x="259101" y="624354"/>
                  <a:pt x="339021" y="517793"/>
                </a:cubicBezTo>
                <a:cubicBezTo>
                  <a:pt x="370650" y="391275"/>
                  <a:pt x="326422" y="547190"/>
                  <a:pt x="372072" y="440675"/>
                </a:cubicBezTo>
                <a:cubicBezTo>
                  <a:pt x="378037" y="426758"/>
                  <a:pt x="377125" y="410524"/>
                  <a:pt x="383089" y="396607"/>
                </a:cubicBezTo>
                <a:cubicBezTo>
                  <a:pt x="388305" y="384437"/>
                  <a:pt x="398105" y="374785"/>
                  <a:pt x="405122" y="363557"/>
                </a:cubicBezTo>
                <a:cubicBezTo>
                  <a:pt x="416471" y="345399"/>
                  <a:pt x="427156" y="326834"/>
                  <a:pt x="438173" y="308472"/>
                </a:cubicBezTo>
                <a:cubicBezTo>
                  <a:pt x="458570" y="104511"/>
                  <a:pt x="431512" y="272285"/>
                  <a:pt x="471224" y="143219"/>
                </a:cubicBezTo>
                <a:cubicBezTo>
                  <a:pt x="485129" y="98027"/>
                  <a:pt x="487877" y="63025"/>
                  <a:pt x="504274" y="22034"/>
                </a:cubicBezTo>
                <a:cubicBezTo>
                  <a:pt x="507324" y="14410"/>
                  <a:pt x="511619" y="7345"/>
                  <a:pt x="515291" y="0"/>
                </a:cubicBezTo>
                <a:lnTo>
                  <a:pt x="548342" y="77118"/>
                </a:lnTo>
                <a:close/>
              </a:path>
            </a:pathLst>
          </a:cu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18" name="Forma libre 17"/>
          <p:cNvSpPr/>
          <p:nvPr/>
        </p:nvSpPr>
        <p:spPr bwMode="auto">
          <a:xfrm>
            <a:off x="3678114" y="2207079"/>
            <a:ext cx="3029638" cy="4153359"/>
          </a:xfrm>
          <a:custGeom>
            <a:avLst/>
            <a:gdLst>
              <a:gd name="connsiteX0" fmla="*/ 209320 w 3029638"/>
              <a:gd name="connsiteY0" fmla="*/ 1608463 h 4153359"/>
              <a:gd name="connsiteX1" fmla="*/ 77118 w 3029638"/>
              <a:gd name="connsiteY1" fmla="*/ 1145755 h 4153359"/>
              <a:gd name="connsiteX2" fmla="*/ 165253 w 3029638"/>
              <a:gd name="connsiteY2" fmla="*/ 561861 h 4153359"/>
              <a:gd name="connsiteX3" fmla="*/ 319489 w 3029638"/>
              <a:gd name="connsiteY3" fmla="*/ 176270 h 4153359"/>
              <a:gd name="connsiteX4" fmla="*/ 1597445 w 3029638"/>
              <a:gd name="connsiteY4" fmla="*/ 0 h 4153359"/>
              <a:gd name="connsiteX5" fmla="*/ 2588964 w 3029638"/>
              <a:gd name="connsiteY5" fmla="*/ 99152 h 4153359"/>
              <a:gd name="connsiteX6" fmla="*/ 3018621 w 3029638"/>
              <a:gd name="connsiteY6" fmla="*/ 132203 h 4153359"/>
              <a:gd name="connsiteX7" fmla="*/ 3029638 w 3029638"/>
              <a:gd name="connsiteY7" fmla="*/ 4153359 h 4153359"/>
              <a:gd name="connsiteX8" fmla="*/ 1046602 w 3029638"/>
              <a:gd name="connsiteY8" fmla="*/ 4131326 h 4153359"/>
              <a:gd name="connsiteX9" fmla="*/ 165253 w 3029638"/>
              <a:gd name="connsiteY9" fmla="*/ 3933022 h 4153359"/>
              <a:gd name="connsiteX10" fmla="*/ 0 w 3029638"/>
              <a:gd name="connsiteY10" fmla="*/ 3393195 h 4153359"/>
              <a:gd name="connsiteX11" fmla="*/ 11017 w 3029638"/>
              <a:gd name="connsiteY11" fmla="*/ 2710150 h 4153359"/>
              <a:gd name="connsiteX12" fmla="*/ 517792 w 3029638"/>
              <a:gd name="connsiteY12" fmla="*/ 2247441 h 4153359"/>
              <a:gd name="connsiteX13" fmla="*/ 484742 w 3029638"/>
              <a:gd name="connsiteY13" fmla="*/ 2104222 h 4153359"/>
              <a:gd name="connsiteX14" fmla="*/ 209320 w 3029638"/>
              <a:gd name="connsiteY14" fmla="*/ 1608463 h 4153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29638" h="4153359">
                <a:moveTo>
                  <a:pt x="209320" y="1608463"/>
                </a:moveTo>
                <a:lnTo>
                  <a:pt x="77118" y="1145755"/>
                </a:lnTo>
                <a:lnTo>
                  <a:pt x="165253" y="561861"/>
                </a:lnTo>
                <a:lnTo>
                  <a:pt x="319489" y="176270"/>
                </a:lnTo>
                <a:lnTo>
                  <a:pt x="1597445" y="0"/>
                </a:lnTo>
                <a:lnTo>
                  <a:pt x="2588964" y="99152"/>
                </a:lnTo>
                <a:lnTo>
                  <a:pt x="3018621" y="132203"/>
                </a:lnTo>
                <a:cubicBezTo>
                  <a:pt x="3022293" y="1472588"/>
                  <a:pt x="3025966" y="2812974"/>
                  <a:pt x="3029638" y="4153359"/>
                </a:cubicBezTo>
                <a:lnTo>
                  <a:pt x="1046602" y="4131326"/>
                </a:lnTo>
                <a:lnTo>
                  <a:pt x="165253" y="3933022"/>
                </a:lnTo>
                <a:lnTo>
                  <a:pt x="0" y="3393195"/>
                </a:lnTo>
                <a:lnTo>
                  <a:pt x="11017" y="2710150"/>
                </a:lnTo>
                <a:lnTo>
                  <a:pt x="517792" y="2247441"/>
                </a:lnTo>
                <a:lnTo>
                  <a:pt x="484742" y="2104222"/>
                </a:lnTo>
                <a:lnTo>
                  <a:pt x="209320" y="1608463"/>
                </a:lnTo>
                <a:close/>
              </a:path>
            </a:pathLst>
          </a:custGeom>
          <a:solidFill>
            <a:srgbClr val="DCE0E8"/>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17" name="Forma libre 16"/>
          <p:cNvSpPr/>
          <p:nvPr/>
        </p:nvSpPr>
        <p:spPr bwMode="auto">
          <a:xfrm>
            <a:off x="98241" y="2379469"/>
            <a:ext cx="3742177" cy="3697484"/>
          </a:xfrm>
          <a:custGeom>
            <a:avLst/>
            <a:gdLst>
              <a:gd name="connsiteX0" fmla="*/ 352425 w 3638550"/>
              <a:gd name="connsiteY0" fmla="*/ 57846 h 3382071"/>
              <a:gd name="connsiteX1" fmla="*/ 352425 w 3638550"/>
              <a:gd name="connsiteY1" fmla="*/ 57846 h 3382071"/>
              <a:gd name="connsiteX2" fmla="*/ 600075 w 3638550"/>
              <a:gd name="connsiteY2" fmla="*/ 19746 h 3382071"/>
              <a:gd name="connsiteX3" fmla="*/ 676275 w 3638550"/>
              <a:gd name="connsiteY3" fmla="*/ 696 h 3382071"/>
              <a:gd name="connsiteX4" fmla="*/ 704850 w 3638550"/>
              <a:gd name="connsiteY4" fmla="*/ 696 h 3382071"/>
              <a:gd name="connsiteX5" fmla="*/ 1266825 w 3638550"/>
              <a:gd name="connsiteY5" fmla="*/ 67371 h 3382071"/>
              <a:gd name="connsiteX6" fmla="*/ 1390650 w 3638550"/>
              <a:gd name="connsiteY6" fmla="*/ 57846 h 3382071"/>
              <a:gd name="connsiteX7" fmla="*/ 1924050 w 3638550"/>
              <a:gd name="connsiteY7" fmla="*/ 29271 h 3382071"/>
              <a:gd name="connsiteX8" fmla="*/ 2000250 w 3638550"/>
              <a:gd name="connsiteY8" fmla="*/ 57846 h 3382071"/>
              <a:gd name="connsiteX9" fmla="*/ 2038350 w 3638550"/>
              <a:gd name="connsiteY9" fmla="*/ 67371 h 3382071"/>
              <a:gd name="connsiteX10" fmla="*/ 2133600 w 3638550"/>
              <a:gd name="connsiteY10" fmla="*/ 134046 h 3382071"/>
              <a:gd name="connsiteX11" fmla="*/ 2162175 w 3638550"/>
              <a:gd name="connsiteY11" fmla="*/ 172146 h 3382071"/>
              <a:gd name="connsiteX12" fmla="*/ 2209800 w 3638550"/>
              <a:gd name="connsiteY12" fmla="*/ 200721 h 3382071"/>
              <a:gd name="connsiteX13" fmla="*/ 2247900 w 3638550"/>
              <a:gd name="connsiteY13" fmla="*/ 229296 h 3382071"/>
              <a:gd name="connsiteX14" fmla="*/ 2276475 w 3638550"/>
              <a:gd name="connsiteY14" fmla="*/ 238821 h 3382071"/>
              <a:gd name="connsiteX15" fmla="*/ 2305050 w 3638550"/>
              <a:gd name="connsiteY15" fmla="*/ 257871 h 3382071"/>
              <a:gd name="connsiteX16" fmla="*/ 2343150 w 3638550"/>
              <a:gd name="connsiteY16" fmla="*/ 276921 h 3382071"/>
              <a:gd name="connsiteX17" fmla="*/ 2857500 w 3638550"/>
              <a:gd name="connsiteY17" fmla="*/ 429321 h 3382071"/>
              <a:gd name="connsiteX18" fmla="*/ 3152775 w 3638550"/>
              <a:gd name="connsiteY18" fmla="*/ 876996 h 3382071"/>
              <a:gd name="connsiteX19" fmla="*/ 3638550 w 3638550"/>
              <a:gd name="connsiteY19" fmla="*/ 1896171 h 3382071"/>
              <a:gd name="connsiteX20" fmla="*/ 2943225 w 3638550"/>
              <a:gd name="connsiteY20" fmla="*/ 3134421 h 3382071"/>
              <a:gd name="connsiteX21" fmla="*/ 1276350 w 3638550"/>
              <a:gd name="connsiteY21" fmla="*/ 3382071 h 3382071"/>
              <a:gd name="connsiteX22" fmla="*/ 552450 w 3638550"/>
              <a:gd name="connsiteY22" fmla="*/ 3363021 h 3382071"/>
              <a:gd name="connsiteX23" fmla="*/ 123825 w 3638550"/>
              <a:gd name="connsiteY23" fmla="*/ 2696271 h 3382071"/>
              <a:gd name="connsiteX24" fmla="*/ 28575 w 3638550"/>
              <a:gd name="connsiteY24" fmla="*/ 2181921 h 3382071"/>
              <a:gd name="connsiteX25" fmla="*/ 0 w 3638550"/>
              <a:gd name="connsiteY25" fmla="*/ 1229421 h 3382071"/>
              <a:gd name="connsiteX26" fmla="*/ 352425 w 3638550"/>
              <a:gd name="connsiteY26" fmla="*/ 57846 h 338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38550" h="3382071">
                <a:moveTo>
                  <a:pt x="352425" y="57846"/>
                </a:moveTo>
                <a:lnTo>
                  <a:pt x="352425" y="57846"/>
                </a:lnTo>
                <a:cubicBezTo>
                  <a:pt x="545500" y="9577"/>
                  <a:pt x="387222" y="42152"/>
                  <a:pt x="600075" y="19746"/>
                </a:cubicBezTo>
                <a:cubicBezTo>
                  <a:pt x="761159" y="2790"/>
                  <a:pt x="568083" y="18728"/>
                  <a:pt x="676275" y="696"/>
                </a:cubicBezTo>
                <a:cubicBezTo>
                  <a:pt x="685670" y="-870"/>
                  <a:pt x="695325" y="696"/>
                  <a:pt x="704850" y="696"/>
                </a:cubicBezTo>
                <a:lnTo>
                  <a:pt x="1266825" y="67371"/>
                </a:lnTo>
                <a:lnTo>
                  <a:pt x="1390650" y="57846"/>
                </a:lnTo>
                <a:lnTo>
                  <a:pt x="1924050" y="29271"/>
                </a:lnTo>
                <a:cubicBezTo>
                  <a:pt x="1949450" y="38796"/>
                  <a:pt x="1974515" y="49268"/>
                  <a:pt x="2000250" y="57846"/>
                </a:cubicBezTo>
                <a:cubicBezTo>
                  <a:pt x="2012669" y="61986"/>
                  <a:pt x="2026641" y="61517"/>
                  <a:pt x="2038350" y="67371"/>
                </a:cubicBezTo>
                <a:cubicBezTo>
                  <a:pt x="2044574" y="70483"/>
                  <a:pt x="2121654" y="122100"/>
                  <a:pt x="2133600" y="134046"/>
                </a:cubicBezTo>
                <a:cubicBezTo>
                  <a:pt x="2144825" y="145271"/>
                  <a:pt x="2150228" y="161692"/>
                  <a:pt x="2162175" y="172146"/>
                </a:cubicBezTo>
                <a:cubicBezTo>
                  <a:pt x="2176108" y="184337"/>
                  <a:pt x="2194396" y="190452"/>
                  <a:pt x="2209800" y="200721"/>
                </a:cubicBezTo>
                <a:cubicBezTo>
                  <a:pt x="2223009" y="209527"/>
                  <a:pt x="2234117" y="221420"/>
                  <a:pt x="2247900" y="229296"/>
                </a:cubicBezTo>
                <a:cubicBezTo>
                  <a:pt x="2256617" y="234277"/>
                  <a:pt x="2267495" y="234331"/>
                  <a:pt x="2276475" y="238821"/>
                </a:cubicBezTo>
                <a:cubicBezTo>
                  <a:pt x="2286714" y="243941"/>
                  <a:pt x="2295111" y="252191"/>
                  <a:pt x="2305050" y="257871"/>
                </a:cubicBezTo>
                <a:cubicBezTo>
                  <a:pt x="2317378" y="264916"/>
                  <a:pt x="2343150" y="276921"/>
                  <a:pt x="2343150" y="276921"/>
                </a:cubicBezTo>
                <a:lnTo>
                  <a:pt x="2857500" y="429321"/>
                </a:lnTo>
                <a:lnTo>
                  <a:pt x="3152775" y="876996"/>
                </a:lnTo>
                <a:lnTo>
                  <a:pt x="3638550" y="1896171"/>
                </a:lnTo>
                <a:lnTo>
                  <a:pt x="2943225" y="3134421"/>
                </a:lnTo>
                <a:lnTo>
                  <a:pt x="1276350" y="3382071"/>
                </a:lnTo>
                <a:lnTo>
                  <a:pt x="552450" y="3363021"/>
                </a:lnTo>
                <a:lnTo>
                  <a:pt x="123825" y="2696271"/>
                </a:lnTo>
                <a:lnTo>
                  <a:pt x="28575" y="2181921"/>
                </a:lnTo>
                <a:lnTo>
                  <a:pt x="0" y="1229421"/>
                </a:lnTo>
                <a:lnTo>
                  <a:pt x="352425" y="57846"/>
                </a:lnTo>
                <a:close/>
              </a:path>
            </a:pathLst>
          </a:custGeom>
          <a:solidFill>
            <a:srgbClr val="DCE0E8"/>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2" name="Título 1"/>
          <p:cNvSpPr>
            <a:spLocks noGrp="1"/>
          </p:cNvSpPr>
          <p:nvPr>
            <p:ph type="title"/>
          </p:nvPr>
        </p:nvSpPr>
        <p:spPr/>
        <p:txBody>
          <a:bodyPr/>
          <a:lstStyle/>
          <a:p>
            <a:r>
              <a:rPr lang="es-ES_tradnl" dirty="0" smtClean="0"/>
              <a:t>ESQUEMA </a:t>
            </a:r>
            <a:r>
              <a:rPr lang="es-ES_tradnl" dirty="0"/>
              <a:t>DE EVALUACIÓN AES-23 </a:t>
            </a:r>
            <a:endParaRPr lang="es-ES" dirty="0"/>
          </a:p>
        </p:txBody>
      </p:sp>
      <p:sp>
        <p:nvSpPr>
          <p:cNvPr id="4" name="Marcador de pie de página 3"/>
          <p:cNvSpPr>
            <a:spLocks noGrp="1"/>
          </p:cNvSpPr>
          <p:nvPr>
            <p:ph type="ftr" sz="quarter" idx="10"/>
          </p:nvPr>
        </p:nvSpPr>
        <p:spPr>
          <a:xfrm>
            <a:off x="38100" y="6399160"/>
            <a:ext cx="9123363" cy="339725"/>
          </a:xfrm>
        </p:spPr>
        <p:txBody>
          <a:bodyPr/>
          <a:lstStyle/>
          <a:p>
            <a:r>
              <a:rPr lang="es-ES" dirty="0"/>
              <a:t>Taller - evaluación</a:t>
            </a:r>
          </a:p>
        </p:txBody>
      </p:sp>
      <p:sp>
        <p:nvSpPr>
          <p:cNvPr id="5" name="Rectángulo redondeado 4"/>
          <p:cNvSpPr/>
          <p:nvPr/>
        </p:nvSpPr>
        <p:spPr bwMode="auto">
          <a:xfrm>
            <a:off x="256623" y="1077522"/>
            <a:ext cx="3121051" cy="1107104"/>
          </a:xfrm>
          <a:prstGeom prst="roundRect">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s-ES_tradnl" sz="2400" dirty="0">
                <a:effectLst/>
                <a:latin typeface="+mn-lt"/>
              </a:rPr>
              <a:t>Evaluación técnica</a:t>
            </a:r>
          </a:p>
          <a:p>
            <a:pPr marL="0" marR="0" indent="0" algn="ctr" defTabSz="914400" rtl="0" eaLnBrk="1" fontAlgn="base" latinLnBrk="0" hangingPunct="1">
              <a:lnSpc>
                <a:spcPct val="100000"/>
              </a:lnSpc>
              <a:spcBef>
                <a:spcPct val="0"/>
              </a:spcBef>
              <a:spcAft>
                <a:spcPct val="0"/>
              </a:spcAft>
              <a:buClrTx/>
              <a:buSzTx/>
              <a:buFontTx/>
              <a:buNone/>
              <a:tabLst/>
            </a:pPr>
            <a:r>
              <a:rPr kumimoji="0" lang="es-ES_tradnl" sz="2400" b="0" i="0" u="none" strike="noStrike" cap="none" normalizeH="0" baseline="0" dirty="0">
                <a:ln>
                  <a:noFill/>
                </a:ln>
                <a:solidFill>
                  <a:schemeClr val="bg2"/>
                </a:solidFill>
                <a:effectLst/>
                <a:latin typeface="+mn-lt"/>
              </a:rPr>
              <a:t>(evaluador</a:t>
            </a:r>
            <a:r>
              <a:rPr kumimoji="0" lang="es-ES_tradnl" sz="2400" b="0" i="0" u="none" strike="noStrike" cap="none" normalizeH="0" dirty="0">
                <a:ln>
                  <a:noFill/>
                </a:ln>
                <a:solidFill>
                  <a:schemeClr val="bg2"/>
                </a:solidFill>
                <a:effectLst/>
                <a:latin typeface="+mn-lt"/>
              </a:rPr>
              <a:t> externo) </a:t>
            </a:r>
          </a:p>
          <a:p>
            <a:pPr marL="0" marR="0" indent="0" algn="ctr" defTabSz="914400" rtl="0" eaLnBrk="1" fontAlgn="base" latinLnBrk="0" hangingPunct="1">
              <a:lnSpc>
                <a:spcPct val="100000"/>
              </a:lnSpc>
              <a:spcBef>
                <a:spcPct val="0"/>
              </a:spcBef>
              <a:spcAft>
                <a:spcPct val="0"/>
              </a:spcAft>
              <a:buClrTx/>
              <a:buSzTx/>
              <a:buFontTx/>
              <a:buNone/>
              <a:tabLst/>
            </a:pPr>
            <a:r>
              <a:rPr kumimoji="0" lang="es-ES_tradnl" sz="2400" b="0" i="0" u="none" strike="noStrike" cap="none" normalizeH="0" dirty="0">
                <a:ln>
                  <a:noFill/>
                </a:ln>
                <a:solidFill>
                  <a:schemeClr val="bg2"/>
                </a:solidFill>
                <a:effectLst/>
                <a:latin typeface="+mn-lt"/>
              </a:rPr>
              <a:t>50 puntos</a:t>
            </a:r>
            <a:endParaRPr kumimoji="0" lang="es-ES" sz="2400" b="0" i="0" u="none" strike="noStrike" cap="none" normalizeH="0" baseline="0" dirty="0">
              <a:ln>
                <a:noFill/>
              </a:ln>
              <a:solidFill>
                <a:schemeClr val="bg2"/>
              </a:solidFill>
              <a:effectLst/>
              <a:latin typeface="+mn-lt"/>
            </a:endParaRPr>
          </a:p>
        </p:txBody>
      </p:sp>
      <p:sp>
        <p:nvSpPr>
          <p:cNvPr id="7" name="CuadroTexto 6"/>
          <p:cNvSpPr txBox="1"/>
          <p:nvPr/>
        </p:nvSpPr>
        <p:spPr>
          <a:xfrm>
            <a:off x="38100" y="2499704"/>
            <a:ext cx="2546099" cy="3293209"/>
          </a:xfrm>
          <a:prstGeom prst="rect">
            <a:avLst/>
          </a:prstGeom>
          <a:noFill/>
        </p:spPr>
        <p:txBody>
          <a:bodyPr wrap="square" rtlCol="0">
            <a:spAutoFit/>
          </a:bodyPr>
          <a:lstStyle/>
          <a:p>
            <a:pPr algn="r"/>
            <a:r>
              <a:rPr lang="es-ES_tradnl" sz="1600" b="1" dirty="0">
                <a:solidFill>
                  <a:srgbClr val="C00000"/>
                </a:solidFill>
                <a:effectLst/>
                <a:latin typeface="+mn-lt"/>
              </a:rPr>
              <a:t>Equipo: 20 puntos</a:t>
            </a:r>
          </a:p>
          <a:p>
            <a:pPr algn="r"/>
            <a:r>
              <a:rPr lang="es-ES_tradnl" sz="1600" dirty="0">
                <a:solidFill>
                  <a:schemeClr val="tx1"/>
                </a:solidFill>
                <a:effectLst/>
                <a:latin typeface="+mn-lt"/>
              </a:rPr>
              <a:t>	IP/</a:t>
            </a:r>
            <a:r>
              <a:rPr lang="es-ES_tradnl" sz="1600" dirty="0" err="1">
                <a:solidFill>
                  <a:schemeClr val="tx1"/>
                </a:solidFill>
                <a:effectLst/>
                <a:latin typeface="+mn-lt"/>
              </a:rPr>
              <a:t>coIP</a:t>
            </a:r>
            <a:r>
              <a:rPr lang="es-ES_tradnl" sz="1600" dirty="0">
                <a:solidFill>
                  <a:schemeClr val="tx1"/>
                </a:solidFill>
                <a:effectLst/>
                <a:latin typeface="+mn-lt"/>
              </a:rPr>
              <a:t>: 12</a:t>
            </a:r>
          </a:p>
          <a:p>
            <a:pPr algn="r"/>
            <a:r>
              <a:rPr lang="es-ES_tradnl" sz="1600" dirty="0">
                <a:solidFill>
                  <a:schemeClr val="tx1"/>
                </a:solidFill>
                <a:effectLst/>
                <a:latin typeface="+mn-lt"/>
              </a:rPr>
              <a:t>           Equipo: 5</a:t>
            </a:r>
          </a:p>
          <a:p>
            <a:pPr algn="r"/>
            <a:r>
              <a:rPr lang="es-ES_tradnl" sz="1600" dirty="0">
                <a:solidFill>
                  <a:schemeClr val="tx1"/>
                </a:solidFill>
                <a:effectLst/>
                <a:latin typeface="+mn-lt"/>
              </a:rPr>
              <a:t> Capacidad formativa: 3</a:t>
            </a:r>
          </a:p>
          <a:p>
            <a:pPr algn="r"/>
            <a:endParaRPr lang="es-ES_tradnl" sz="1600" dirty="0">
              <a:solidFill>
                <a:schemeClr val="tx1"/>
              </a:solidFill>
              <a:effectLst/>
              <a:latin typeface="+mn-lt"/>
            </a:endParaRPr>
          </a:p>
          <a:p>
            <a:pPr algn="r"/>
            <a:endParaRPr lang="es-ES_tradnl" sz="1600" dirty="0">
              <a:solidFill>
                <a:schemeClr val="tx1"/>
              </a:solidFill>
              <a:effectLst/>
              <a:latin typeface="+mn-lt"/>
            </a:endParaRPr>
          </a:p>
          <a:p>
            <a:pPr algn="r"/>
            <a:endParaRPr lang="es-ES_tradnl" sz="1600" dirty="0">
              <a:solidFill>
                <a:schemeClr val="tx1"/>
              </a:solidFill>
              <a:effectLst/>
              <a:latin typeface="+mn-lt"/>
            </a:endParaRPr>
          </a:p>
          <a:p>
            <a:pPr algn="r"/>
            <a:endParaRPr lang="es-ES_tradnl" sz="1600" dirty="0">
              <a:solidFill>
                <a:schemeClr val="tx1"/>
              </a:solidFill>
              <a:effectLst/>
              <a:latin typeface="+mn-lt"/>
            </a:endParaRPr>
          </a:p>
          <a:p>
            <a:pPr algn="r"/>
            <a:r>
              <a:rPr lang="es-ES_tradnl" sz="1600" b="1" dirty="0">
                <a:solidFill>
                  <a:srgbClr val="C00000"/>
                </a:solidFill>
                <a:effectLst/>
              </a:rPr>
              <a:t>Valoración PI: 30 puntos</a:t>
            </a:r>
          </a:p>
          <a:p>
            <a:pPr algn="r"/>
            <a:r>
              <a:rPr lang="es-ES_tradnl" sz="1600" dirty="0">
                <a:solidFill>
                  <a:schemeClr val="tx1"/>
                </a:solidFill>
                <a:effectLst/>
                <a:latin typeface="+mn-lt"/>
              </a:rPr>
              <a:t>Calidad científica: 7</a:t>
            </a:r>
          </a:p>
          <a:p>
            <a:pPr algn="r"/>
            <a:r>
              <a:rPr lang="es-ES_tradnl" sz="1600" dirty="0">
                <a:solidFill>
                  <a:schemeClr val="tx1"/>
                </a:solidFill>
                <a:effectLst/>
                <a:latin typeface="+mn-lt"/>
              </a:rPr>
              <a:t>Calidad metodológica: 8</a:t>
            </a:r>
          </a:p>
          <a:p>
            <a:pPr algn="r"/>
            <a:r>
              <a:rPr lang="es-ES_tradnl" sz="1600" dirty="0">
                <a:solidFill>
                  <a:schemeClr val="tx1"/>
                </a:solidFill>
                <a:effectLst/>
                <a:latin typeface="+mn-lt"/>
              </a:rPr>
              <a:t>Viabilidad: 15</a:t>
            </a:r>
          </a:p>
          <a:p>
            <a:pPr algn="r"/>
            <a:endParaRPr lang="es-ES" sz="1600" dirty="0" err="1">
              <a:solidFill>
                <a:schemeClr val="tx1"/>
              </a:solidFill>
              <a:effectLst/>
              <a:latin typeface="+mn-lt"/>
            </a:endParaRPr>
          </a:p>
        </p:txBody>
      </p:sp>
      <p:sp>
        <p:nvSpPr>
          <p:cNvPr id="8" name="Rectángulo redondeado 7"/>
          <p:cNvSpPr/>
          <p:nvPr/>
        </p:nvSpPr>
        <p:spPr bwMode="auto">
          <a:xfrm>
            <a:off x="3601430" y="1077522"/>
            <a:ext cx="3116843" cy="1107104"/>
          </a:xfrm>
          <a:prstGeom prst="roundRect">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s-ES_tradnl" sz="2400" dirty="0">
                <a:effectLst/>
                <a:latin typeface="+mn-lt"/>
              </a:rPr>
              <a:t>Evaluación estratégica</a:t>
            </a:r>
          </a:p>
          <a:p>
            <a:pPr marL="0" marR="0" indent="0" algn="ctr" defTabSz="914400" rtl="0" eaLnBrk="1" fontAlgn="base" latinLnBrk="0" hangingPunct="1">
              <a:lnSpc>
                <a:spcPct val="100000"/>
              </a:lnSpc>
              <a:spcBef>
                <a:spcPct val="0"/>
              </a:spcBef>
              <a:spcAft>
                <a:spcPct val="0"/>
              </a:spcAft>
              <a:buClrTx/>
              <a:buSzTx/>
              <a:buFontTx/>
              <a:buNone/>
              <a:tabLst/>
            </a:pPr>
            <a:r>
              <a:rPr kumimoji="0" lang="es-ES_tradnl" sz="2400" b="0" i="0" u="none" strike="noStrike" cap="none" normalizeH="0" dirty="0">
                <a:ln>
                  <a:noFill/>
                </a:ln>
                <a:solidFill>
                  <a:schemeClr val="bg2"/>
                </a:solidFill>
                <a:effectLst/>
                <a:latin typeface="+mn-lt"/>
              </a:rPr>
              <a:t>50 puntos</a:t>
            </a:r>
            <a:endParaRPr kumimoji="0" lang="es-ES" sz="2400" b="0" i="0" u="none" strike="noStrike" cap="none" normalizeH="0" baseline="0" dirty="0">
              <a:ln>
                <a:noFill/>
              </a:ln>
              <a:solidFill>
                <a:schemeClr val="bg2"/>
              </a:solidFill>
              <a:effectLst/>
              <a:latin typeface="+mn-lt"/>
            </a:endParaRPr>
          </a:p>
        </p:txBody>
      </p:sp>
      <p:sp>
        <p:nvSpPr>
          <p:cNvPr id="9" name="CuadroTexto 8"/>
          <p:cNvSpPr txBox="1"/>
          <p:nvPr/>
        </p:nvSpPr>
        <p:spPr>
          <a:xfrm>
            <a:off x="3725632" y="2335385"/>
            <a:ext cx="2889301" cy="3539430"/>
          </a:xfrm>
          <a:prstGeom prst="rect">
            <a:avLst/>
          </a:prstGeom>
          <a:noFill/>
        </p:spPr>
        <p:txBody>
          <a:bodyPr wrap="square" rtlCol="0">
            <a:spAutoFit/>
          </a:bodyPr>
          <a:lstStyle/>
          <a:p>
            <a:pPr algn="r"/>
            <a:r>
              <a:rPr lang="es-ES_tradnl" sz="1600" b="1" dirty="0">
                <a:solidFill>
                  <a:srgbClr val="C00000"/>
                </a:solidFill>
                <a:effectLst/>
                <a:latin typeface="+mn-lt"/>
              </a:rPr>
              <a:t>Equipo: 10 puntos</a:t>
            </a:r>
          </a:p>
          <a:p>
            <a:pPr algn="r"/>
            <a:r>
              <a:rPr lang="es-ES_tradnl" sz="1600" dirty="0">
                <a:solidFill>
                  <a:schemeClr val="tx1"/>
                </a:solidFill>
                <a:effectLst/>
                <a:latin typeface="+mn-lt"/>
              </a:rPr>
              <a:t>	</a:t>
            </a:r>
            <a:r>
              <a:rPr lang="es-ES_tradnl" sz="1600" dirty="0" smtClean="0">
                <a:solidFill>
                  <a:schemeClr val="tx1"/>
                </a:solidFill>
                <a:effectLst/>
                <a:latin typeface="+mn-lt"/>
              </a:rPr>
              <a:t>Institución:3</a:t>
            </a:r>
            <a:endParaRPr lang="es-ES_tradnl" sz="1600" dirty="0">
              <a:solidFill>
                <a:schemeClr val="tx1"/>
              </a:solidFill>
              <a:effectLst/>
              <a:latin typeface="+mn-lt"/>
            </a:endParaRPr>
          </a:p>
          <a:p>
            <a:pPr algn="r"/>
            <a:r>
              <a:rPr lang="es-ES_tradnl" sz="1600" dirty="0">
                <a:solidFill>
                  <a:schemeClr val="tx1"/>
                </a:solidFill>
                <a:effectLst/>
                <a:latin typeface="+mn-lt"/>
              </a:rPr>
              <a:t>Contrato </a:t>
            </a:r>
            <a:r>
              <a:rPr lang="es-ES_tradnl" sz="1600" dirty="0" smtClean="0">
                <a:solidFill>
                  <a:schemeClr val="tx1"/>
                </a:solidFill>
                <a:effectLst/>
                <a:latin typeface="+mn-lt"/>
              </a:rPr>
              <a:t>MS/JR/clínico:3</a:t>
            </a:r>
            <a:endParaRPr lang="es-ES_tradnl" sz="1600" dirty="0">
              <a:solidFill>
                <a:schemeClr val="tx1"/>
              </a:solidFill>
              <a:effectLst/>
              <a:latin typeface="+mn-lt"/>
            </a:endParaRPr>
          </a:p>
          <a:p>
            <a:pPr algn="r"/>
            <a:r>
              <a:rPr lang="es-ES_tradnl" sz="1600" dirty="0">
                <a:solidFill>
                  <a:schemeClr val="tx1"/>
                </a:solidFill>
                <a:effectLst/>
                <a:latin typeface="+mn-lt"/>
              </a:rPr>
              <a:t>Edad &lt;= 45: 2</a:t>
            </a:r>
          </a:p>
          <a:p>
            <a:pPr algn="r"/>
            <a:r>
              <a:rPr lang="es-ES_tradnl" sz="1600" dirty="0" smtClean="0">
                <a:solidFill>
                  <a:schemeClr val="tx1"/>
                </a:solidFill>
                <a:effectLst/>
                <a:latin typeface="+mn-lt"/>
              </a:rPr>
              <a:t>Atracción </a:t>
            </a:r>
            <a:r>
              <a:rPr lang="es-ES_tradnl" sz="1600" dirty="0">
                <a:solidFill>
                  <a:schemeClr val="tx1"/>
                </a:solidFill>
                <a:effectLst/>
                <a:latin typeface="+mn-lt"/>
              </a:rPr>
              <a:t>talento: 1</a:t>
            </a:r>
          </a:p>
          <a:p>
            <a:pPr algn="r"/>
            <a:endParaRPr lang="es-ES_tradnl" sz="1600" dirty="0">
              <a:solidFill>
                <a:schemeClr val="tx1"/>
              </a:solidFill>
              <a:effectLst/>
              <a:latin typeface="+mn-lt"/>
            </a:endParaRPr>
          </a:p>
          <a:p>
            <a:pPr algn="r"/>
            <a:endParaRPr lang="es-ES_tradnl" sz="1600" dirty="0">
              <a:solidFill>
                <a:schemeClr val="tx1"/>
              </a:solidFill>
              <a:effectLst/>
              <a:latin typeface="+mn-lt"/>
            </a:endParaRPr>
          </a:p>
          <a:p>
            <a:pPr algn="r"/>
            <a:r>
              <a:rPr lang="es-ES_tradnl" sz="1600" b="1" dirty="0">
                <a:solidFill>
                  <a:srgbClr val="C00000"/>
                </a:solidFill>
                <a:effectLst/>
              </a:rPr>
              <a:t>Valoración PI: 40 puntos</a:t>
            </a:r>
          </a:p>
          <a:p>
            <a:pPr algn="r"/>
            <a:r>
              <a:rPr lang="es-ES_tradnl" sz="1600" dirty="0">
                <a:solidFill>
                  <a:schemeClr val="tx1"/>
                </a:solidFill>
                <a:effectLst/>
                <a:latin typeface="+mn-lt"/>
              </a:rPr>
              <a:t>Relevancia: 15</a:t>
            </a:r>
          </a:p>
          <a:p>
            <a:pPr algn="r"/>
            <a:r>
              <a:rPr lang="es-ES_tradnl" sz="1600" dirty="0">
                <a:solidFill>
                  <a:schemeClr val="tx1"/>
                </a:solidFill>
                <a:effectLst/>
                <a:latin typeface="+mn-lt"/>
              </a:rPr>
              <a:t>Aplicabilidad: </a:t>
            </a:r>
            <a:r>
              <a:rPr lang="es-ES_tradnl" sz="1600" dirty="0" smtClean="0">
                <a:solidFill>
                  <a:schemeClr val="tx1"/>
                </a:solidFill>
                <a:effectLst/>
                <a:latin typeface="+mn-lt"/>
              </a:rPr>
              <a:t>12</a:t>
            </a:r>
            <a:endParaRPr lang="es-ES_tradnl" sz="1600" dirty="0">
              <a:solidFill>
                <a:schemeClr val="tx1"/>
              </a:solidFill>
              <a:effectLst/>
              <a:latin typeface="+mn-lt"/>
            </a:endParaRPr>
          </a:p>
          <a:p>
            <a:pPr algn="r"/>
            <a:r>
              <a:rPr lang="es-ES_tradnl" sz="1600" dirty="0">
                <a:solidFill>
                  <a:schemeClr val="tx1"/>
                </a:solidFill>
                <a:effectLst/>
                <a:latin typeface="+mn-lt"/>
              </a:rPr>
              <a:t>Capacidad transferencia: </a:t>
            </a:r>
            <a:r>
              <a:rPr lang="es-ES_tradnl" sz="1600" dirty="0" smtClean="0">
                <a:solidFill>
                  <a:schemeClr val="tx1"/>
                </a:solidFill>
                <a:effectLst/>
                <a:latin typeface="+mn-lt"/>
              </a:rPr>
              <a:t>8</a:t>
            </a:r>
          </a:p>
          <a:p>
            <a:pPr algn="r"/>
            <a:r>
              <a:rPr lang="es-ES_tradnl" sz="1600" dirty="0" smtClean="0">
                <a:solidFill>
                  <a:schemeClr val="tx1"/>
                </a:solidFill>
                <a:effectLst/>
                <a:latin typeface="+mn-lt"/>
              </a:rPr>
              <a:t>Participación ciudadana: 3</a:t>
            </a:r>
            <a:endParaRPr lang="es-ES_tradnl" sz="1600" dirty="0">
              <a:solidFill>
                <a:schemeClr val="tx1"/>
              </a:solidFill>
              <a:effectLst/>
              <a:latin typeface="+mn-lt"/>
            </a:endParaRPr>
          </a:p>
          <a:p>
            <a:pPr algn="r"/>
            <a:r>
              <a:rPr lang="es-ES_tradnl" sz="1600" dirty="0">
                <a:solidFill>
                  <a:schemeClr val="tx1"/>
                </a:solidFill>
                <a:effectLst/>
                <a:latin typeface="+mn-lt"/>
              </a:rPr>
              <a:t>Perspectiva género: 2</a:t>
            </a:r>
          </a:p>
          <a:p>
            <a:pPr algn="r"/>
            <a:endParaRPr lang="es-ES" sz="1600" dirty="0" err="1">
              <a:solidFill>
                <a:schemeClr val="tx1"/>
              </a:solidFill>
              <a:effectLst/>
              <a:latin typeface="+mn-lt"/>
            </a:endParaRPr>
          </a:p>
        </p:txBody>
      </p:sp>
      <p:sp>
        <p:nvSpPr>
          <p:cNvPr id="10" name="CuadroTexto 9"/>
          <p:cNvSpPr txBox="1"/>
          <p:nvPr/>
        </p:nvSpPr>
        <p:spPr>
          <a:xfrm>
            <a:off x="2370495" y="3373747"/>
            <a:ext cx="1313180" cy="707886"/>
          </a:xfrm>
          <a:prstGeom prst="rect">
            <a:avLst/>
          </a:prstGeom>
          <a:noFill/>
        </p:spPr>
        <p:txBody>
          <a:bodyPr wrap="none" rtlCol="0">
            <a:spAutoFit/>
          </a:bodyPr>
          <a:lstStyle/>
          <a:p>
            <a:pPr algn="ctr"/>
            <a:r>
              <a:rPr lang="es-ES_tradnl" sz="2000" b="1" dirty="0">
                <a:solidFill>
                  <a:srgbClr val="C00000"/>
                </a:solidFill>
                <a:effectLst/>
                <a:latin typeface="+mn-lt"/>
              </a:rPr>
              <a:t>X 2 </a:t>
            </a:r>
          </a:p>
          <a:p>
            <a:pPr algn="ctr"/>
            <a:r>
              <a:rPr lang="es-ES_tradnl" sz="2000" b="1" dirty="0">
                <a:solidFill>
                  <a:srgbClr val="C00000"/>
                </a:solidFill>
                <a:effectLst/>
                <a:latin typeface="+mn-lt"/>
              </a:rPr>
              <a:t> Informes</a:t>
            </a:r>
            <a:endParaRPr lang="es-ES" sz="2000" b="1" dirty="0" err="1">
              <a:solidFill>
                <a:srgbClr val="C00000"/>
              </a:solidFill>
              <a:effectLst/>
              <a:latin typeface="+mn-lt"/>
            </a:endParaRPr>
          </a:p>
        </p:txBody>
      </p:sp>
      <p:sp>
        <p:nvSpPr>
          <p:cNvPr id="11" name="Rectángulo redondeado 10"/>
          <p:cNvSpPr/>
          <p:nvPr/>
        </p:nvSpPr>
        <p:spPr bwMode="auto">
          <a:xfrm>
            <a:off x="7172325" y="1264993"/>
            <a:ext cx="2667000" cy="640007"/>
          </a:xfrm>
          <a:prstGeom prst="roundRect">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s-ES_tradnl" sz="2400" dirty="0">
                <a:effectLst/>
                <a:latin typeface="+mn-lt"/>
              </a:rPr>
              <a:t>Total- síntesis</a:t>
            </a:r>
            <a:endParaRPr kumimoji="0" lang="es-ES" sz="2400" b="0" i="0" u="none" strike="noStrike" cap="none" normalizeH="0" baseline="0" dirty="0">
              <a:ln>
                <a:noFill/>
              </a:ln>
              <a:solidFill>
                <a:schemeClr val="bg2"/>
              </a:solidFill>
              <a:effectLst/>
              <a:latin typeface="+mn-lt"/>
            </a:endParaRPr>
          </a:p>
        </p:txBody>
      </p:sp>
      <p:cxnSp>
        <p:nvCxnSpPr>
          <p:cNvPr id="13" name="Conector recto de flecha 12"/>
          <p:cNvCxnSpPr/>
          <p:nvPr/>
        </p:nvCxnSpPr>
        <p:spPr bwMode="auto">
          <a:xfrm>
            <a:off x="3114658" y="4153281"/>
            <a:ext cx="0" cy="628661"/>
          </a:xfrm>
          <a:prstGeom prst="straightConnector1">
            <a:avLst/>
          </a:prstGeom>
          <a:solidFill>
            <a:srgbClr val="FFCC66"/>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CuadroTexto 13"/>
          <p:cNvSpPr txBox="1"/>
          <p:nvPr/>
        </p:nvSpPr>
        <p:spPr>
          <a:xfrm>
            <a:off x="2511067" y="4819946"/>
            <a:ext cx="1090363" cy="400110"/>
          </a:xfrm>
          <a:prstGeom prst="rect">
            <a:avLst/>
          </a:prstGeom>
          <a:noFill/>
        </p:spPr>
        <p:txBody>
          <a:bodyPr wrap="none" rtlCol="0">
            <a:spAutoFit/>
          </a:bodyPr>
          <a:lstStyle/>
          <a:p>
            <a:r>
              <a:rPr lang="es-ES_tradnl" sz="2000" b="1" dirty="0">
                <a:solidFill>
                  <a:srgbClr val="C00000"/>
                </a:solidFill>
                <a:effectLst/>
                <a:latin typeface="+mn-lt"/>
              </a:rPr>
              <a:t>Síntesis</a:t>
            </a:r>
            <a:endParaRPr lang="es-ES" sz="2000" b="1" dirty="0" err="1">
              <a:solidFill>
                <a:srgbClr val="C00000"/>
              </a:solidFill>
              <a:effectLst/>
              <a:latin typeface="+mn-lt"/>
            </a:endParaRPr>
          </a:p>
        </p:txBody>
      </p:sp>
      <p:sp>
        <p:nvSpPr>
          <p:cNvPr id="15" name="CuadroTexto 14"/>
          <p:cNvSpPr txBox="1"/>
          <p:nvPr/>
        </p:nvSpPr>
        <p:spPr>
          <a:xfrm>
            <a:off x="6831954" y="2238402"/>
            <a:ext cx="2667628" cy="4031873"/>
          </a:xfrm>
          <a:prstGeom prst="rect">
            <a:avLst/>
          </a:prstGeom>
          <a:noFill/>
        </p:spPr>
        <p:txBody>
          <a:bodyPr wrap="square" rtlCol="0">
            <a:spAutoFit/>
          </a:bodyPr>
          <a:lstStyle/>
          <a:p>
            <a:pPr algn="r"/>
            <a:r>
              <a:rPr lang="es-ES_tradnl" sz="1600" b="1" dirty="0">
                <a:solidFill>
                  <a:srgbClr val="FF0000"/>
                </a:solidFill>
                <a:effectLst/>
                <a:latin typeface="+mn-lt"/>
              </a:rPr>
              <a:t>Equipo: 30 puntos</a:t>
            </a:r>
          </a:p>
          <a:p>
            <a:pPr algn="r"/>
            <a:endParaRPr lang="es-ES_tradnl" sz="1600" dirty="0">
              <a:solidFill>
                <a:schemeClr val="tx1"/>
              </a:solidFill>
              <a:effectLst/>
              <a:latin typeface="+mn-lt"/>
            </a:endParaRPr>
          </a:p>
          <a:p>
            <a:pPr algn="r"/>
            <a:r>
              <a:rPr lang="es-ES_tradnl" sz="1600" dirty="0">
                <a:solidFill>
                  <a:schemeClr val="tx1"/>
                </a:solidFill>
                <a:effectLst/>
                <a:latin typeface="+mn-lt"/>
              </a:rPr>
              <a:t>SUMA </a:t>
            </a:r>
          </a:p>
          <a:p>
            <a:pPr algn="r"/>
            <a:r>
              <a:rPr lang="es-ES_tradnl" sz="1600" dirty="0">
                <a:solidFill>
                  <a:schemeClr val="tx1"/>
                </a:solidFill>
                <a:effectLst/>
                <a:latin typeface="+mn-lt"/>
              </a:rPr>
              <a:t>Síntesis informes técnicos (20)+ evaluación estratégica (10)</a:t>
            </a:r>
          </a:p>
          <a:p>
            <a:pPr algn="r"/>
            <a:endParaRPr lang="es-ES_tradnl" sz="1600" dirty="0">
              <a:solidFill>
                <a:schemeClr val="tx1"/>
              </a:solidFill>
              <a:effectLst/>
              <a:latin typeface="+mn-lt"/>
            </a:endParaRPr>
          </a:p>
          <a:p>
            <a:pPr algn="r"/>
            <a:endParaRPr lang="es-ES_tradnl" sz="1600" dirty="0">
              <a:solidFill>
                <a:schemeClr val="tx1"/>
              </a:solidFill>
              <a:effectLst/>
              <a:latin typeface="+mn-lt"/>
            </a:endParaRPr>
          </a:p>
          <a:p>
            <a:pPr algn="r"/>
            <a:endParaRPr lang="es-ES_tradnl" sz="1600" dirty="0">
              <a:solidFill>
                <a:schemeClr val="tx1"/>
              </a:solidFill>
              <a:effectLst/>
              <a:latin typeface="+mn-lt"/>
            </a:endParaRPr>
          </a:p>
          <a:p>
            <a:pPr algn="r"/>
            <a:r>
              <a:rPr lang="es-ES_tradnl" sz="1600" b="1" dirty="0">
                <a:solidFill>
                  <a:srgbClr val="FF0000"/>
                </a:solidFill>
                <a:effectLst/>
                <a:latin typeface="+mn-lt"/>
              </a:rPr>
              <a:t>Valoración PI: 70 puntos</a:t>
            </a:r>
          </a:p>
          <a:p>
            <a:pPr algn="r"/>
            <a:endParaRPr lang="es-ES_tradnl" sz="1600" dirty="0">
              <a:solidFill>
                <a:schemeClr val="tx1"/>
              </a:solidFill>
              <a:effectLst/>
              <a:latin typeface="+mn-lt"/>
            </a:endParaRPr>
          </a:p>
          <a:p>
            <a:pPr algn="r"/>
            <a:r>
              <a:rPr lang="es-ES_tradnl" sz="1600" dirty="0">
                <a:solidFill>
                  <a:schemeClr val="tx1"/>
                </a:solidFill>
                <a:effectLst/>
                <a:latin typeface="+mn-lt"/>
              </a:rPr>
              <a:t>SUMA </a:t>
            </a:r>
          </a:p>
          <a:p>
            <a:pPr algn="r"/>
            <a:r>
              <a:rPr lang="es-ES_tradnl" sz="1600" dirty="0">
                <a:solidFill>
                  <a:schemeClr val="tx1"/>
                </a:solidFill>
                <a:effectLst/>
                <a:latin typeface="+mn-lt"/>
              </a:rPr>
              <a:t>Síntesis informes técnicos (30)+ evaluación estratégica (40)</a:t>
            </a:r>
          </a:p>
          <a:p>
            <a:pPr algn="r"/>
            <a:endParaRPr lang="es-ES" sz="1600" dirty="0" err="1">
              <a:solidFill>
                <a:schemeClr val="tx1"/>
              </a:solidFill>
              <a:effectLst/>
              <a:latin typeface="+mn-lt"/>
            </a:endParaRPr>
          </a:p>
        </p:txBody>
      </p:sp>
      <p:sp>
        <p:nvSpPr>
          <p:cNvPr id="3" name="CuadroTexto 2"/>
          <p:cNvSpPr txBox="1"/>
          <p:nvPr/>
        </p:nvSpPr>
        <p:spPr>
          <a:xfrm>
            <a:off x="6926449" y="6128458"/>
            <a:ext cx="2749920" cy="461665"/>
          </a:xfrm>
          <a:prstGeom prst="rect">
            <a:avLst/>
          </a:prstGeom>
          <a:noFill/>
        </p:spPr>
        <p:txBody>
          <a:bodyPr wrap="none" rtlCol="0">
            <a:spAutoFit/>
          </a:bodyPr>
          <a:lstStyle/>
          <a:p>
            <a:r>
              <a:rPr lang="es-ES_tradnl" sz="1200" dirty="0">
                <a:solidFill>
                  <a:schemeClr val="tx1"/>
                </a:solidFill>
                <a:effectLst/>
                <a:latin typeface="+mn-lt"/>
              </a:rPr>
              <a:t>+ IP/</a:t>
            </a:r>
            <a:r>
              <a:rPr lang="es-ES_tradnl" sz="1200" dirty="0" err="1">
                <a:solidFill>
                  <a:schemeClr val="tx1"/>
                </a:solidFill>
                <a:effectLst/>
                <a:latin typeface="+mn-lt"/>
              </a:rPr>
              <a:t>CoIP</a:t>
            </a:r>
            <a:r>
              <a:rPr lang="es-ES_tradnl" sz="1200" dirty="0">
                <a:solidFill>
                  <a:schemeClr val="tx1"/>
                </a:solidFill>
                <a:effectLst/>
                <a:latin typeface="+mn-lt"/>
              </a:rPr>
              <a:t> grado discapacidad &gt;=33%</a:t>
            </a:r>
          </a:p>
          <a:p>
            <a:r>
              <a:rPr lang="es-ES_tradnl" sz="1200" dirty="0">
                <a:solidFill>
                  <a:schemeClr val="tx1"/>
                </a:solidFill>
                <a:effectLst/>
                <a:latin typeface="+mn-lt"/>
              </a:rPr>
              <a:t>+ IP/</a:t>
            </a:r>
            <a:r>
              <a:rPr lang="es-ES_tradnl" sz="1200" dirty="0" err="1">
                <a:solidFill>
                  <a:schemeClr val="tx1"/>
                </a:solidFill>
                <a:effectLst/>
                <a:latin typeface="+mn-lt"/>
              </a:rPr>
              <a:t>coIP</a:t>
            </a:r>
            <a:r>
              <a:rPr lang="es-ES_tradnl" sz="1200" dirty="0">
                <a:solidFill>
                  <a:schemeClr val="tx1"/>
                </a:solidFill>
                <a:effectLst/>
                <a:latin typeface="+mn-lt"/>
              </a:rPr>
              <a:t> Emergente e </a:t>
            </a:r>
            <a:r>
              <a:rPr lang="es-ES_tradnl" sz="1200" dirty="0" err="1">
                <a:solidFill>
                  <a:schemeClr val="tx1"/>
                </a:solidFill>
                <a:effectLst/>
                <a:latin typeface="+mn-lt"/>
              </a:rPr>
              <a:t>inf</a:t>
            </a:r>
            <a:r>
              <a:rPr lang="es-ES_tradnl" sz="1200" dirty="0">
                <a:solidFill>
                  <a:schemeClr val="tx1"/>
                </a:solidFill>
                <a:effectLst/>
                <a:latin typeface="+mn-lt"/>
              </a:rPr>
              <a:t> técnico&gt;20</a:t>
            </a:r>
            <a:endParaRPr lang="es-ES" sz="1200" dirty="0" err="1">
              <a:solidFill>
                <a:schemeClr val="tx1"/>
              </a:solidFill>
              <a:effectLst/>
              <a:latin typeface="+mn-lt"/>
            </a:endParaRPr>
          </a:p>
        </p:txBody>
      </p:sp>
      <p:grpSp>
        <p:nvGrpSpPr>
          <p:cNvPr id="16" name="Grupo 15"/>
          <p:cNvGrpSpPr/>
          <p:nvPr/>
        </p:nvGrpSpPr>
        <p:grpSpPr>
          <a:xfrm>
            <a:off x="98241" y="504906"/>
            <a:ext cx="9913470" cy="7195706"/>
            <a:chOff x="0" y="731520"/>
            <a:chExt cx="9913470" cy="7478448"/>
          </a:xfrm>
        </p:grpSpPr>
        <p:sp>
          <p:nvSpPr>
            <p:cNvPr id="12" name="Rectángulo 11"/>
            <p:cNvSpPr/>
            <p:nvPr/>
          </p:nvSpPr>
          <p:spPr bwMode="auto">
            <a:xfrm>
              <a:off x="0" y="731520"/>
              <a:ext cx="9906000" cy="3802079"/>
            </a:xfrm>
            <a:prstGeom prst="rect">
              <a:avLst/>
            </a:prstGeom>
            <a:solidFill>
              <a:schemeClr val="bg2">
                <a:lumMod val="40000"/>
                <a:lumOff val="60000"/>
                <a:alpha val="84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20" name="Rectángulo 19"/>
            <p:cNvSpPr/>
            <p:nvPr/>
          </p:nvSpPr>
          <p:spPr bwMode="auto">
            <a:xfrm>
              <a:off x="0" y="4473877"/>
              <a:ext cx="4007224" cy="3736091"/>
            </a:xfrm>
            <a:prstGeom prst="rect">
              <a:avLst/>
            </a:prstGeom>
            <a:solidFill>
              <a:schemeClr val="bg2">
                <a:lumMod val="40000"/>
                <a:lumOff val="60000"/>
                <a:alpha val="84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21" name="Rectángulo 20"/>
            <p:cNvSpPr/>
            <p:nvPr/>
          </p:nvSpPr>
          <p:spPr bwMode="auto">
            <a:xfrm>
              <a:off x="6656890" y="4448891"/>
              <a:ext cx="3256580" cy="3736091"/>
            </a:xfrm>
            <a:prstGeom prst="rect">
              <a:avLst/>
            </a:prstGeom>
            <a:solidFill>
              <a:schemeClr val="bg2">
                <a:lumMod val="40000"/>
                <a:lumOff val="60000"/>
                <a:alpha val="84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22" name="Rectángulo 21"/>
            <p:cNvSpPr/>
            <p:nvPr/>
          </p:nvSpPr>
          <p:spPr bwMode="auto">
            <a:xfrm>
              <a:off x="3733102" y="5926983"/>
              <a:ext cx="4007224" cy="2282985"/>
            </a:xfrm>
            <a:prstGeom prst="rect">
              <a:avLst/>
            </a:prstGeom>
            <a:solidFill>
              <a:schemeClr val="bg2">
                <a:lumMod val="40000"/>
                <a:lumOff val="60000"/>
                <a:alpha val="84000"/>
              </a:schemeClr>
            </a:solidFill>
            <a:ln w="952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grpSp>
    </p:spTree>
    <p:extLst>
      <p:ext uri="{BB962C8B-B14F-4D97-AF65-F5344CB8AC3E}">
        <p14:creationId xmlns:p14="http://schemas.microsoft.com/office/powerpoint/2010/main" val="52816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EVALUACIÓN </a:t>
            </a:r>
            <a:r>
              <a:rPr lang="es-ES_tradnl" dirty="0"/>
              <a:t>ESTRATÉGICA Y SINTEXIS</a:t>
            </a:r>
            <a:endParaRPr lang="es-ES" dirty="0"/>
          </a:p>
        </p:txBody>
      </p:sp>
      <p:sp>
        <p:nvSpPr>
          <p:cNvPr id="4" name="Marcador de pie de página 3"/>
          <p:cNvSpPr>
            <a:spLocks noGrp="1"/>
          </p:cNvSpPr>
          <p:nvPr>
            <p:ph type="ftr" sz="quarter" idx="10"/>
          </p:nvPr>
        </p:nvSpPr>
        <p:spPr>
          <a:xfrm>
            <a:off x="38099" y="6483350"/>
            <a:ext cx="9123363" cy="339725"/>
          </a:xfrm>
        </p:spPr>
        <p:txBody>
          <a:bodyPr/>
          <a:lstStyle/>
          <a:p>
            <a:r>
              <a:rPr lang="es-ES"/>
              <a:t>Taller - evaluación</a:t>
            </a:r>
            <a:endParaRPr lang="es-ES" dirty="0"/>
          </a:p>
        </p:txBody>
      </p:sp>
      <p:pic>
        <p:nvPicPr>
          <p:cNvPr id="5" name="Imagen 4"/>
          <p:cNvPicPr>
            <a:picLocks noChangeAspect="1"/>
          </p:cNvPicPr>
          <p:nvPr/>
        </p:nvPicPr>
        <p:blipFill>
          <a:blip r:embed="rId2"/>
          <a:stretch>
            <a:fillRect/>
          </a:stretch>
        </p:blipFill>
        <p:spPr>
          <a:xfrm>
            <a:off x="876537" y="818257"/>
            <a:ext cx="8284926" cy="5242048"/>
          </a:xfrm>
          <a:prstGeom prst="rect">
            <a:avLst/>
          </a:prstGeom>
          <a:noFill/>
        </p:spPr>
      </p:pic>
      <p:sp>
        <p:nvSpPr>
          <p:cNvPr id="7" name="Rectángulo 6"/>
          <p:cNvSpPr/>
          <p:nvPr/>
        </p:nvSpPr>
        <p:spPr bwMode="auto">
          <a:xfrm>
            <a:off x="1352550" y="3952875"/>
            <a:ext cx="7808913" cy="1238250"/>
          </a:xfrm>
          <a:prstGeom prst="rect">
            <a:avLst/>
          </a:prstGeom>
          <a:noFill/>
          <a:ln w="9525" cap="flat" cmpd="sng" algn="ctr">
            <a:solidFill>
              <a:srgbClr val="FFC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3" name="CuadroTexto 2"/>
          <p:cNvSpPr txBox="1"/>
          <p:nvPr/>
        </p:nvSpPr>
        <p:spPr>
          <a:xfrm>
            <a:off x="174824" y="4170440"/>
            <a:ext cx="1002198" cy="830997"/>
          </a:xfrm>
          <a:prstGeom prst="rect">
            <a:avLst/>
          </a:prstGeom>
          <a:noFill/>
        </p:spPr>
        <p:txBody>
          <a:bodyPr wrap="none" rtlCol="0">
            <a:spAutoFit/>
          </a:bodyPr>
          <a:lstStyle>
            <a:defPPr>
              <a:defRPr lang="es-ES"/>
            </a:defPPr>
            <a:lvl1pPr algn="ctr">
              <a:defRPr sz="1600">
                <a:solidFill>
                  <a:schemeClr val="tx1"/>
                </a:solidFill>
                <a:effectLst/>
                <a:latin typeface="+mn-lt"/>
              </a:defRPr>
            </a:lvl1pPr>
          </a:lstStyle>
          <a:p>
            <a:r>
              <a:rPr lang="es-ES_tradnl" dirty="0"/>
              <a:t>Informe </a:t>
            </a:r>
          </a:p>
          <a:p>
            <a:r>
              <a:rPr lang="es-ES_tradnl" dirty="0"/>
              <a:t>Técnico</a:t>
            </a:r>
          </a:p>
          <a:p>
            <a:r>
              <a:rPr lang="es-ES_tradnl" dirty="0"/>
              <a:t>(20 </a:t>
            </a:r>
            <a:r>
              <a:rPr lang="es-ES_tradnl" dirty="0" err="1"/>
              <a:t>ptos</a:t>
            </a:r>
            <a:r>
              <a:rPr lang="es-ES_tradnl" dirty="0"/>
              <a:t>)</a:t>
            </a:r>
            <a:endParaRPr lang="es-ES" dirty="0" err="1"/>
          </a:p>
        </p:txBody>
      </p:sp>
      <p:sp>
        <p:nvSpPr>
          <p:cNvPr id="8" name="Rectángulo 7"/>
          <p:cNvSpPr/>
          <p:nvPr/>
        </p:nvSpPr>
        <p:spPr bwMode="auto">
          <a:xfrm>
            <a:off x="38100" y="4096562"/>
            <a:ext cx="1114425" cy="896162"/>
          </a:xfrm>
          <a:prstGeom prst="rect">
            <a:avLst/>
          </a:prstGeom>
          <a:noFill/>
          <a:ln w="9525" cap="flat" cmpd="sng" algn="ctr">
            <a:solidFill>
              <a:srgbClr val="FFC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9" name="Rectángulo 8"/>
          <p:cNvSpPr/>
          <p:nvPr/>
        </p:nvSpPr>
        <p:spPr bwMode="auto">
          <a:xfrm>
            <a:off x="38099" y="1913364"/>
            <a:ext cx="1114425" cy="896162"/>
          </a:xfrm>
          <a:prstGeom prst="rect">
            <a:avLst/>
          </a:prstGeom>
          <a:noFill/>
          <a:ln w="9525" cap="flat" cmpd="sng" algn="ctr">
            <a:solidFill>
              <a:srgbClr val="FFC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10" name="CuadroTexto 9"/>
          <p:cNvSpPr txBox="1"/>
          <p:nvPr/>
        </p:nvSpPr>
        <p:spPr>
          <a:xfrm>
            <a:off x="-81317" y="1894314"/>
            <a:ext cx="1276310" cy="830997"/>
          </a:xfrm>
          <a:prstGeom prst="rect">
            <a:avLst/>
          </a:prstGeom>
          <a:noFill/>
        </p:spPr>
        <p:txBody>
          <a:bodyPr wrap="none" rtlCol="0">
            <a:spAutoFit/>
          </a:bodyPr>
          <a:lstStyle/>
          <a:p>
            <a:pPr algn="ctr"/>
            <a:r>
              <a:rPr lang="es-ES_tradnl" sz="1600" dirty="0">
                <a:solidFill>
                  <a:schemeClr val="tx1"/>
                </a:solidFill>
                <a:effectLst/>
                <a:latin typeface="+mn-lt"/>
              </a:rPr>
              <a:t>Evaluación</a:t>
            </a:r>
          </a:p>
          <a:p>
            <a:pPr algn="ctr"/>
            <a:r>
              <a:rPr lang="es-ES_tradnl" sz="1600" dirty="0">
                <a:solidFill>
                  <a:schemeClr val="tx1"/>
                </a:solidFill>
                <a:effectLst/>
                <a:latin typeface="+mn-lt"/>
              </a:rPr>
              <a:t> estratégica</a:t>
            </a:r>
          </a:p>
          <a:p>
            <a:pPr algn="ctr"/>
            <a:r>
              <a:rPr lang="es-ES_tradnl" sz="1600" dirty="0">
                <a:solidFill>
                  <a:schemeClr val="tx1"/>
                </a:solidFill>
                <a:effectLst/>
                <a:latin typeface="+mn-lt"/>
              </a:rPr>
              <a:t>(10 </a:t>
            </a:r>
            <a:r>
              <a:rPr lang="es-ES_tradnl" sz="1600" dirty="0" err="1">
                <a:solidFill>
                  <a:schemeClr val="tx1"/>
                </a:solidFill>
                <a:effectLst/>
                <a:latin typeface="+mn-lt"/>
              </a:rPr>
              <a:t>ptos</a:t>
            </a:r>
            <a:r>
              <a:rPr lang="es-ES_tradnl" sz="1600" dirty="0">
                <a:solidFill>
                  <a:schemeClr val="tx1"/>
                </a:solidFill>
                <a:effectLst/>
                <a:latin typeface="+mn-lt"/>
              </a:rPr>
              <a:t>)</a:t>
            </a:r>
            <a:endParaRPr lang="es-ES" sz="1600" dirty="0" err="1">
              <a:solidFill>
                <a:schemeClr val="tx1"/>
              </a:solidFill>
              <a:effectLst/>
              <a:latin typeface="+mn-lt"/>
            </a:endParaRPr>
          </a:p>
        </p:txBody>
      </p:sp>
      <p:sp>
        <p:nvSpPr>
          <p:cNvPr id="11" name="Rectángulo 10"/>
          <p:cNvSpPr/>
          <p:nvPr/>
        </p:nvSpPr>
        <p:spPr bwMode="auto">
          <a:xfrm>
            <a:off x="6724650" y="5587188"/>
            <a:ext cx="1114425" cy="896162"/>
          </a:xfrm>
          <a:prstGeom prst="rect">
            <a:avLst/>
          </a:prstGeom>
          <a:noFill/>
          <a:ln w="9525" cap="flat" cmpd="sng" algn="ctr">
            <a:solidFill>
              <a:srgbClr val="FFC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12" name="CuadroTexto 11"/>
          <p:cNvSpPr txBox="1"/>
          <p:nvPr/>
        </p:nvSpPr>
        <p:spPr>
          <a:xfrm>
            <a:off x="6836877" y="5663897"/>
            <a:ext cx="1002198" cy="584775"/>
          </a:xfrm>
          <a:prstGeom prst="rect">
            <a:avLst/>
          </a:prstGeom>
          <a:noFill/>
        </p:spPr>
        <p:txBody>
          <a:bodyPr wrap="none" rtlCol="0">
            <a:spAutoFit/>
          </a:bodyPr>
          <a:lstStyle>
            <a:defPPr>
              <a:defRPr lang="es-ES"/>
            </a:defPPr>
            <a:lvl1pPr algn="ctr">
              <a:defRPr sz="1600">
                <a:solidFill>
                  <a:schemeClr val="tx1"/>
                </a:solidFill>
                <a:effectLst/>
                <a:latin typeface="+mn-lt"/>
              </a:defRPr>
            </a:lvl1pPr>
          </a:lstStyle>
          <a:p>
            <a:r>
              <a:rPr lang="es-ES_tradnl" dirty="0"/>
              <a:t>TOTAL</a:t>
            </a:r>
          </a:p>
          <a:p>
            <a:r>
              <a:rPr lang="es-ES_tradnl" dirty="0"/>
              <a:t>(30 </a:t>
            </a:r>
            <a:r>
              <a:rPr lang="es-ES_tradnl" dirty="0" err="1"/>
              <a:t>ptos</a:t>
            </a:r>
            <a:r>
              <a:rPr lang="es-ES_tradnl" dirty="0"/>
              <a:t>)</a:t>
            </a:r>
            <a:endParaRPr lang="es-ES" dirty="0" err="1"/>
          </a:p>
        </p:txBody>
      </p:sp>
      <p:sp>
        <p:nvSpPr>
          <p:cNvPr id="19" name="Rectángulo 18"/>
          <p:cNvSpPr/>
          <p:nvPr/>
        </p:nvSpPr>
        <p:spPr bwMode="auto">
          <a:xfrm>
            <a:off x="1352550" y="1323975"/>
            <a:ext cx="781050" cy="238125"/>
          </a:xfrm>
          <a:prstGeom prst="rect">
            <a:avLst/>
          </a:prstGeom>
          <a:noFill/>
          <a:ln w="19050" cap="flat" cmpd="sng" algn="ctr">
            <a:solidFill>
              <a:srgbClr val="C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20" name="Rectángulo 19"/>
          <p:cNvSpPr/>
          <p:nvPr/>
        </p:nvSpPr>
        <p:spPr bwMode="auto">
          <a:xfrm>
            <a:off x="2762250" y="1875264"/>
            <a:ext cx="781050" cy="238125"/>
          </a:xfrm>
          <a:prstGeom prst="rect">
            <a:avLst/>
          </a:prstGeom>
          <a:noFill/>
          <a:ln w="19050" cap="flat" cmpd="sng" algn="ctr">
            <a:solidFill>
              <a:srgbClr val="C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21" name="Rectángulo 20"/>
          <p:cNvSpPr/>
          <p:nvPr/>
        </p:nvSpPr>
        <p:spPr bwMode="auto">
          <a:xfrm>
            <a:off x="4475956" y="1875263"/>
            <a:ext cx="781050" cy="238125"/>
          </a:xfrm>
          <a:prstGeom prst="rect">
            <a:avLst/>
          </a:prstGeom>
          <a:noFill/>
          <a:ln w="19050" cap="flat" cmpd="sng" algn="ctr">
            <a:solidFill>
              <a:srgbClr val="C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22" name="Rectángulo 21"/>
          <p:cNvSpPr/>
          <p:nvPr/>
        </p:nvSpPr>
        <p:spPr bwMode="auto">
          <a:xfrm>
            <a:off x="6132511" y="1894314"/>
            <a:ext cx="1211263" cy="238125"/>
          </a:xfrm>
          <a:prstGeom prst="rect">
            <a:avLst/>
          </a:prstGeom>
          <a:noFill/>
          <a:ln w="19050" cap="flat" cmpd="sng" algn="ctr">
            <a:solidFill>
              <a:srgbClr val="C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23" name="Rectángulo 22"/>
          <p:cNvSpPr/>
          <p:nvPr/>
        </p:nvSpPr>
        <p:spPr bwMode="auto">
          <a:xfrm>
            <a:off x="3333749" y="2390775"/>
            <a:ext cx="600075" cy="238125"/>
          </a:xfrm>
          <a:prstGeom prst="rect">
            <a:avLst/>
          </a:prstGeom>
          <a:noFill/>
          <a:ln w="19050" cap="flat" cmpd="sng" algn="ctr">
            <a:solidFill>
              <a:srgbClr val="C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24" name="Rectángulo 23"/>
          <p:cNvSpPr/>
          <p:nvPr/>
        </p:nvSpPr>
        <p:spPr bwMode="auto">
          <a:xfrm>
            <a:off x="1352550" y="2795006"/>
            <a:ext cx="1409700" cy="238125"/>
          </a:xfrm>
          <a:prstGeom prst="rect">
            <a:avLst/>
          </a:prstGeom>
          <a:noFill/>
          <a:ln w="19050" cap="flat" cmpd="sng" algn="ctr">
            <a:solidFill>
              <a:srgbClr val="C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25" name="Rectángulo 24"/>
          <p:cNvSpPr/>
          <p:nvPr/>
        </p:nvSpPr>
        <p:spPr bwMode="auto">
          <a:xfrm>
            <a:off x="2133600" y="3208526"/>
            <a:ext cx="1638300" cy="238125"/>
          </a:xfrm>
          <a:prstGeom prst="rect">
            <a:avLst/>
          </a:prstGeom>
          <a:noFill/>
          <a:ln w="19050" cap="flat" cmpd="sng" algn="ctr">
            <a:solidFill>
              <a:srgbClr val="C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26" name="Rectángulo 25"/>
          <p:cNvSpPr/>
          <p:nvPr/>
        </p:nvSpPr>
        <p:spPr bwMode="auto">
          <a:xfrm>
            <a:off x="3933824" y="3571176"/>
            <a:ext cx="1400176" cy="238125"/>
          </a:xfrm>
          <a:prstGeom prst="rect">
            <a:avLst/>
          </a:prstGeom>
          <a:noFill/>
          <a:ln w="19050" cap="flat" cmpd="sng" algn="ctr">
            <a:solidFill>
              <a:srgbClr val="C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27" name="CuadroTexto 26"/>
          <p:cNvSpPr txBox="1"/>
          <p:nvPr/>
        </p:nvSpPr>
        <p:spPr>
          <a:xfrm>
            <a:off x="116663" y="4954270"/>
            <a:ext cx="1035861" cy="338554"/>
          </a:xfrm>
          <a:prstGeom prst="rect">
            <a:avLst/>
          </a:prstGeom>
          <a:noFill/>
        </p:spPr>
        <p:txBody>
          <a:bodyPr wrap="none" rtlCol="0">
            <a:spAutoFit/>
          </a:bodyPr>
          <a:lstStyle/>
          <a:p>
            <a:pPr algn="ctr"/>
            <a:r>
              <a:rPr lang="es-ES_tradnl" sz="1600" dirty="0">
                <a:solidFill>
                  <a:srgbClr val="C00000"/>
                </a:solidFill>
                <a:effectLst/>
                <a:latin typeface="+mn-lt"/>
              </a:rPr>
              <a:t>(Punto 2)</a:t>
            </a:r>
            <a:endParaRPr lang="es-ES" sz="1600" dirty="0" err="1">
              <a:solidFill>
                <a:srgbClr val="C00000"/>
              </a:solidFill>
              <a:effectLst/>
              <a:latin typeface="+mn-lt"/>
            </a:endParaRPr>
          </a:p>
        </p:txBody>
      </p:sp>
      <p:sp>
        <p:nvSpPr>
          <p:cNvPr id="28" name="CuadroTexto 27"/>
          <p:cNvSpPr txBox="1"/>
          <p:nvPr/>
        </p:nvSpPr>
        <p:spPr>
          <a:xfrm>
            <a:off x="6836877" y="1353604"/>
            <a:ext cx="788161" cy="246221"/>
          </a:xfrm>
          <a:prstGeom prst="rect">
            <a:avLst/>
          </a:prstGeom>
          <a:solidFill>
            <a:schemeClr val="bg1"/>
          </a:solidFill>
        </p:spPr>
        <p:txBody>
          <a:bodyPr wrap="square" rtlCol="0">
            <a:spAutoFit/>
          </a:bodyPr>
          <a:lstStyle/>
          <a:p>
            <a:r>
              <a:rPr lang="es-ES_tradnl" sz="1000" dirty="0" smtClean="0">
                <a:solidFill>
                  <a:srgbClr val="FF0000"/>
                </a:solidFill>
                <a:effectLst/>
                <a:latin typeface="+mn-lt"/>
              </a:rPr>
              <a:t>3 puntos</a:t>
            </a:r>
            <a:endParaRPr lang="es-ES" sz="1000" dirty="0" err="1" smtClean="0">
              <a:solidFill>
                <a:srgbClr val="FF0000"/>
              </a:solidFill>
              <a:effectLst/>
              <a:latin typeface="+mn-lt"/>
            </a:endParaRPr>
          </a:p>
        </p:txBody>
      </p:sp>
      <p:sp>
        <p:nvSpPr>
          <p:cNvPr id="29" name="CuadroTexto 28"/>
          <p:cNvSpPr txBox="1"/>
          <p:nvPr/>
        </p:nvSpPr>
        <p:spPr>
          <a:xfrm>
            <a:off x="1623232" y="2057598"/>
            <a:ext cx="788161" cy="246221"/>
          </a:xfrm>
          <a:prstGeom prst="rect">
            <a:avLst/>
          </a:prstGeom>
          <a:solidFill>
            <a:schemeClr val="bg1"/>
          </a:solidFill>
        </p:spPr>
        <p:txBody>
          <a:bodyPr wrap="square" rtlCol="0">
            <a:spAutoFit/>
          </a:bodyPr>
          <a:lstStyle/>
          <a:p>
            <a:r>
              <a:rPr lang="es-ES_tradnl" sz="1000" dirty="0" smtClean="0">
                <a:solidFill>
                  <a:srgbClr val="FF0000"/>
                </a:solidFill>
                <a:effectLst/>
                <a:latin typeface="+mn-lt"/>
              </a:rPr>
              <a:t>3 puntos</a:t>
            </a:r>
            <a:endParaRPr lang="es-ES" sz="1000" dirty="0" err="1" smtClean="0">
              <a:solidFill>
                <a:srgbClr val="FF0000"/>
              </a:solidFill>
              <a:effectLst/>
              <a:latin typeface="+mn-lt"/>
            </a:endParaRPr>
          </a:p>
        </p:txBody>
      </p:sp>
      <p:sp>
        <p:nvSpPr>
          <p:cNvPr id="30" name="CuadroTexto 29"/>
          <p:cNvSpPr txBox="1"/>
          <p:nvPr/>
        </p:nvSpPr>
        <p:spPr>
          <a:xfrm>
            <a:off x="5567776" y="2807342"/>
            <a:ext cx="788161" cy="246221"/>
          </a:xfrm>
          <a:prstGeom prst="rect">
            <a:avLst/>
          </a:prstGeom>
          <a:solidFill>
            <a:schemeClr val="bg1"/>
          </a:solidFill>
        </p:spPr>
        <p:txBody>
          <a:bodyPr wrap="square" rtlCol="0">
            <a:spAutoFit/>
          </a:bodyPr>
          <a:lstStyle/>
          <a:p>
            <a:r>
              <a:rPr lang="es-ES_tradnl" sz="1000" dirty="0" smtClean="0">
                <a:solidFill>
                  <a:srgbClr val="FF0000"/>
                </a:solidFill>
                <a:effectLst/>
                <a:latin typeface="+mn-lt"/>
              </a:rPr>
              <a:t>0 puntos</a:t>
            </a:r>
            <a:endParaRPr lang="es-ES" sz="1000" dirty="0" err="1" smtClean="0">
              <a:solidFill>
                <a:srgbClr val="FF0000"/>
              </a:solidFill>
              <a:effectLst/>
              <a:latin typeface="+mn-lt"/>
            </a:endParaRPr>
          </a:p>
        </p:txBody>
      </p:sp>
      <p:sp>
        <p:nvSpPr>
          <p:cNvPr id="31" name="CuadroTexto 30"/>
          <p:cNvSpPr txBox="1"/>
          <p:nvPr/>
        </p:nvSpPr>
        <p:spPr>
          <a:xfrm>
            <a:off x="4779615" y="3180803"/>
            <a:ext cx="788161" cy="246221"/>
          </a:xfrm>
          <a:prstGeom prst="rect">
            <a:avLst/>
          </a:prstGeom>
          <a:solidFill>
            <a:schemeClr val="bg1"/>
          </a:solidFill>
        </p:spPr>
        <p:txBody>
          <a:bodyPr wrap="square" rtlCol="0">
            <a:spAutoFit/>
          </a:bodyPr>
          <a:lstStyle/>
          <a:p>
            <a:r>
              <a:rPr lang="es-ES_tradnl" sz="1000" dirty="0">
                <a:solidFill>
                  <a:srgbClr val="FF0000"/>
                </a:solidFill>
                <a:effectLst/>
                <a:latin typeface="+mn-lt"/>
              </a:rPr>
              <a:t>3</a:t>
            </a:r>
            <a:r>
              <a:rPr lang="es-ES_tradnl" sz="1000" dirty="0" smtClean="0">
                <a:solidFill>
                  <a:srgbClr val="FF0000"/>
                </a:solidFill>
                <a:effectLst/>
                <a:latin typeface="+mn-lt"/>
              </a:rPr>
              <a:t> puntos</a:t>
            </a:r>
            <a:endParaRPr lang="es-ES" sz="1000" dirty="0" err="1" smtClean="0">
              <a:solidFill>
                <a:srgbClr val="FF0000"/>
              </a:solidFill>
              <a:effectLst/>
              <a:latin typeface="+mn-lt"/>
            </a:endParaRPr>
          </a:p>
        </p:txBody>
      </p:sp>
      <p:sp>
        <p:nvSpPr>
          <p:cNvPr id="32" name="CuadroTexto 31"/>
          <p:cNvSpPr txBox="1"/>
          <p:nvPr/>
        </p:nvSpPr>
        <p:spPr>
          <a:xfrm>
            <a:off x="5380384" y="3567394"/>
            <a:ext cx="788161" cy="246221"/>
          </a:xfrm>
          <a:prstGeom prst="rect">
            <a:avLst/>
          </a:prstGeom>
          <a:solidFill>
            <a:schemeClr val="bg1"/>
          </a:solidFill>
        </p:spPr>
        <p:txBody>
          <a:bodyPr wrap="square" rtlCol="0">
            <a:spAutoFit/>
          </a:bodyPr>
          <a:lstStyle/>
          <a:p>
            <a:r>
              <a:rPr lang="es-ES_tradnl" sz="1000" dirty="0" smtClean="0">
                <a:solidFill>
                  <a:srgbClr val="FF0000"/>
                </a:solidFill>
                <a:effectLst/>
                <a:latin typeface="+mn-lt"/>
              </a:rPr>
              <a:t>2 puntos</a:t>
            </a:r>
            <a:endParaRPr lang="es-ES" sz="1000" dirty="0" err="1" smtClean="0">
              <a:solidFill>
                <a:srgbClr val="FF0000"/>
              </a:solidFill>
              <a:effectLst/>
              <a:latin typeface="+mn-lt"/>
            </a:endParaRPr>
          </a:p>
        </p:txBody>
      </p:sp>
    </p:spTree>
    <p:extLst>
      <p:ext uri="{BB962C8B-B14F-4D97-AF65-F5344CB8AC3E}">
        <p14:creationId xmlns:p14="http://schemas.microsoft.com/office/powerpoint/2010/main" val="1671736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Marcador de pie de página 3"/>
          <p:cNvSpPr>
            <a:spLocks noGrp="1"/>
          </p:cNvSpPr>
          <p:nvPr>
            <p:ph type="ftr" sz="quarter" idx="10"/>
          </p:nvPr>
        </p:nvSpPr>
        <p:spPr/>
        <p:txBody>
          <a:bodyPr/>
          <a:lstStyle/>
          <a:p>
            <a:r>
              <a:rPr lang="es-ES" dirty="0"/>
              <a:t>Taller - evaluación</a:t>
            </a:r>
          </a:p>
        </p:txBody>
      </p:sp>
      <p:pic>
        <p:nvPicPr>
          <p:cNvPr id="3" name="Imagen 2"/>
          <p:cNvPicPr>
            <a:picLocks noChangeAspect="1"/>
          </p:cNvPicPr>
          <p:nvPr/>
        </p:nvPicPr>
        <p:blipFill rotWithShape="1">
          <a:blip r:embed="rId2"/>
          <a:srcRect l="-247" t="5606" r="247" b="50615"/>
          <a:stretch/>
        </p:blipFill>
        <p:spPr>
          <a:xfrm>
            <a:off x="1202323" y="1062202"/>
            <a:ext cx="8667433" cy="4014659"/>
          </a:xfrm>
          <a:prstGeom prst="rect">
            <a:avLst/>
          </a:prstGeom>
        </p:spPr>
      </p:pic>
      <p:sp>
        <p:nvSpPr>
          <p:cNvPr id="7" name="Rectángulo 6"/>
          <p:cNvSpPr/>
          <p:nvPr/>
        </p:nvSpPr>
        <p:spPr bwMode="auto">
          <a:xfrm>
            <a:off x="1123581" y="5083356"/>
            <a:ext cx="3681126" cy="910029"/>
          </a:xfrm>
          <a:prstGeom prst="rect">
            <a:avLst/>
          </a:prstGeom>
          <a:noFill/>
          <a:ln w="9525" cap="flat" cmpd="sng" algn="ctr">
            <a:solidFill>
              <a:srgbClr val="FFC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8" name="CuadroTexto 7"/>
          <p:cNvSpPr txBox="1"/>
          <p:nvPr/>
        </p:nvSpPr>
        <p:spPr>
          <a:xfrm>
            <a:off x="150618" y="5078659"/>
            <a:ext cx="1002198" cy="830997"/>
          </a:xfrm>
          <a:prstGeom prst="rect">
            <a:avLst/>
          </a:prstGeom>
          <a:noFill/>
        </p:spPr>
        <p:txBody>
          <a:bodyPr wrap="none" rtlCol="0">
            <a:spAutoFit/>
          </a:bodyPr>
          <a:lstStyle>
            <a:defPPr>
              <a:defRPr lang="es-ES"/>
            </a:defPPr>
            <a:lvl1pPr algn="ctr">
              <a:defRPr sz="1600">
                <a:solidFill>
                  <a:schemeClr val="tx1"/>
                </a:solidFill>
                <a:effectLst/>
                <a:latin typeface="+mn-lt"/>
              </a:defRPr>
            </a:lvl1pPr>
          </a:lstStyle>
          <a:p>
            <a:r>
              <a:rPr lang="es-ES_tradnl" dirty="0"/>
              <a:t>Informe </a:t>
            </a:r>
          </a:p>
          <a:p>
            <a:r>
              <a:rPr lang="es-ES_tradnl" dirty="0"/>
              <a:t>Técnico</a:t>
            </a:r>
          </a:p>
          <a:p>
            <a:r>
              <a:rPr lang="es-ES_tradnl" dirty="0"/>
              <a:t>(30 </a:t>
            </a:r>
            <a:r>
              <a:rPr lang="es-ES_tradnl" dirty="0" err="1"/>
              <a:t>ptos</a:t>
            </a:r>
            <a:r>
              <a:rPr lang="es-ES_tradnl" dirty="0"/>
              <a:t>)</a:t>
            </a:r>
            <a:endParaRPr lang="es-ES" dirty="0" err="1"/>
          </a:p>
        </p:txBody>
      </p:sp>
      <p:sp>
        <p:nvSpPr>
          <p:cNvPr id="9" name="Rectángulo 8"/>
          <p:cNvSpPr/>
          <p:nvPr/>
        </p:nvSpPr>
        <p:spPr bwMode="auto">
          <a:xfrm>
            <a:off x="201527" y="5131559"/>
            <a:ext cx="900380" cy="896162"/>
          </a:xfrm>
          <a:prstGeom prst="rect">
            <a:avLst/>
          </a:prstGeom>
          <a:noFill/>
          <a:ln w="9525" cap="flat" cmpd="sng" algn="ctr">
            <a:solidFill>
              <a:srgbClr val="FFC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10" name="Rectángulo 9"/>
          <p:cNvSpPr/>
          <p:nvPr/>
        </p:nvSpPr>
        <p:spPr bwMode="auto">
          <a:xfrm>
            <a:off x="254444" y="2197497"/>
            <a:ext cx="1214579" cy="792463"/>
          </a:xfrm>
          <a:prstGeom prst="rect">
            <a:avLst/>
          </a:prstGeom>
          <a:noFill/>
          <a:ln w="9525" cap="flat" cmpd="sng" algn="ctr">
            <a:solidFill>
              <a:srgbClr val="FFC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11" name="CuadroTexto 10"/>
          <p:cNvSpPr txBox="1"/>
          <p:nvPr/>
        </p:nvSpPr>
        <p:spPr>
          <a:xfrm>
            <a:off x="254444" y="2158964"/>
            <a:ext cx="1276310" cy="830997"/>
          </a:xfrm>
          <a:prstGeom prst="rect">
            <a:avLst/>
          </a:prstGeom>
          <a:noFill/>
        </p:spPr>
        <p:txBody>
          <a:bodyPr wrap="none" rtlCol="0">
            <a:spAutoFit/>
          </a:bodyPr>
          <a:lstStyle/>
          <a:p>
            <a:pPr algn="ctr"/>
            <a:r>
              <a:rPr lang="es-ES_tradnl" sz="1600" dirty="0">
                <a:solidFill>
                  <a:schemeClr val="tx1"/>
                </a:solidFill>
                <a:effectLst/>
                <a:latin typeface="+mn-lt"/>
              </a:rPr>
              <a:t>Evaluación</a:t>
            </a:r>
          </a:p>
          <a:p>
            <a:pPr algn="ctr"/>
            <a:r>
              <a:rPr lang="es-ES_tradnl" sz="1600" dirty="0">
                <a:solidFill>
                  <a:schemeClr val="tx1"/>
                </a:solidFill>
                <a:effectLst/>
                <a:latin typeface="+mn-lt"/>
              </a:rPr>
              <a:t> estratégica</a:t>
            </a:r>
          </a:p>
          <a:p>
            <a:pPr algn="ctr"/>
            <a:r>
              <a:rPr lang="es-ES_tradnl" sz="1600" dirty="0">
                <a:solidFill>
                  <a:schemeClr val="tx1"/>
                </a:solidFill>
                <a:effectLst/>
                <a:latin typeface="+mn-lt"/>
              </a:rPr>
              <a:t>(40 </a:t>
            </a:r>
            <a:r>
              <a:rPr lang="es-ES_tradnl" sz="1600" dirty="0" err="1">
                <a:solidFill>
                  <a:schemeClr val="tx1"/>
                </a:solidFill>
                <a:effectLst/>
                <a:latin typeface="+mn-lt"/>
              </a:rPr>
              <a:t>ptos</a:t>
            </a:r>
            <a:r>
              <a:rPr lang="es-ES_tradnl" sz="1600" dirty="0">
                <a:solidFill>
                  <a:schemeClr val="tx1"/>
                </a:solidFill>
                <a:effectLst/>
                <a:latin typeface="+mn-lt"/>
              </a:rPr>
              <a:t>)</a:t>
            </a:r>
            <a:endParaRPr lang="es-ES" sz="1600" dirty="0" err="1">
              <a:solidFill>
                <a:schemeClr val="tx1"/>
              </a:solidFill>
              <a:effectLst/>
              <a:latin typeface="+mn-lt"/>
            </a:endParaRPr>
          </a:p>
        </p:txBody>
      </p:sp>
      <p:sp>
        <p:nvSpPr>
          <p:cNvPr id="13" name="CuadroTexto 12"/>
          <p:cNvSpPr txBox="1"/>
          <p:nvPr/>
        </p:nvSpPr>
        <p:spPr>
          <a:xfrm>
            <a:off x="1290233" y="5164142"/>
            <a:ext cx="3009157" cy="830997"/>
          </a:xfrm>
          <a:prstGeom prst="rect">
            <a:avLst/>
          </a:prstGeom>
          <a:noFill/>
        </p:spPr>
        <p:txBody>
          <a:bodyPr wrap="none" rtlCol="0">
            <a:spAutoFit/>
          </a:bodyPr>
          <a:lstStyle>
            <a:defPPr>
              <a:defRPr lang="es-ES"/>
            </a:defPPr>
            <a:lvl1pPr algn="ctr">
              <a:defRPr sz="1600">
                <a:solidFill>
                  <a:schemeClr val="tx1"/>
                </a:solidFill>
                <a:effectLst/>
                <a:latin typeface="+mn-lt"/>
              </a:defRPr>
            </a:lvl1pPr>
          </a:lstStyle>
          <a:p>
            <a:pPr algn="l"/>
            <a:r>
              <a:rPr lang="es-ES_tradnl" dirty="0"/>
              <a:t>Calidad científica (7 </a:t>
            </a:r>
            <a:r>
              <a:rPr lang="es-ES_tradnl" dirty="0" err="1"/>
              <a:t>ptos</a:t>
            </a:r>
            <a:r>
              <a:rPr lang="es-ES_tradnl" dirty="0"/>
              <a:t>)</a:t>
            </a:r>
          </a:p>
          <a:p>
            <a:pPr algn="l"/>
            <a:r>
              <a:rPr lang="es-ES_tradnl" dirty="0"/>
              <a:t>Calidad metodológica (8 </a:t>
            </a:r>
            <a:r>
              <a:rPr lang="es-ES_tradnl" dirty="0" err="1"/>
              <a:t>ptos</a:t>
            </a:r>
            <a:r>
              <a:rPr lang="es-ES_tradnl" dirty="0"/>
              <a:t>)</a:t>
            </a:r>
          </a:p>
          <a:p>
            <a:pPr algn="l"/>
            <a:r>
              <a:rPr lang="es-ES_tradnl" dirty="0"/>
              <a:t>Viabilidad (15 puntos)</a:t>
            </a:r>
          </a:p>
        </p:txBody>
      </p:sp>
      <p:sp>
        <p:nvSpPr>
          <p:cNvPr id="15" name="Título 1"/>
          <p:cNvSpPr>
            <a:spLocks noGrp="1"/>
          </p:cNvSpPr>
          <p:nvPr>
            <p:ph type="title"/>
          </p:nvPr>
        </p:nvSpPr>
        <p:spPr>
          <a:xfrm>
            <a:off x="0" y="0"/>
            <a:ext cx="8534400" cy="533400"/>
          </a:xfrm>
        </p:spPr>
        <p:txBody>
          <a:bodyPr/>
          <a:lstStyle/>
          <a:p>
            <a:r>
              <a:rPr lang="es-ES_tradnl" dirty="0" smtClean="0"/>
              <a:t>EVALUACIÓN </a:t>
            </a:r>
            <a:r>
              <a:rPr lang="es-ES_tradnl" dirty="0"/>
              <a:t>ESTRATÉGICA Y SINTEXIS</a:t>
            </a:r>
            <a:endParaRPr lang="es-ES" dirty="0"/>
          </a:p>
        </p:txBody>
      </p:sp>
      <p:sp>
        <p:nvSpPr>
          <p:cNvPr id="16" name="Rectángulo 15"/>
          <p:cNvSpPr/>
          <p:nvPr/>
        </p:nvSpPr>
        <p:spPr bwMode="auto">
          <a:xfrm>
            <a:off x="7466286" y="156971"/>
            <a:ext cx="1114425" cy="896162"/>
          </a:xfrm>
          <a:prstGeom prst="rect">
            <a:avLst/>
          </a:prstGeom>
          <a:noFill/>
          <a:ln w="9525" cap="flat" cmpd="sng" algn="ctr">
            <a:solidFill>
              <a:srgbClr val="FFC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17" name="CuadroTexto 16"/>
          <p:cNvSpPr txBox="1"/>
          <p:nvPr/>
        </p:nvSpPr>
        <p:spPr>
          <a:xfrm>
            <a:off x="6786528" y="241012"/>
            <a:ext cx="2182374" cy="584775"/>
          </a:xfrm>
          <a:prstGeom prst="rect">
            <a:avLst/>
          </a:prstGeom>
          <a:noFill/>
        </p:spPr>
        <p:txBody>
          <a:bodyPr wrap="square" rtlCol="0">
            <a:spAutoFit/>
          </a:bodyPr>
          <a:lstStyle>
            <a:defPPr>
              <a:defRPr lang="es-ES"/>
            </a:defPPr>
            <a:lvl1pPr algn="ctr">
              <a:defRPr sz="1600">
                <a:solidFill>
                  <a:schemeClr val="tx1"/>
                </a:solidFill>
                <a:effectLst/>
                <a:latin typeface="+mn-lt"/>
              </a:defRPr>
            </a:lvl1pPr>
          </a:lstStyle>
          <a:p>
            <a:r>
              <a:rPr lang="es-ES_tradnl" dirty="0"/>
              <a:t>TOTAL PI</a:t>
            </a:r>
          </a:p>
          <a:p>
            <a:r>
              <a:rPr lang="es-ES_tradnl" dirty="0"/>
              <a:t>(70 </a:t>
            </a:r>
            <a:r>
              <a:rPr lang="es-ES_tradnl" dirty="0" err="1"/>
              <a:t>ptos</a:t>
            </a:r>
            <a:r>
              <a:rPr lang="es-ES_tradnl" dirty="0"/>
              <a:t>)</a:t>
            </a:r>
            <a:endParaRPr lang="es-ES" dirty="0" err="1"/>
          </a:p>
        </p:txBody>
      </p:sp>
      <p:sp>
        <p:nvSpPr>
          <p:cNvPr id="18" name="Rectángulo 17"/>
          <p:cNvSpPr/>
          <p:nvPr/>
        </p:nvSpPr>
        <p:spPr bwMode="auto">
          <a:xfrm>
            <a:off x="1811178" y="1069041"/>
            <a:ext cx="885483" cy="238125"/>
          </a:xfrm>
          <a:prstGeom prst="rect">
            <a:avLst/>
          </a:prstGeom>
          <a:noFill/>
          <a:ln w="19050" cap="flat" cmpd="sng" algn="ctr">
            <a:solidFill>
              <a:srgbClr val="C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19" name="Rectángulo 18"/>
          <p:cNvSpPr/>
          <p:nvPr/>
        </p:nvSpPr>
        <p:spPr bwMode="auto">
          <a:xfrm>
            <a:off x="1852898" y="2102247"/>
            <a:ext cx="1033177" cy="238125"/>
          </a:xfrm>
          <a:prstGeom prst="rect">
            <a:avLst/>
          </a:prstGeom>
          <a:noFill/>
          <a:ln w="19050" cap="flat" cmpd="sng" algn="ctr">
            <a:solidFill>
              <a:srgbClr val="C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20" name="Rectángulo 19"/>
          <p:cNvSpPr/>
          <p:nvPr/>
        </p:nvSpPr>
        <p:spPr bwMode="auto">
          <a:xfrm>
            <a:off x="1852899" y="3280541"/>
            <a:ext cx="2947701" cy="238125"/>
          </a:xfrm>
          <a:prstGeom prst="rect">
            <a:avLst/>
          </a:prstGeom>
          <a:noFill/>
          <a:ln w="19050" cap="flat" cmpd="sng" algn="ctr">
            <a:solidFill>
              <a:srgbClr val="C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21" name="Rectángulo 20"/>
          <p:cNvSpPr/>
          <p:nvPr/>
        </p:nvSpPr>
        <p:spPr bwMode="auto">
          <a:xfrm>
            <a:off x="1852898" y="4457504"/>
            <a:ext cx="2947701" cy="238125"/>
          </a:xfrm>
          <a:prstGeom prst="rect">
            <a:avLst/>
          </a:prstGeom>
          <a:noFill/>
          <a:ln w="19050" cap="flat" cmpd="sng" algn="ctr">
            <a:solidFill>
              <a:srgbClr val="C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cxnSp>
        <p:nvCxnSpPr>
          <p:cNvPr id="23" name="Conector recto 22"/>
          <p:cNvCxnSpPr/>
          <p:nvPr/>
        </p:nvCxnSpPr>
        <p:spPr bwMode="auto">
          <a:xfrm>
            <a:off x="4191000" y="1273062"/>
            <a:ext cx="838200" cy="0"/>
          </a:xfrm>
          <a:prstGeom prst="line">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5" name="Conector recto 24"/>
          <p:cNvCxnSpPr/>
          <p:nvPr/>
        </p:nvCxnSpPr>
        <p:spPr bwMode="auto">
          <a:xfrm>
            <a:off x="3962400" y="1454037"/>
            <a:ext cx="2705100" cy="0"/>
          </a:xfrm>
          <a:prstGeom prst="line">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Conector recto 26"/>
          <p:cNvCxnSpPr/>
          <p:nvPr/>
        </p:nvCxnSpPr>
        <p:spPr bwMode="auto">
          <a:xfrm>
            <a:off x="7200900" y="1454037"/>
            <a:ext cx="1123950" cy="0"/>
          </a:xfrm>
          <a:prstGeom prst="line">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Conector recto 28"/>
          <p:cNvCxnSpPr/>
          <p:nvPr/>
        </p:nvCxnSpPr>
        <p:spPr bwMode="auto">
          <a:xfrm>
            <a:off x="4352925" y="2376727"/>
            <a:ext cx="2150577" cy="9958"/>
          </a:xfrm>
          <a:prstGeom prst="line">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 name="Conector recto 30"/>
          <p:cNvCxnSpPr/>
          <p:nvPr/>
        </p:nvCxnSpPr>
        <p:spPr bwMode="auto">
          <a:xfrm>
            <a:off x="1866551" y="2378473"/>
            <a:ext cx="502935" cy="0"/>
          </a:xfrm>
          <a:prstGeom prst="line">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 name="Conector recto 35"/>
          <p:cNvCxnSpPr/>
          <p:nvPr/>
        </p:nvCxnSpPr>
        <p:spPr bwMode="auto">
          <a:xfrm>
            <a:off x="3219101" y="2567661"/>
            <a:ext cx="1390999" cy="0"/>
          </a:xfrm>
          <a:prstGeom prst="line">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Conector recto 37"/>
          <p:cNvCxnSpPr/>
          <p:nvPr/>
        </p:nvCxnSpPr>
        <p:spPr bwMode="auto">
          <a:xfrm>
            <a:off x="6667500" y="2543862"/>
            <a:ext cx="393214" cy="0"/>
          </a:xfrm>
          <a:prstGeom prst="line">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Conector recto 40"/>
          <p:cNvCxnSpPr/>
          <p:nvPr/>
        </p:nvCxnSpPr>
        <p:spPr bwMode="auto">
          <a:xfrm>
            <a:off x="2008481" y="3768975"/>
            <a:ext cx="2258719" cy="0"/>
          </a:xfrm>
          <a:prstGeom prst="line">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Conector recto 42"/>
          <p:cNvCxnSpPr/>
          <p:nvPr/>
        </p:nvCxnSpPr>
        <p:spPr bwMode="auto">
          <a:xfrm flipV="1">
            <a:off x="6002768" y="3564979"/>
            <a:ext cx="1559045" cy="7912"/>
          </a:xfrm>
          <a:prstGeom prst="line">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Conector recto 44"/>
          <p:cNvCxnSpPr/>
          <p:nvPr/>
        </p:nvCxnSpPr>
        <p:spPr bwMode="auto">
          <a:xfrm>
            <a:off x="7611037" y="3768975"/>
            <a:ext cx="713813" cy="0"/>
          </a:xfrm>
          <a:prstGeom prst="line">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Conector recto 45"/>
          <p:cNvCxnSpPr/>
          <p:nvPr/>
        </p:nvCxnSpPr>
        <p:spPr bwMode="auto">
          <a:xfrm>
            <a:off x="1970381" y="3938453"/>
            <a:ext cx="399105" cy="0"/>
          </a:xfrm>
          <a:prstGeom prst="line">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Conector recto 48"/>
          <p:cNvCxnSpPr/>
          <p:nvPr/>
        </p:nvCxnSpPr>
        <p:spPr bwMode="auto">
          <a:xfrm>
            <a:off x="3278618" y="4707678"/>
            <a:ext cx="3280997" cy="5460"/>
          </a:xfrm>
          <a:prstGeom prst="line">
            <a:avLst/>
          </a:pr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2" name="Imagen 1"/>
          <p:cNvPicPr>
            <a:picLocks noChangeAspect="1"/>
          </p:cNvPicPr>
          <p:nvPr/>
        </p:nvPicPr>
        <p:blipFill>
          <a:blip r:embed="rId3"/>
          <a:stretch>
            <a:fillRect/>
          </a:stretch>
        </p:blipFill>
        <p:spPr>
          <a:xfrm>
            <a:off x="260143" y="696134"/>
            <a:ext cx="4152900" cy="382891"/>
          </a:xfrm>
          <a:prstGeom prst="rect">
            <a:avLst/>
          </a:prstGeom>
        </p:spPr>
      </p:pic>
      <p:sp>
        <p:nvSpPr>
          <p:cNvPr id="30" name="Rectángulo 29"/>
          <p:cNvSpPr/>
          <p:nvPr/>
        </p:nvSpPr>
        <p:spPr bwMode="auto">
          <a:xfrm>
            <a:off x="7883722" y="5111243"/>
            <a:ext cx="1986034" cy="896162"/>
          </a:xfrm>
          <a:prstGeom prst="rect">
            <a:avLst/>
          </a:prstGeom>
          <a:noFill/>
          <a:ln w="9525" cap="flat" cmpd="sng" algn="ctr">
            <a:solidFill>
              <a:srgbClr val="FFC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2400" b="0" i="0" u="none" strike="noStrike" cap="none" normalizeH="0" baseline="0" dirty="0">
              <a:ln>
                <a:noFill/>
              </a:ln>
              <a:solidFill>
                <a:schemeClr val="bg2"/>
              </a:solidFill>
              <a:effectLst>
                <a:outerShdw blurRad="38100" dist="38100" dir="2700000" algn="tl">
                  <a:srgbClr val="000000">
                    <a:alpha val="43137"/>
                  </a:srgbClr>
                </a:outerShdw>
              </a:effectLst>
              <a:latin typeface="+mn-lt"/>
            </a:endParaRPr>
          </a:p>
        </p:txBody>
      </p:sp>
      <p:sp>
        <p:nvSpPr>
          <p:cNvPr id="32" name="CuadroTexto 31"/>
          <p:cNvSpPr txBox="1"/>
          <p:nvPr/>
        </p:nvSpPr>
        <p:spPr>
          <a:xfrm>
            <a:off x="7892739" y="5209530"/>
            <a:ext cx="1977017" cy="1077218"/>
          </a:xfrm>
          <a:prstGeom prst="rect">
            <a:avLst/>
          </a:prstGeom>
          <a:noFill/>
        </p:spPr>
        <p:txBody>
          <a:bodyPr wrap="square" rtlCol="0">
            <a:spAutoFit/>
          </a:bodyPr>
          <a:lstStyle>
            <a:defPPr>
              <a:defRPr lang="es-ES"/>
            </a:defPPr>
            <a:lvl1pPr algn="ctr">
              <a:defRPr sz="1600">
                <a:solidFill>
                  <a:schemeClr val="tx1"/>
                </a:solidFill>
                <a:effectLst/>
                <a:latin typeface="+mn-lt"/>
              </a:defRPr>
            </a:lvl1pPr>
          </a:lstStyle>
          <a:p>
            <a:r>
              <a:rPr lang="es-ES_tradnl" dirty="0"/>
              <a:t>TOTAL Ejemplo 71</a:t>
            </a:r>
          </a:p>
          <a:p>
            <a:r>
              <a:rPr lang="es-ES_tradnl" dirty="0"/>
              <a:t> Equipo: 13+8= 21</a:t>
            </a:r>
          </a:p>
          <a:p>
            <a:r>
              <a:rPr lang="es-ES_tradnl" dirty="0"/>
              <a:t>      PI: 17+33= 50</a:t>
            </a:r>
          </a:p>
          <a:p>
            <a:r>
              <a:rPr lang="es-ES_tradnl" dirty="0"/>
              <a:t> </a:t>
            </a:r>
          </a:p>
        </p:txBody>
      </p:sp>
      <p:pic>
        <p:nvPicPr>
          <p:cNvPr id="5" name="Imagen 4"/>
          <p:cNvPicPr>
            <a:picLocks noChangeAspect="1"/>
          </p:cNvPicPr>
          <p:nvPr/>
        </p:nvPicPr>
        <p:blipFill>
          <a:blip r:embed="rId4"/>
          <a:stretch>
            <a:fillRect/>
          </a:stretch>
        </p:blipFill>
        <p:spPr>
          <a:xfrm>
            <a:off x="4231831" y="5057409"/>
            <a:ext cx="3531044" cy="1795029"/>
          </a:xfrm>
          <a:prstGeom prst="rect">
            <a:avLst/>
          </a:prstGeom>
        </p:spPr>
      </p:pic>
      <p:sp>
        <p:nvSpPr>
          <p:cNvPr id="6" name="CuadroTexto 5"/>
          <p:cNvSpPr txBox="1"/>
          <p:nvPr/>
        </p:nvSpPr>
        <p:spPr>
          <a:xfrm>
            <a:off x="3340635" y="2188802"/>
            <a:ext cx="347115" cy="246221"/>
          </a:xfrm>
          <a:prstGeom prst="rect">
            <a:avLst/>
          </a:prstGeom>
          <a:solidFill>
            <a:schemeClr val="bg1"/>
          </a:solidFill>
        </p:spPr>
        <p:txBody>
          <a:bodyPr wrap="square" rtlCol="0">
            <a:spAutoFit/>
          </a:bodyPr>
          <a:lstStyle/>
          <a:p>
            <a:r>
              <a:rPr lang="es-ES_tradnl" sz="1000" dirty="0" smtClean="0">
                <a:solidFill>
                  <a:srgbClr val="FF0000"/>
                </a:solidFill>
                <a:effectLst/>
                <a:latin typeface="+mn-lt"/>
              </a:rPr>
              <a:t>12</a:t>
            </a:r>
            <a:endParaRPr lang="es-ES" sz="1000" dirty="0" err="1" smtClean="0">
              <a:solidFill>
                <a:srgbClr val="FF0000"/>
              </a:solidFill>
              <a:effectLst/>
              <a:latin typeface="+mn-lt"/>
            </a:endParaRPr>
          </a:p>
        </p:txBody>
      </p:sp>
      <p:sp>
        <p:nvSpPr>
          <p:cNvPr id="12" name="CuadroTexto 11"/>
          <p:cNvSpPr txBox="1"/>
          <p:nvPr/>
        </p:nvSpPr>
        <p:spPr>
          <a:xfrm>
            <a:off x="1852898" y="4011912"/>
            <a:ext cx="6611182" cy="338554"/>
          </a:xfrm>
          <a:prstGeom prst="rect">
            <a:avLst/>
          </a:prstGeom>
          <a:noFill/>
        </p:spPr>
        <p:txBody>
          <a:bodyPr wrap="square" rtlCol="0">
            <a:spAutoFit/>
          </a:bodyPr>
          <a:lstStyle/>
          <a:p>
            <a:r>
              <a:rPr lang="es-ES_tradnl" sz="1600" dirty="0" smtClean="0">
                <a:solidFill>
                  <a:srgbClr val="FF0000"/>
                </a:solidFill>
                <a:effectLst/>
                <a:latin typeface="+mn-lt"/>
              </a:rPr>
              <a:t>Participación ciudadana en la propuesta:   (de  0 a 3 puntos)</a:t>
            </a:r>
            <a:endParaRPr lang="es-ES" sz="1600" dirty="0" err="1" smtClean="0">
              <a:solidFill>
                <a:srgbClr val="FF0000"/>
              </a:solidFill>
              <a:effectLst/>
              <a:latin typeface="+mn-lt"/>
            </a:endParaRPr>
          </a:p>
        </p:txBody>
      </p:sp>
    </p:spTree>
    <p:extLst>
      <p:ext uri="{BB962C8B-B14F-4D97-AF65-F5344CB8AC3E}">
        <p14:creationId xmlns:p14="http://schemas.microsoft.com/office/powerpoint/2010/main" val="333232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p:cNvSpPr>
            <a:spLocks noGrp="1"/>
          </p:cNvSpPr>
          <p:nvPr>
            <p:ph type="ftr" sz="quarter" idx="10"/>
          </p:nvPr>
        </p:nvSpPr>
        <p:spPr>
          <a:xfrm>
            <a:off x="123242" y="6558657"/>
            <a:ext cx="1400758" cy="72063"/>
          </a:xfrm>
        </p:spPr>
        <p:txBody>
          <a:bodyPr/>
          <a:lstStyle/>
          <a:p>
            <a:r>
              <a:rPr lang="es-ES" dirty="0"/>
              <a:t>Taller - evaluación</a:t>
            </a:r>
          </a:p>
        </p:txBody>
      </p:sp>
      <p:sp>
        <p:nvSpPr>
          <p:cNvPr id="8" name="CuadroTexto 7"/>
          <p:cNvSpPr txBox="1"/>
          <p:nvPr/>
        </p:nvSpPr>
        <p:spPr>
          <a:xfrm>
            <a:off x="241536" y="683605"/>
            <a:ext cx="9043934" cy="6032421"/>
          </a:xfrm>
          <a:prstGeom prst="rect">
            <a:avLst/>
          </a:prstGeom>
          <a:noFill/>
        </p:spPr>
        <p:txBody>
          <a:bodyPr wrap="square" rtlCol="0">
            <a:spAutoFit/>
          </a:bodyPr>
          <a:lstStyle/>
          <a:p>
            <a:r>
              <a:rPr lang="es-ES" sz="2000" b="1" dirty="0">
                <a:solidFill>
                  <a:schemeClr val="tx1"/>
                </a:solidFill>
                <a:effectLst/>
                <a:latin typeface="+mn-lt"/>
              </a:rPr>
              <a:t>Relevancia, aplicabilidad y capacidad de transferencia del proyecto: Impacto en salud, económico y social.</a:t>
            </a:r>
          </a:p>
          <a:p>
            <a:endParaRPr lang="es-ES" sz="2000" dirty="0">
              <a:solidFill>
                <a:schemeClr val="tx1"/>
              </a:solidFill>
              <a:effectLst/>
              <a:latin typeface="+mn-lt"/>
            </a:endParaRPr>
          </a:p>
          <a:p>
            <a:r>
              <a:rPr lang="es-ES_tradnl" sz="2000" b="1" u="sng" dirty="0">
                <a:solidFill>
                  <a:srgbClr val="FF0000"/>
                </a:solidFill>
                <a:effectLst/>
                <a:latin typeface="+mn-lt"/>
              </a:rPr>
              <a:t>RELEVANCIA (0-15 </a:t>
            </a:r>
            <a:r>
              <a:rPr lang="es-ES_tradnl" sz="2000" b="1" u="sng" dirty="0" err="1">
                <a:solidFill>
                  <a:srgbClr val="FF0000"/>
                </a:solidFill>
                <a:effectLst/>
                <a:latin typeface="+mn-lt"/>
              </a:rPr>
              <a:t>pts</a:t>
            </a:r>
            <a:r>
              <a:rPr lang="es-ES_tradnl" sz="2000" b="1" u="sng" dirty="0">
                <a:solidFill>
                  <a:srgbClr val="FF0000"/>
                </a:solidFill>
                <a:effectLst/>
                <a:latin typeface="+mn-lt"/>
              </a:rPr>
              <a:t>)</a:t>
            </a:r>
          </a:p>
          <a:p>
            <a:endParaRPr lang="es-ES" sz="2000" dirty="0">
              <a:solidFill>
                <a:schemeClr val="tx1"/>
              </a:solidFill>
              <a:effectLst/>
              <a:latin typeface="+mn-lt"/>
            </a:endParaRPr>
          </a:p>
          <a:p>
            <a:endParaRPr lang="es-ES" sz="2000" dirty="0">
              <a:solidFill>
                <a:schemeClr val="tx1"/>
              </a:solidFill>
              <a:effectLst/>
              <a:latin typeface="+mn-lt"/>
            </a:endParaRPr>
          </a:p>
          <a:p>
            <a:endParaRPr lang="es-ES" sz="2000" dirty="0">
              <a:solidFill>
                <a:schemeClr val="tx1"/>
              </a:solidFill>
              <a:effectLst/>
              <a:latin typeface="+mn-lt"/>
            </a:endParaRPr>
          </a:p>
          <a:p>
            <a:r>
              <a:rPr lang="es-ES" sz="2000" dirty="0">
                <a:solidFill>
                  <a:schemeClr val="tx1"/>
                </a:solidFill>
                <a:effectLst/>
                <a:latin typeface="+mn-lt"/>
              </a:rPr>
              <a:t>-Defina la </a:t>
            </a:r>
            <a:r>
              <a:rPr lang="es-ES" sz="2000" b="1" u="sng" dirty="0">
                <a:solidFill>
                  <a:schemeClr val="tx1"/>
                </a:solidFill>
                <a:effectLst/>
                <a:latin typeface="+mn-lt"/>
              </a:rPr>
              <a:t>necesidad no cubierta </a:t>
            </a:r>
            <a:r>
              <a:rPr lang="es-ES" sz="2000" dirty="0">
                <a:solidFill>
                  <a:schemeClr val="tx1"/>
                </a:solidFill>
                <a:effectLst/>
                <a:latin typeface="+mn-lt"/>
              </a:rPr>
              <a:t>a la que el proyecto pretende responder, la dimensión de la misma y el método de cálculo de esa dimensión. </a:t>
            </a:r>
            <a:r>
              <a:rPr lang="es-ES" sz="1800" dirty="0">
                <a:solidFill>
                  <a:srgbClr val="FF0000"/>
                </a:solidFill>
                <a:effectLst/>
                <a:latin typeface="+mn-lt"/>
              </a:rPr>
              <a:t>¿Por qué haces este estudio? ¿a qué gap de conocimiento quieres responder?</a:t>
            </a:r>
            <a:r>
              <a:rPr lang="es-ES" sz="1800" i="1" u="sng" dirty="0">
                <a:solidFill>
                  <a:srgbClr val="FF0000"/>
                </a:solidFill>
                <a:effectLst/>
                <a:latin typeface="+mn-lt"/>
              </a:rPr>
              <a:t> </a:t>
            </a:r>
            <a:r>
              <a:rPr lang="es-ES" sz="1800" i="1" u="sng" dirty="0">
                <a:solidFill>
                  <a:schemeClr val="accent1">
                    <a:lumMod val="50000"/>
                  </a:schemeClr>
                </a:solidFill>
                <a:effectLst/>
                <a:latin typeface="+mn-lt"/>
              </a:rPr>
              <a:t>Estado del arte </a:t>
            </a:r>
            <a:r>
              <a:rPr lang="es-ES" sz="1800" dirty="0">
                <a:solidFill>
                  <a:schemeClr val="accent1">
                    <a:lumMod val="50000"/>
                  </a:schemeClr>
                </a:solidFill>
                <a:effectLst/>
                <a:latin typeface="+mn-lt"/>
              </a:rPr>
              <a:t> </a:t>
            </a:r>
            <a:r>
              <a:rPr lang="es-ES" sz="1800" b="1" u="sng" dirty="0">
                <a:solidFill>
                  <a:schemeClr val="accent5">
                    <a:lumMod val="50000"/>
                  </a:schemeClr>
                </a:solidFill>
                <a:effectLst/>
                <a:latin typeface="+mn-lt"/>
              </a:rPr>
              <a:t>Cifras (epidemiológicas, económicas)</a:t>
            </a:r>
          </a:p>
          <a:p>
            <a:endParaRPr lang="es-ES" sz="1800" b="1" dirty="0">
              <a:solidFill>
                <a:schemeClr val="tx1">
                  <a:lumMod val="50000"/>
                  <a:lumOff val="50000"/>
                </a:schemeClr>
              </a:solidFill>
              <a:effectLst/>
              <a:latin typeface="+mn-lt"/>
            </a:endParaRPr>
          </a:p>
          <a:p>
            <a:endParaRPr lang="es-ES" sz="2000" dirty="0">
              <a:solidFill>
                <a:schemeClr val="tx1">
                  <a:lumMod val="50000"/>
                  <a:lumOff val="50000"/>
                </a:schemeClr>
              </a:solidFill>
              <a:effectLst/>
              <a:latin typeface="+mn-lt"/>
            </a:endParaRPr>
          </a:p>
          <a:p>
            <a:r>
              <a:rPr lang="es-ES" sz="2000" dirty="0">
                <a:solidFill>
                  <a:schemeClr val="tx1"/>
                </a:solidFill>
                <a:effectLst/>
                <a:latin typeface="+mn-lt"/>
              </a:rPr>
              <a:t>-Describa la </a:t>
            </a:r>
            <a:r>
              <a:rPr lang="es-ES" sz="2000" b="1" u="sng" dirty="0">
                <a:solidFill>
                  <a:schemeClr val="tx1"/>
                </a:solidFill>
                <a:effectLst/>
                <a:latin typeface="+mn-lt"/>
              </a:rPr>
              <a:t>contribución esperable </a:t>
            </a:r>
            <a:r>
              <a:rPr lang="es-ES" sz="2000" dirty="0">
                <a:solidFill>
                  <a:schemeClr val="tx1"/>
                </a:solidFill>
                <a:effectLst/>
                <a:latin typeface="+mn-lt"/>
              </a:rPr>
              <a:t>al avance del conocimiento científico en salud que resultaría de la ejecución del proyecto. </a:t>
            </a:r>
            <a:r>
              <a:rPr lang="es-ES" sz="1800" dirty="0">
                <a:solidFill>
                  <a:srgbClr val="336699"/>
                </a:solidFill>
                <a:effectLst/>
                <a:latin typeface="+mn-lt"/>
              </a:rPr>
              <a:t>Incluye una estimación (formal/informal) del impacto en salud y su adecuación a la contribución esperable del proyecto. </a:t>
            </a:r>
            <a:r>
              <a:rPr lang="es-ES" sz="1800" i="1" u="sng" dirty="0">
                <a:solidFill>
                  <a:schemeClr val="accent1">
                    <a:lumMod val="50000"/>
                  </a:schemeClr>
                </a:solidFill>
                <a:effectLst/>
                <a:latin typeface="+mn-lt"/>
              </a:rPr>
              <a:t>Hipótesis/Objetivo. </a:t>
            </a:r>
            <a:r>
              <a:rPr lang="es-ES" sz="1800" i="1" u="sng" dirty="0">
                <a:solidFill>
                  <a:srgbClr val="4472C4"/>
                </a:solidFill>
                <a:effectLst/>
                <a:highlight>
                  <a:srgbClr val="FFFF00"/>
                </a:highlight>
                <a:latin typeface="»≥á˛"/>
              </a:rPr>
              <a:t>L</a:t>
            </a:r>
            <a:r>
              <a:rPr lang="es-ES" sz="1800" i="1" dirty="0">
                <a:solidFill>
                  <a:srgbClr val="4472C4"/>
                </a:solidFill>
                <a:effectLst/>
                <a:highlight>
                  <a:srgbClr val="FFFF00"/>
                </a:highlight>
                <a:latin typeface="»≥á˛"/>
                <a:ea typeface="Calibri" panose="020F0502020204030204" pitchFamily="34" charset="0"/>
                <a:cs typeface="»≥á˛"/>
              </a:rPr>
              <a:t>íneas estratégicas/Prioridades temáticas de la AES </a:t>
            </a:r>
            <a:endParaRPr lang="es-ES" sz="1800" i="1" u="sng" dirty="0">
              <a:solidFill>
                <a:schemeClr val="accent1">
                  <a:lumMod val="50000"/>
                </a:schemeClr>
              </a:solidFill>
              <a:effectLst/>
              <a:highlight>
                <a:srgbClr val="FFFF00"/>
              </a:highlight>
              <a:latin typeface="+mn-lt"/>
            </a:endParaRPr>
          </a:p>
          <a:p>
            <a:endParaRPr lang="es-ES" sz="1800" u="sng" dirty="0">
              <a:solidFill>
                <a:schemeClr val="accent1">
                  <a:lumMod val="50000"/>
                </a:schemeClr>
              </a:solidFill>
              <a:effectLst/>
              <a:latin typeface="+mn-lt"/>
            </a:endParaRPr>
          </a:p>
          <a:p>
            <a:r>
              <a:rPr lang="es-ES" sz="1800" i="1" u="sng" dirty="0">
                <a:solidFill>
                  <a:schemeClr val="tx1">
                    <a:lumMod val="50000"/>
                    <a:lumOff val="50000"/>
                  </a:schemeClr>
                </a:solidFill>
                <a:effectLst/>
                <a:latin typeface="+mn-lt"/>
              </a:rPr>
              <a:t>*2 párrafos o 1, con continuidad. </a:t>
            </a:r>
            <a:r>
              <a:rPr lang="es-ES" sz="1800" i="1" u="sng" dirty="0">
                <a:solidFill>
                  <a:schemeClr val="tx1">
                    <a:lumMod val="50000"/>
                    <a:lumOff val="50000"/>
                  </a:schemeClr>
                </a:solidFill>
                <a:effectLst/>
                <a:highlight>
                  <a:srgbClr val="FFFF00"/>
                </a:highlight>
                <a:latin typeface="+mn-lt"/>
              </a:rPr>
              <a:t>NOVEDOSO?</a:t>
            </a:r>
          </a:p>
          <a:p>
            <a:endParaRPr lang="es-ES" sz="2000" dirty="0">
              <a:solidFill>
                <a:schemeClr val="tx1"/>
              </a:solidFill>
              <a:effectLst/>
              <a:latin typeface="+mn-lt"/>
            </a:endParaRPr>
          </a:p>
        </p:txBody>
      </p:sp>
      <p:sp>
        <p:nvSpPr>
          <p:cNvPr id="2" name="CuadroTexto 1">
            <a:extLst>
              <a:ext uri="{FF2B5EF4-FFF2-40B4-BE49-F238E27FC236}">
                <a16:creationId xmlns:a16="http://schemas.microsoft.com/office/drawing/2014/main" id="{052152B8-49FE-7A66-9208-5354836283A4}"/>
              </a:ext>
            </a:extLst>
          </p:cNvPr>
          <p:cNvSpPr txBox="1"/>
          <p:nvPr/>
        </p:nvSpPr>
        <p:spPr>
          <a:xfrm>
            <a:off x="526544" y="25400"/>
            <a:ext cx="5054859" cy="461665"/>
          </a:xfrm>
          <a:prstGeom prst="rect">
            <a:avLst/>
          </a:prstGeom>
          <a:noFill/>
        </p:spPr>
        <p:txBody>
          <a:bodyPr wrap="square" rtlCol="0">
            <a:spAutoFit/>
          </a:bodyPr>
          <a:lstStyle/>
          <a:p>
            <a:r>
              <a:rPr lang="es-ES" sz="2400" dirty="0">
                <a:solidFill>
                  <a:schemeClr val="tx1"/>
                </a:solidFill>
                <a:effectLst/>
                <a:latin typeface="+mn-lt"/>
              </a:rPr>
              <a:t>SECCIÓN MARCO ESTRATÉGICO</a:t>
            </a:r>
          </a:p>
        </p:txBody>
      </p:sp>
      <p:pic>
        <p:nvPicPr>
          <p:cNvPr id="4104" name="Picture 8" descr="Concepto de manos medicas">
            <a:extLst>
              <a:ext uri="{FF2B5EF4-FFF2-40B4-BE49-F238E27FC236}">
                <a16:creationId xmlns:a16="http://schemas.microsoft.com/office/drawing/2014/main" id="{A8008267-1F23-FA83-95AF-6A80ED2BCF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9155" y="1178377"/>
            <a:ext cx="1532266" cy="153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03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p:cNvSpPr>
            <a:spLocks noGrp="1"/>
          </p:cNvSpPr>
          <p:nvPr>
            <p:ph type="ftr" sz="quarter" idx="10"/>
          </p:nvPr>
        </p:nvSpPr>
        <p:spPr/>
        <p:txBody>
          <a:bodyPr/>
          <a:lstStyle/>
          <a:p>
            <a:r>
              <a:rPr lang="es-ES"/>
              <a:t>Taller - evaluación</a:t>
            </a:r>
            <a:endParaRPr lang="es-ES" dirty="0"/>
          </a:p>
        </p:txBody>
      </p:sp>
      <p:sp>
        <p:nvSpPr>
          <p:cNvPr id="8" name="CuadroTexto 7"/>
          <p:cNvSpPr txBox="1"/>
          <p:nvPr/>
        </p:nvSpPr>
        <p:spPr>
          <a:xfrm>
            <a:off x="268491" y="678738"/>
            <a:ext cx="9369018" cy="6093976"/>
          </a:xfrm>
          <a:prstGeom prst="rect">
            <a:avLst/>
          </a:prstGeom>
          <a:noFill/>
        </p:spPr>
        <p:txBody>
          <a:bodyPr wrap="square" rtlCol="0">
            <a:spAutoFit/>
          </a:bodyPr>
          <a:lstStyle/>
          <a:p>
            <a:r>
              <a:rPr lang="es-ES" sz="2000" b="1" dirty="0">
                <a:solidFill>
                  <a:schemeClr val="tx1"/>
                </a:solidFill>
                <a:effectLst/>
                <a:latin typeface="+mn-lt"/>
              </a:rPr>
              <a:t>Relevancia, aplicabilidad y capacidad de transferencia del proyecto: </a:t>
            </a:r>
          </a:p>
          <a:p>
            <a:r>
              <a:rPr lang="es-ES" sz="2000" b="1" dirty="0">
                <a:solidFill>
                  <a:schemeClr val="tx1"/>
                </a:solidFill>
                <a:effectLst/>
                <a:latin typeface="+mn-lt"/>
              </a:rPr>
              <a:t>Impacto en salud, económico y social.</a:t>
            </a:r>
          </a:p>
          <a:p>
            <a:endParaRPr lang="es-ES" sz="2000" dirty="0">
              <a:solidFill>
                <a:schemeClr val="tx1"/>
              </a:solidFill>
              <a:effectLst/>
              <a:latin typeface="+mn-lt"/>
            </a:endParaRPr>
          </a:p>
          <a:p>
            <a:r>
              <a:rPr lang="es-ES_tradnl" sz="2000" b="1" u="sng" dirty="0">
                <a:solidFill>
                  <a:srgbClr val="FF0000"/>
                </a:solidFill>
                <a:effectLst/>
                <a:latin typeface="+mn-lt"/>
              </a:rPr>
              <a:t>APLICABILIDAD (</a:t>
            </a:r>
            <a:r>
              <a:rPr lang="es-ES_tradnl" sz="2000" b="1" u="sng" dirty="0" smtClean="0">
                <a:solidFill>
                  <a:srgbClr val="FF0000"/>
                </a:solidFill>
                <a:effectLst/>
                <a:latin typeface="+mn-lt"/>
              </a:rPr>
              <a:t>0-12 </a:t>
            </a:r>
            <a:r>
              <a:rPr lang="es-ES_tradnl" sz="2000" b="1" u="sng" dirty="0" err="1">
                <a:solidFill>
                  <a:srgbClr val="FF0000"/>
                </a:solidFill>
                <a:effectLst/>
                <a:latin typeface="+mn-lt"/>
              </a:rPr>
              <a:t>pts</a:t>
            </a:r>
            <a:r>
              <a:rPr lang="es-ES_tradnl" sz="2000" b="1" u="sng" dirty="0">
                <a:solidFill>
                  <a:srgbClr val="FF0000"/>
                </a:solidFill>
                <a:effectLst/>
                <a:latin typeface="+mn-lt"/>
              </a:rPr>
              <a:t>)</a:t>
            </a:r>
          </a:p>
          <a:p>
            <a:endParaRPr lang="es-ES" sz="2000" dirty="0">
              <a:solidFill>
                <a:schemeClr val="tx1"/>
              </a:solidFill>
              <a:effectLst/>
              <a:latin typeface="+mn-lt"/>
            </a:endParaRPr>
          </a:p>
          <a:p>
            <a:r>
              <a:rPr lang="es-ES" sz="2000" dirty="0">
                <a:solidFill>
                  <a:schemeClr val="tx1"/>
                </a:solidFill>
                <a:effectLst/>
                <a:latin typeface="+mn-lt"/>
              </a:rPr>
              <a:t>-</a:t>
            </a:r>
            <a:r>
              <a:rPr lang="es-ES" sz="2000" dirty="0">
                <a:solidFill>
                  <a:schemeClr val="tx1"/>
                </a:solidFill>
                <a:effectLst/>
              </a:rPr>
              <a:t>Establecer si la aplicabilidad del proyecto </a:t>
            </a:r>
            <a:r>
              <a:rPr lang="es-ES" sz="2000" b="1" dirty="0">
                <a:solidFill>
                  <a:schemeClr val="tx1"/>
                </a:solidFill>
                <a:effectLst/>
              </a:rPr>
              <a:t>será inmediata </a:t>
            </a:r>
            <a:r>
              <a:rPr lang="es-ES" sz="2000" dirty="0">
                <a:solidFill>
                  <a:schemeClr val="tx1"/>
                </a:solidFill>
                <a:effectLst/>
              </a:rPr>
              <a:t>o si precisará de </a:t>
            </a:r>
            <a:r>
              <a:rPr lang="es-ES" sz="2000" b="1" dirty="0">
                <a:solidFill>
                  <a:schemeClr val="tx1"/>
                </a:solidFill>
                <a:effectLst/>
              </a:rPr>
              <a:t>estudios adicionales (diferida)</a:t>
            </a:r>
            <a:r>
              <a:rPr lang="es-ES" sz="2000" dirty="0">
                <a:solidFill>
                  <a:schemeClr val="tx1"/>
                </a:solidFill>
                <a:effectLst/>
              </a:rPr>
              <a:t>. </a:t>
            </a:r>
            <a:r>
              <a:rPr lang="es-ES" sz="2000" dirty="0">
                <a:solidFill>
                  <a:srgbClr val="FF0000"/>
                </a:solidFill>
                <a:effectLst/>
              </a:rPr>
              <a:t>¿Pará qué va a servir? ¿Contexto de uso? ¿A quién? -vulnerabilidad</a:t>
            </a:r>
          </a:p>
          <a:p>
            <a:endParaRPr lang="es-ES" sz="2000" dirty="0">
              <a:solidFill>
                <a:schemeClr val="tx1"/>
              </a:solidFill>
              <a:effectLst/>
            </a:endParaRPr>
          </a:p>
          <a:p>
            <a:pPr marL="342900" indent="-342900">
              <a:buFont typeface="Wingdings" pitchFamily="2" charset="2"/>
              <a:buChar char="ü"/>
            </a:pPr>
            <a:r>
              <a:rPr lang="es-ES" sz="2000" b="1" dirty="0">
                <a:solidFill>
                  <a:schemeClr val="tx1"/>
                </a:solidFill>
                <a:effectLst/>
              </a:rPr>
              <a:t>Inmediata</a:t>
            </a:r>
            <a:r>
              <a:rPr lang="es-ES" sz="2000" dirty="0">
                <a:solidFill>
                  <a:schemeClr val="tx1"/>
                </a:solidFill>
                <a:effectLst/>
              </a:rPr>
              <a:t> (muy pocos)</a:t>
            </a:r>
            <a:r>
              <a:rPr lang="es-ES" sz="2000" dirty="0">
                <a:solidFill>
                  <a:schemeClr val="tx1"/>
                </a:solidFill>
                <a:effectLst/>
                <a:sym typeface="Wingdings" pitchFamily="2" charset="2"/>
              </a:rPr>
              <a:t> justificarla muy bien</a:t>
            </a:r>
            <a:endParaRPr lang="es-ES" sz="2000" dirty="0">
              <a:solidFill>
                <a:schemeClr val="tx1"/>
              </a:solidFill>
              <a:effectLst/>
            </a:endParaRPr>
          </a:p>
          <a:p>
            <a:pPr marL="342900" indent="-342900">
              <a:buFont typeface="Wingdings" pitchFamily="2" charset="2"/>
              <a:buChar char="ü"/>
            </a:pPr>
            <a:r>
              <a:rPr lang="es-ES" sz="2000" b="1" dirty="0">
                <a:solidFill>
                  <a:schemeClr val="tx1"/>
                </a:solidFill>
                <a:effectLst/>
              </a:rPr>
              <a:t>Diferida </a:t>
            </a:r>
            <a:r>
              <a:rPr lang="es-ES" sz="1800" dirty="0">
                <a:solidFill>
                  <a:schemeClr val="tx1"/>
                </a:solidFill>
                <a:effectLst/>
                <a:sym typeface="Wingdings" pitchFamily="2" charset="2"/>
              </a:rPr>
              <a:t> </a:t>
            </a:r>
            <a:r>
              <a:rPr lang="es-ES" sz="1800" dirty="0">
                <a:solidFill>
                  <a:srgbClr val="FF0000"/>
                </a:solidFill>
                <a:effectLst/>
              </a:rPr>
              <a:t>Definir qué tipo de estudio</a:t>
            </a:r>
            <a:r>
              <a:rPr lang="es-ES" sz="1800" dirty="0">
                <a:solidFill>
                  <a:schemeClr val="tx1"/>
                </a:solidFill>
                <a:effectLst/>
              </a:rPr>
              <a:t>, </a:t>
            </a:r>
            <a:r>
              <a:rPr lang="es-ES" sz="1800" dirty="0">
                <a:solidFill>
                  <a:srgbClr val="336699"/>
                </a:solidFill>
                <a:effectLst/>
              </a:rPr>
              <a:t>validación externa en una cohorte independiente? Multicéntrico? Ensayo-clínico? Evaluación del impacto incorporación? Coste-efectividad? </a:t>
            </a:r>
            <a:r>
              <a:rPr lang="es-ES" sz="1800" dirty="0">
                <a:solidFill>
                  <a:srgbClr val="FF0000"/>
                </a:solidFill>
                <a:effectLst/>
              </a:rPr>
              <a:t>Otros pasos?</a:t>
            </a:r>
          </a:p>
          <a:p>
            <a:r>
              <a:rPr lang="es-ES_tradnl" sz="1800" dirty="0">
                <a:solidFill>
                  <a:schemeClr val="tx1"/>
                </a:solidFill>
                <a:effectLst/>
              </a:rPr>
              <a:t>	       </a:t>
            </a:r>
            <a:r>
              <a:rPr lang="es-ES_tradnl" sz="1800" dirty="0">
                <a:solidFill>
                  <a:schemeClr val="tx1"/>
                </a:solidFill>
                <a:effectLst/>
                <a:sym typeface="Wingdings" pitchFamily="2" charset="2"/>
              </a:rPr>
              <a:t> </a:t>
            </a:r>
            <a:r>
              <a:rPr lang="es-ES" sz="1800" dirty="0">
                <a:solidFill>
                  <a:schemeClr val="tx1"/>
                </a:solidFill>
                <a:effectLst/>
              </a:rPr>
              <a:t>Establezca si el proyecto generaría </a:t>
            </a:r>
            <a:r>
              <a:rPr lang="es-ES" sz="1800" dirty="0">
                <a:solidFill>
                  <a:srgbClr val="FF0000"/>
                </a:solidFill>
                <a:effectLst/>
              </a:rPr>
              <a:t>retos regulatorios y/o organizativos </a:t>
            </a:r>
            <a:r>
              <a:rPr lang="es-ES" sz="1800" dirty="0">
                <a:solidFill>
                  <a:srgbClr val="336699"/>
                </a:solidFill>
                <a:effectLst/>
              </a:rPr>
              <a:t>(sistemas información, HCI)</a:t>
            </a:r>
            <a:r>
              <a:rPr lang="es-ES" sz="1800" b="1" dirty="0">
                <a:solidFill>
                  <a:srgbClr val="336699"/>
                </a:solidFill>
                <a:effectLst/>
              </a:rPr>
              <a:t> </a:t>
            </a:r>
            <a:r>
              <a:rPr lang="es-ES" sz="1800" dirty="0">
                <a:solidFill>
                  <a:schemeClr val="tx1"/>
                </a:solidFill>
                <a:effectLst/>
              </a:rPr>
              <a:t>para su implementación en el SNS y, en su caso, la dimensión de las reformas que eventualmente se precisarían. </a:t>
            </a:r>
            <a:r>
              <a:rPr lang="es-ES" sz="1800" dirty="0">
                <a:solidFill>
                  <a:srgbClr val="FF0000"/>
                </a:solidFill>
                <a:effectLst/>
              </a:rPr>
              <a:t>NO/Sí, cuáles?</a:t>
            </a:r>
          </a:p>
          <a:p>
            <a:endParaRPr lang="es-ES" sz="2000" dirty="0">
              <a:solidFill>
                <a:srgbClr val="FF0000"/>
              </a:solidFill>
              <a:effectLst/>
            </a:endParaRPr>
          </a:p>
          <a:p>
            <a:endParaRPr lang="es-ES" sz="2000" dirty="0">
              <a:solidFill>
                <a:srgbClr val="FF0000"/>
              </a:solidFill>
              <a:effectLst/>
            </a:endParaRPr>
          </a:p>
          <a:p>
            <a:r>
              <a:rPr lang="es-ES" sz="2000" dirty="0">
                <a:solidFill>
                  <a:srgbClr val="FF0000"/>
                </a:solidFill>
                <a:effectLst/>
              </a:rPr>
              <a:t>-Vulnerabilidad </a:t>
            </a:r>
            <a:r>
              <a:rPr lang="es-ES" sz="2000" dirty="0">
                <a:solidFill>
                  <a:schemeClr val="tx1"/>
                </a:solidFill>
                <a:effectLst/>
              </a:rPr>
              <a:t>de la población- problema abordado (en su caso)</a:t>
            </a:r>
            <a:endParaRPr lang="es-ES_tradnl" sz="2000" dirty="0">
              <a:solidFill>
                <a:schemeClr val="tx1"/>
              </a:solidFill>
              <a:effectLst/>
            </a:endParaRPr>
          </a:p>
          <a:p>
            <a:endParaRPr lang="es-ES" sz="2000" dirty="0">
              <a:solidFill>
                <a:schemeClr val="tx1"/>
              </a:solidFill>
              <a:effectLst/>
            </a:endParaRPr>
          </a:p>
        </p:txBody>
      </p:sp>
      <p:sp>
        <p:nvSpPr>
          <p:cNvPr id="2" name="CuadroTexto 1">
            <a:extLst>
              <a:ext uri="{FF2B5EF4-FFF2-40B4-BE49-F238E27FC236}">
                <a16:creationId xmlns:a16="http://schemas.microsoft.com/office/drawing/2014/main" id="{F733C5C7-253E-DCCF-A2A8-583FB34D3871}"/>
              </a:ext>
            </a:extLst>
          </p:cNvPr>
          <p:cNvSpPr txBox="1"/>
          <p:nvPr/>
        </p:nvSpPr>
        <p:spPr>
          <a:xfrm>
            <a:off x="526544" y="25400"/>
            <a:ext cx="5054859" cy="461665"/>
          </a:xfrm>
          <a:prstGeom prst="rect">
            <a:avLst/>
          </a:prstGeom>
          <a:noFill/>
        </p:spPr>
        <p:txBody>
          <a:bodyPr wrap="square" rtlCol="0">
            <a:spAutoFit/>
          </a:bodyPr>
          <a:lstStyle/>
          <a:p>
            <a:r>
              <a:rPr lang="es-ES" sz="2400" dirty="0">
                <a:solidFill>
                  <a:schemeClr val="tx1"/>
                </a:solidFill>
                <a:effectLst/>
                <a:latin typeface="+mn-lt"/>
              </a:rPr>
              <a:t>SECCIÓN MARCO ESTRATÉGICO</a:t>
            </a:r>
          </a:p>
        </p:txBody>
      </p:sp>
    </p:spTree>
    <p:extLst>
      <p:ext uri="{BB962C8B-B14F-4D97-AF65-F5344CB8AC3E}">
        <p14:creationId xmlns:p14="http://schemas.microsoft.com/office/powerpoint/2010/main" val="222892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p:cNvSpPr>
            <a:spLocks noGrp="1"/>
          </p:cNvSpPr>
          <p:nvPr>
            <p:ph type="ftr" sz="quarter" idx="10"/>
          </p:nvPr>
        </p:nvSpPr>
        <p:spPr/>
        <p:txBody>
          <a:bodyPr/>
          <a:lstStyle/>
          <a:p>
            <a:r>
              <a:rPr lang="es-ES"/>
              <a:t>Taller - evaluación</a:t>
            </a:r>
            <a:endParaRPr lang="es-ES" dirty="0"/>
          </a:p>
        </p:txBody>
      </p:sp>
      <p:sp>
        <p:nvSpPr>
          <p:cNvPr id="8" name="CuadroTexto 7"/>
          <p:cNvSpPr txBox="1"/>
          <p:nvPr/>
        </p:nvSpPr>
        <p:spPr>
          <a:xfrm>
            <a:off x="152851" y="672395"/>
            <a:ext cx="9715049" cy="8525411"/>
          </a:xfrm>
          <a:prstGeom prst="rect">
            <a:avLst/>
          </a:prstGeom>
          <a:noFill/>
        </p:spPr>
        <p:txBody>
          <a:bodyPr wrap="square" lIns="91440" tIns="45720" rIns="91440" bIns="45720" rtlCol="0" anchor="t">
            <a:spAutoFit/>
          </a:bodyPr>
          <a:lstStyle/>
          <a:p>
            <a:r>
              <a:rPr lang="es-ES" sz="2000" b="1" dirty="0">
                <a:solidFill>
                  <a:schemeClr val="tx1"/>
                </a:solidFill>
                <a:effectLst/>
                <a:latin typeface="+mn-lt"/>
              </a:rPr>
              <a:t>Relevancia, aplicabilidad y capacidad de transferencia del proyecto: </a:t>
            </a:r>
          </a:p>
          <a:p>
            <a:r>
              <a:rPr lang="es-ES" sz="2000" b="1" dirty="0">
                <a:solidFill>
                  <a:schemeClr val="tx1"/>
                </a:solidFill>
                <a:effectLst/>
                <a:latin typeface="+mn-lt"/>
              </a:rPr>
              <a:t>Impacto en salud, económico y social</a:t>
            </a:r>
          </a:p>
          <a:p>
            <a:endParaRPr lang="es-ES" sz="2000" dirty="0">
              <a:solidFill>
                <a:schemeClr val="tx1"/>
              </a:solidFill>
              <a:effectLst/>
              <a:latin typeface="+mn-lt"/>
            </a:endParaRPr>
          </a:p>
          <a:p>
            <a:r>
              <a:rPr lang="es-ES_tradnl" sz="2000" b="1" u="sng" dirty="0">
                <a:solidFill>
                  <a:srgbClr val="FF0000"/>
                </a:solidFill>
                <a:effectLst/>
                <a:latin typeface="+mn-lt"/>
              </a:rPr>
              <a:t>CAPACIDAD DE TRANSFERENCIA (0-8 </a:t>
            </a:r>
            <a:r>
              <a:rPr lang="es-ES_tradnl" sz="2000" b="1" u="sng" dirty="0" err="1">
                <a:solidFill>
                  <a:srgbClr val="FF0000"/>
                </a:solidFill>
                <a:effectLst/>
                <a:latin typeface="+mn-lt"/>
              </a:rPr>
              <a:t>pts</a:t>
            </a:r>
            <a:r>
              <a:rPr lang="es-ES_tradnl" sz="2000" b="1" u="sng" dirty="0">
                <a:solidFill>
                  <a:srgbClr val="FF0000"/>
                </a:solidFill>
                <a:effectLst/>
                <a:latin typeface="+mn-lt"/>
              </a:rPr>
              <a:t>)</a:t>
            </a:r>
          </a:p>
          <a:p>
            <a:endParaRPr lang="es-ES_tradnl" sz="2000" dirty="0">
              <a:solidFill>
                <a:schemeClr val="tx1"/>
              </a:solidFill>
              <a:effectLst/>
              <a:latin typeface="+mn-lt"/>
            </a:endParaRPr>
          </a:p>
          <a:p>
            <a:r>
              <a:rPr lang="es-ES" sz="2000" dirty="0">
                <a:solidFill>
                  <a:schemeClr val="tx1"/>
                </a:solidFill>
                <a:effectLst/>
                <a:latin typeface="+mn-lt"/>
              </a:rPr>
              <a:t>-Explicar el tipo de transferibilidad del proyecto, ya sea en la clínica o en el sector productivo.</a:t>
            </a:r>
            <a:r>
              <a:rPr lang="es-ES" sz="2000" dirty="0">
                <a:solidFill>
                  <a:srgbClr val="FF0000"/>
                </a:solidFill>
                <a:effectLst/>
                <a:latin typeface="+mn-lt"/>
              </a:rPr>
              <a:t> Qué vas a hacer con tus resultados? En qué se traducen? En qué puede cambiar la práctica clínica? </a:t>
            </a:r>
            <a:r>
              <a:rPr lang="es-ES" sz="2000" dirty="0">
                <a:solidFill>
                  <a:schemeClr val="tx1"/>
                </a:solidFill>
                <a:effectLst/>
                <a:highlight>
                  <a:srgbClr val="FFFF00"/>
                </a:highlight>
                <a:latin typeface="+mn-lt"/>
              </a:rPr>
              <a:t>ACTUACIONES PREVISTAS</a:t>
            </a:r>
          </a:p>
          <a:p>
            <a:endParaRPr lang="es-ES" sz="2000" dirty="0">
              <a:solidFill>
                <a:srgbClr val="FF0000"/>
              </a:solidFill>
              <a:effectLst/>
              <a:latin typeface="+mn-lt"/>
            </a:endParaRPr>
          </a:p>
          <a:p>
            <a:pPr marL="342900" indent="-342900">
              <a:buFont typeface="Wingdings" pitchFamily="2" charset="2"/>
              <a:buChar char="ü"/>
            </a:pPr>
            <a:r>
              <a:rPr lang="es-ES" sz="2000" b="1" dirty="0">
                <a:solidFill>
                  <a:srgbClr val="FF0000"/>
                </a:solidFill>
                <a:effectLst/>
                <a:latin typeface="+mn-lt"/>
              </a:rPr>
              <a:t>Transferencia a la práctica clínica:  </a:t>
            </a:r>
          </a:p>
          <a:p>
            <a:pPr marL="800100" lvl="1" indent="-342900">
              <a:buFont typeface="Wingdings" pitchFamily="2" charset="2"/>
              <a:buChar char="§"/>
            </a:pPr>
            <a:r>
              <a:rPr lang="es-ES" sz="1800" dirty="0">
                <a:solidFill>
                  <a:srgbClr val="336699"/>
                </a:solidFill>
                <a:effectLst/>
                <a:latin typeface="+mn-lt"/>
              </a:rPr>
              <a:t>Guía Clínica o Revista-Referencia (preanalítica), </a:t>
            </a:r>
          </a:p>
          <a:p>
            <a:pPr lvl="1"/>
            <a:r>
              <a:rPr lang="es-ES" sz="1800" dirty="0">
                <a:solidFill>
                  <a:srgbClr val="336699"/>
                </a:solidFill>
                <a:effectLst/>
                <a:latin typeface="+mn-lt"/>
              </a:rPr>
              <a:t>artículo consenso, </a:t>
            </a:r>
            <a:r>
              <a:rPr lang="es-ES" sz="1800" dirty="0" err="1">
                <a:solidFill>
                  <a:srgbClr val="336699"/>
                </a:solidFill>
                <a:effectLst/>
                <a:latin typeface="+mn-lt"/>
              </a:rPr>
              <a:t>Rev.sist</a:t>
            </a:r>
            <a:r>
              <a:rPr lang="es-ES" sz="1800" dirty="0">
                <a:solidFill>
                  <a:srgbClr val="336699"/>
                </a:solidFill>
                <a:effectLst/>
                <a:latin typeface="+mn-lt"/>
              </a:rPr>
              <a:t>-meta</a:t>
            </a:r>
          </a:p>
          <a:p>
            <a:pPr marL="800100" lvl="1" indent="-342900">
              <a:buFont typeface="Wingdings" pitchFamily="2" charset="2"/>
              <a:buChar char="§"/>
            </a:pPr>
            <a:r>
              <a:rPr lang="es-ES" sz="1800" dirty="0">
                <a:solidFill>
                  <a:srgbClr val="336699"/>
                </a:solidFill>
                <a:effectLst/>
                <a:latin typeface="+mn-lt"/>
              </a:rPr>
              <a:t>Cartera de Servicios: hospital, SNS-O,SNS </a:t>
            </a:r>
          </a:p>
          <a:p>
            <a:pPr marL="342900" indent="-342900">
              <a:buFont typeface="Wingdings" pitchFamily="2" charset="2"/>
              <a:buChar char="ü"/>
            </a:pPr>
            <a:endParaRPr lang="es-ES" sz="2000" dirty="0">
              <a:solidFill>
                <a:srgbClr val="FF0000"/>
              </a:solidFill>
              <a:effectLst/>
              <a:latin typeface="+mn-lt"/>
            </a:endParaRPr>
          </a:p>
          <a:p>
            <a:pPr marL="342900" indent="-342900">
              <a:buFont typeface="Wingdings" pitchFamily="2" charset="2"/>
              <a:buChar char="ü"/>
            </a:pPr>
            <a:r>
              <a:rPr lang="es-ES" sz="2000" b="1" dirty="0">
                <a:solidFill>
                  <a:srgbClr val="FF0000"/>
                </a:solidFill>
                <a:effectLst/>
                <a:latin typeface="+mn-lt"/>
              </a:rPr>
              <a:t>Patente (sector productivo). Tu resultado es protegible? Sí o no-novedad</a:t>
            </a:r>
          </a:p>
          <a:p>
            <a:pPr marL="800100" lvl="1" indent="-342900">
              <a:buFont typeface="Wingdings" pitchFamily="2" charset="2"/>
              <a:buChar char="§"/>
            </a:pPr>
            <a:r>
              <a:rPr lang="es-ES" sz="1800" dirty="0">
                <a:solidFill>
                  <a:srgbClr val="336699"/>
                </a:solidFill>
                <a:effectLst/>
                <a:latin typeface="+mn-lt"/>
              </a:rPr>
              <a:t>Antes de la comunicación de resultados (tesis, TFM, TFG, publicaciones, congresos)</a:t>
            </a:r>
          </a:p>
          <a:p>
            <a:pPr marL="800100" lvl="1" indent="-342900">
              <a:buFont typeface="Wingdings" pitchFamily="2" charset="2"/>
              <a:buChar char="§"/>
            </a:pPr>
            <a:r>
              <a:rPr lang="es-ES" sz="1800" dirty="0">
                <a:solidFill>
                  <a:srgbClr val="336699"/>
                </a:solidFill>
                <a:effectLst/>
                <a:latin typeface="+mn-lt"/>
              </a:rPr>
              <a:t>Unidad de Innovación de </a:t>
            </a:r>
            <a:r>
              <a:rPr lang="es-ES" sz="1800" dirty="0" err="1">
                <a:solidFill>
                  <a:srgbClr val="336699"/>
                </a:solidFill>
                <a:effectLst/>
                <a:latin typeface="+mn-lt"/>
              </a:rPr>
              <a:t>Navarrabiomed</a:t>
            </a:r>
            <a:r>
              <a:rPr lang="es-ES" sz="1800" dirty="0">
                <a:solidFill>
                  <a:srgbClr val="336699"/>
                </a:solidFill>
                <a:effectLst/>
                <a:latin typeface="+mn-lt"/>
              </a:rPr>
              <a:t>-FMS para evaluar patentabilidad. </a:t>
            </a:r>
            <a:r>
              <a:rPr lang="es-ES" sz="1800" dirty="0">
                <a:solidFill>
                  <a:srgbClr val="336699"/>
                </a:solidFill>
                <a:effectLst/>
                <a:highlight>
                  <a:srgbClr val="FFFF00"/>
                </a:highlight>
                <a:latin typeface="+mn-lt"/>
              </a:rPr>
              <a:t>Ejemplos.</a:t>
            </a:r>
          </a:p>
          <a:p>
            <a:pPr marL="800100" lvl="1" indent="-342900">
              <a:buFont typeface="Wingdings" pitchFamily="2" charset="2"/>
              <a:buChar char="§"/>
            </a:pPr>
            <a:r>
              <a:rPr lang="es-ES" sz="1800" dirty="0">
                <a:solidFill>
                  <a:srgbClr val="336699"/>
                </a:solidFill>
                <a:effectLst/>
                <a:latin typeface="+mn-lt"/>
              </a:rPr>
              <a:t>Licencia a empresas o plataformas de base tecnológica </a:t>
            </a:r>
          </a:p>
          <a:p>
            <a:pPr marL="342900" indent="-342900">
              <a:buFont typeface="Wingdings" pitchFamily="2" charset="2"/>
              <a:buChar char="ü"/>
            </a:pPr>
            <a:endParaRPr lang="es-ES" sz="2000" dirty="0">
              <a:solidFill>
                <a:srgbClr val="FF0000"/>
              </a:solidFill>
              <a:effectLst/>
              <a:latin typeface="+mn-lt"/>
            </a:endParaRPr>
          </a:p>
          <a:p>
            <a:pPr marL="342900" indent="-342900">
              <a:buFont typeface="Wingdings" pitchFamily="2" charset="2"/>
              <a:buChar char="ü"/>
            </a:pPr>
            <a:r>
              <a:rPr lang="es-ES" sz="2000" b="1" dirty="0">
                <a:solidFill>
                  <a:srgbClr val="FF0000"/>
                </a:solidFill>
                <a:effectLst/>
                <a:latin typeface="+mn-lt"/>
              </a:rPr>
              <a:t>Limitaciones para la transferencia efectiva</a:t>
            </a:r>
          </a:p>
          <a:p>
            <a:pPr marL="2171700" lvl="4" indent="-342900">
              <a:buFont typeface="Wingdings" pitchFamily="2" charset="2"/>
              <a:buChar char="§"/>
            </a:pPr>
            <a:endParaRPr lang="es-ES" sz="2000" dirty="0">
              <a:solidFill>
                <a:srgbClr val="FF0000"/>
              </a:solidFill>
              <a:effectLst/>
              <a:latin typeface="+mn-lt"/>
            </a:endParaRPr>
          </a:p>
          <a:p>
            <a:endParaRPr lang="es-ES" sz="2000" dirty="0">
              <a:solidFill>
                <a:schemeClr val="accent5">
                  <a:lumMod val="50000"/>
                </a:schemeClr>
              </a:solidFill>
              <a:effectLst/>
              <a:latin typeface="+mn-lt"/>
            </a:endParaRPr>
          </a:p>
          <a:p>
            <a:endParaRPr lang="es-ES" sz="2000" dirty="0">
              <a:solidFill>
                <a:schemeClr val="accent5">
                  <a:lumMod val="50000"/>
                </a:schemeClr>
              </a:solidFill>
              <a:effectLst/>
              <a:latin typeface="+mn-lt"/>
            </a:endParaRPr>
          </a:p>
          <a:p>
            <a:endParaRPr lang="es-ES" sz="2000" dirty="0">
              <a:solidFill>
                <a:schemeClr val="accent5">
                  <a:lumMod val="50000"/>
                </a:schemeClr>
              </a:solidFill>
              <a:effectLst/>
              <a:latin typeface="+mn-lt"/>
            </a:endParaRPr>
          </a:p>
          <a:p>
            <a:endParaRPr lang="es-ES" sz="2000" dirty="0">
              <a:solidFill>
                <a:schemeClr val="accent5">
                  <a:lumMod val="50000"/>
                </a:schemeClr>
              </a:solidFill>
              <a:effectLst/>
              <a:latin typeface="+mn-lt"/>
            </a:endParaRPr>
          </a:p>
          <a:p>
            <a:endParaRPr lang="es-ES" sz="2000" dirty="0">
              <a:solidFill>
                <a:schemeClr val="tx1"/>
              </a:solidFill>
              <a:effectLst/>
              <a:latin typeface="+mn-lt"/>
            </a:endParaRPr>
          </a:p>
          <a:p>
            <a:r>
              <a:rPr lang="es-ES" sz="2000" dirty="0">
                <a:solidFill>
                  <a:schemeClr val="tx1"/>
                </a:solidFill>
                <a:effectLst/>
                <a:latin typeface="+mn-lt"/>
              </a:rPr>
              <a:t>-Identificar posibles limitaciones para la implementación de los resultados.</a:t>
            </a:r>
          </a:p>
          <a:p>
            <a:endParaRPr lang="es-ES" sz="2000" dirty="0">
              <a:solidFill>
                <a:schemeClr val="tx1"/>
              </a:solidFill>
              <a:effectLst/>
              <a:latin typeface="+mn-lt"/>
            </a:endParaRPr>
          </a:p>
        </p:txBody>
      </p:sp>
      <p:sp>
        <p:nvSpPr>
          <p:cNvPr id="2" name="CuadroTexto 1">
            <a:extLst>
              <a:ext uri="{FF2B5EF4-FFF2-40B4-BE49-F238E27FC236}">
                <a16:creationId xmlns:a16="http://schemas.microsoft.com/office/drawing/2014/main" id="{D2EE7C00-313F-731B-1912-A623EC7644E7}"/>
              </a:ext>
            </a:extLst>
          </p:cNvPr>
          <p:cNvSpPr txBox="1"/>
          <p:nvPr/>
        </p:nvSpPr>
        <p:spPr>
          <a:xfrm>
            <a:off x="526544" y="25400"/>
            <a:ext cx="5054859" cy="461665"/>
          </a:xfrm>
          <a:prstGeom prst="rect">
            <a:avLst/>
          </a:prstGeom>
          <a:noFill/>
        </p:spPr>
        <p:txBody>
          <a:bodyPr wrap="square" rtlCol="0">
            <a:spAutoFit/>
          </a:bodyPr>
          <a:lstStyle/>
          <a:p>
            <a:r>
              <a:rPr lang="es-ES" sz="2400" dirty="0">
                <a:solidFill>
                  <a:schemeClr val="tx1"/>
                </a:solidFill>
                <a:effectLst/>
                <a:latin typeface="+mn-lt"/>
              </a:rPr>
              <a:t>SECCIÓN MARCO ESTRATÉGICO</a:t>
            </a:r>
          </a:p>
        </p:txBody>
      </p:sp>
      <p:pic>
        <p:nvPicPr>
          <p:cNvPr id="1026" name="Picture 2" descr="Foto smiley humano de madera con bombilla y otros humanos con signo de interrogación para el pensamiento creativo y el concepto de solución de problemas.">
            <a:extLst>
              <a:ext uri="{FF2B5EF4-FFF2-40B4-BE49-F238E27FC236}">
                <a16:creationId xmlns:a16="http://schemas.microsoft.com/office/drawing/2014/main" id="{932DE938-AC1A-9044-7AD9-004BE6102B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2806" y="3161259"/>
            <a:ext cx="2378698" cy="1535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933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p:cNvSpPr>
            <a:spLocks noGrp="1"/>
          </p:cNvSpPr>
          <p:nvPr>
            <p:ph type="ftr" sz="quarter" idx="10"/>
          </p:nvPr>
        </p:nvSpPr>
        <p:spPr/>
        <p:txBody>
          <a:bodyPr/>
          <a:lstStyle/>
          <a:p>
            <a:r>
              <a:rPr lang="es-ES"/>
              <a:t>Taller - evaluación</a:t>
            </a:r>
            <a:endParaRPr lang="es-ES" dirty="0"/>
          </a:p>
        </p:txBody>
      </p:sp>
      <p:sp>
        <p:nvSpPr>
          <p:cNvPr id="8" name="CuadroTexto 7"/>
          <p:cNvSpPr txBox="1"/>
          <p:nvPr/>
        </p:nvSpPr>
        <p:spPr>
          <a:xfrm>
            <a:off x="152851" y="648645"/>
            <a:ext cx="9299907" cy="4708981"/>
          </a:xfrm>
          <a:prstGeom prst="rect">
            <a:avLst/>
          </a:prstGeom>
          <a:noFill/>
        </p:spPr>
        <p:txBody>
          <a:bodyPr wrap="square" lIns="91440" tIns="45720" rIns="91440" bIns="45720" rtlCol="0" anchor="t">
            <a:spAutoFit/>
          </a:bodyPr>
          <a:lstStyle/>
          <a:p>
            <a:r>
              <a:rPr lang="es-ES" sz="2000" b="1" dirty="0">
                <a:solidFill>
                  <a:schemeClr val="tx1"/>
                </a:solidFill>
                <a:effectLst/>
                <a:latin typeface="+mn-lt"/>
              </a:rPr>
              <a:t>Relevancia, aplicabilidad y capacidad de transferencia del proyecto: Impacto en salud, económico y social</a:t>
            </a:r>
          </a:p>
          <a:p>
            <a:endParaRPr lang="es-ES" sz="2000" dirty="0">
              <a:solidFill>
                <a:schemeClr val="tx1"/>
              </a:solidFill>
              <a:effectLst/>
              <a:latin typeface="+mn-lt"/>
            </a:endParaRPr>
          </a:p>
          <a:p>
            <a:r>
              <a:rPr lang="es-ES_tradnl" sz="2000" b="1" u="sng" dirty="0">
                <a:solidFill>
                  <a:srgbClr val="FF0000"/>
                </a:solidFill>
                <a:effectLst/>
                <a:latin typeface="+mn-lt"/>
              </a:rPr>
              <a:t>PERSPECTIVA DE GÉNERO (0-2 </a:t>
            </a:r>
            <a:r>
              <a:rPr lang="es-ES_tradnl" sz="2000" b="1" u="sng" dirty="0" err="1">
                <a:solidFill>
                  <a:srgbClr val="FF0000"/>
                </a:solidFill>
                <a:effectLst/>
                <a:latin typeface="+mn-lt"/>
              </a:rPr>
              <a:t>pts</a:t>
            </a:r>
            <a:r>
              <a:rPr lang="es-ES_tradnl" sz="2000" b="1" u="sng" dirty="0">
                <a:solidFill>
                  <a:srgbClr val="FF0000"/>
                </a:solidFill>
                <a:effectLst/>
                <a:latin typeface="+mn-lt"/>
              </a:rPr>
              <a:t>)</a:t>
            </a:r>
          </a:p>
          <a:p>
            <a:endParaRPr lang="es-ES_tradnl" sz="2000" b="1" u="sng" dirty="0">
              <a:solidFill>
                <a:srgbClr val="FF0000"/>
              </a:solidFill>
              <a:effectLst/>
              <a:latin typeface="+mn-lt"/>
            </a:endParaRPr>
          </a:p>
          <a:p>
            <a:r>
              <a:rPr lang="es-ES" sz="2000" dirty="0" smtClean="0">
                <a:solidFill>
                  <a:schemeClr val="tx1"/>
                </a:solidFill>
                <a:effectLst/>
                <a:latin typeface="+mn-lt"/>
              </a:rPr>
              <a:t>-¿</a:t>
            </a:r>
            <a:r>
              <a:rPr lang="es-ES" sz="2000" dirty="0">
                <a:solidFill>
                  <a:schemeClr val="tx1"/>
                </a:solidFill>
                <a:effectLst/>
                <a:latin typeface="+mn-lt"/>
              </a:rPr>
              <a:t>Está incorporada la perspectiva de género </a:t>
            </a:r>
            <a:r>
              <a:rPr lang="es-ES" sz="2000" b="1" dirty="0">
                <a:solidFill>
                  <a:schemeClr val="tx1"/>
                </a:solidFill>
                <a:effectLst/>
                <a:latin typeface="+mn-lt"/>
              </a:rPr>
              <a:t>en el diseño del estudio</a:t>
            </a:r>
            <a:r>
              <a:rPr lang="es-ES" sz="2000" dirty="0">
                <a:solidFill>
                  <a:schemeClr val="tx1"/>
                </a:solidFill>
                <a:effectLst/>
                <a:latin typeface="+mn-lt"/>
              </a:rPr>
              <a:t>? ¿es adecuado el planteamiento? (</a:t>
            </a:r>
            <a:r>
              <a:rPr lang="es-ES" sz="2000" dirty="0" err="1">
                <a:solidFill>
                  <a:schemeClr val="tx1"/>
                </a:solidFill>
                <a:effectLst/>
                <a:latin typeface="+mn-lt"/>
              </a:rPr>
              <a:t>Background</a:t>
            </a:r>
            <a:r>
              <a:rPr lang="es-ES" sz="2000" dirty="0">
                <a:solidFill>
                  <a:schemeClr val="tx1"/>
                </a:solidFill>
                <a:effectLst/>
                <a:latin typeface="+mn-lt"/>
              </a:rPr>
              <a:t>, </a:t>
            </a:r>
            <a:r>
              <a:rPr lang="es-ES" sz="2000" b="1" dirty="0">
                <a:solidFill>
                  <a:schemeClr val="tx1"/>
                </a:solidFill>
                <a:effectLst/>
                <a:latin typeface="+mn-lt"/>
              </a:rPr>
              <a:t>objetivos, metodología</a:t>
            </a:r>
            <a:r>
              <a:rPr lang="es-ES" sz="2000" dirty="0">
                <a:solidFill>
                  <a:schemeClr val="tx1"/>
                </a:solidFill>
                <a:effectLst/>
                <a:latin typeface="+mn-lt"/>
              </a:rPr>
              <a:t>, impacto) vs el objetivo ppal.</a:t>
            </a:r>
          </a:p>
          <a:p>
            <a:endParaRPr lang="es-ES" sz="2000" b="1" dirty="0">
              <a:solidFill>
                <a:schemeClr val="tx1"/>
              </a:solidFill>
              <a:effectLst/>
              <a:latin typeface="+mn-lt"/>
            </a:endParaRPr>
          </a:p>
          <a:p>
            <a:r>
              <a:rPr lang="es-ES" sz="2000" dirty="0" smtClean="0">
                <a:solidFill>
                  <a:schemeClr val="tx1"/>
                </a:solidFill>
                <a:effectLst/>
                <a:latin typeface="+mn-lt"/>
              </a:rPr>
              <a:t>- </a:t>
            </a:r>
            <a:r>
              <a:rPr lang="es-ES" sz="2000" dirty="0">
                <a:solidFill>
                  <a:schemeClr val="tx1"/>
                </a:solidFill>
                <a:effectLst/>
                <a:latin typeface="+mn-lt"/>
              </a:rPr>
              <a:t>Integración de la perspectiva de género en la </a:t>
            </a:r>
            <a:r>
              <a:rPr lang="es-ES" sz="2000" b="1" dirty="0">
                <a:solidFill>
                  <a:schemeClr val="tx1"/>
                </a:solidFill>
                <a:effectLst/>
                <a:latin typeface="+mn-lt"/>
              </a:rPr>
              <a:t>metodología:</a:t>
            </a:r>
            <a:r>
              <a:rPr lang="es-ES" sz="2000" dirty="0">
                <a:solidFill>
                  <a:schemeClr val="tx1"/>
                </a:solidFill>
                <a:effectLst/>
                <a:latin typeface="+mn-lt"/>
              </a:rPr>
              <a:t> describa si es</a:t>
            </a:r>
          </a:p>
          <a:p>
            <a:r>
              <a:rPr lang="es-ES" sz="2000" dirty="0">
                <a:solidFill>
                  <a:schemeClr val="tx1"/>
                </a:solidFill>
                <a:effectLst/>
                <a:latin typeface="+mn-lt"/>
              </a:rPr>
              <a:t>preciso integrar perspectiva de género (entendido como análisis de género y sexo) referido a sus actividades. </a:t>
            </a:r>
            <a:r>
              <a:rPr lang="es-ES" sz="2000" dirty="0">
                <a:solidFill>
                  <a:srgbClr val="336699"/>
                </a:solidFill>
                <a:effectLst/>
                <a:latin typeface="+mn-lt"/>
              </a:rPr>
              <a:t>Justifique en caso de no ser necesario</a:t>
            </a:r>
          </a:p>
          <a:p>
            <a:pPr marL="342900" indent="-342900">
              <a:buFont typeface="Wingdings" pitchFamily="2" charset="2"/>
              <a:buChar char="ü"/>
            </a:pPr>
            <a:endParaRPr lang="es-ES" sz="2000" dirty="0">
              <a:solidFill>
                <a:srgbClr val="FF0000"/>
              </a:solidFill>
              <a:effectLst/>
              <a:latin typeface="+mn-lt"/>
            </a:endParaRPr>
          </a:p>
          <a:p>
            <a:r>
              <a:rPr lang="es-ES_tradnl" sz="2000" b="1" u="sng" dirty="0" smtClean="0">
                <a:solidFill>
                  <a:srgbClr val="FF0000"/>
                </a:solidFill>
                <a:effectLst/>
                <a:latin typeface="+mn-lt"/>
              </a:rPr>
              <a:t>PARTICIPACIÓN CIUDADANA (0-3 </a:t>
            </a:r>
            <a:r>
              <a:rPr lang="es-ES_tradnl" sz="2000" b="1" u="sng" dirty="0" err="1">
                <a:solidFill>
                  <a:srgbClr val="FF0000"/>
                </a:solidFill>
                <a:effectLst/>
                <a:latin typeface="+mn-lt"/>
              </a:rPr>
              <a:t>pts</a:t>
            </a:r>
            <a:r>
              <a:rPr lang="es-ES_tradnl" sz="2000" b="1" u="sng" dirty="0">
                <a:solidFill>
                  <a:srgbClr val="FF0000"/>
                </a:solidFill>
                <a:effectLst/>
                <a:latin typeface="+mn-lt"/>
              </a:rPr>
              <a:t>)</a:t>
            </a:r>
          </a:p>
          <a:p>
            <a:endParaRPr lang="es-ES" sz="2000" dirty="0">
              <a:solidFill>
                <a:schemeClr val="tx1"/>
              </a:solidFill>
              <a:effectLst/>
              <a:latin typeface="+mn-lt"/>
            </a:endParaRPr>
          </a:p>
        </p:txBody>
      </p:sp>
      <p:sp>
        <p:nvSpPr>
          <p:cNvPr id="2" name="CuadroTexto 1">
            <a:extLst>
              <a:ext uri="{FF2B5EF4-FFF2-40B4-BE49-F238E27FC236}">
                <a16:creationId xmlns:a16="http://schemas.microsoft.com/office/drawing/2014/main" id="{D2EE7C00-313F-731B-1912-A623EC7644E7}"/>
              </a:ext>
            </a:extLst>
          </p:cNvPr>
          <p:cNvSpPr txBox="1"/>
          <p:nvPr/>
        </p:nvSpPr>
        <p:spPr>
          <a:xfrm>
            <a:off x="526544" y="25400"/>
            <a:ext cx="5054859" cy="461665"/>
          </a:xfrm>
          <a:prstGeom prst="rect">
            <a:avLst/>
          </a:prstGeom>
          <a:noFill/>
        </p:spPr>
        <p:txBody>
          <a:bodyPr wrap="square" rtlCol="0">
            <a:spAutoFit/>
          </a:bodyPr>
          <a:lstStyle/>
          <a:p>
            <a:r>
              <a:rPr lang="es-ES" sz="2400" dirty="0">
                <a:solidFill>
                  <a:schemeClr val="tx1"/>
                </a:solidFill>
                <a:effectLst/>
                <a:latin typeface="+mn-lt"/>
              </a:rPr>
              <a:t>SECCIÓN MARCO ESTRATÉGICO</a:t>
            </a:r>
          </a:p>
        </p:txBody>
      </p:sp>
      <p:pic>
        <p:nvPicPr>
          <p:cNvPr id="3074" name="Picture 2" descr="Foto directamente encima de la toma del estetoscopio con un par de papel sobre fondo azul, copie el espacio. representación humana, amor, unión, concepto sexual, médico, de prueba y de atención médica.">
            <a:extLst>
              <a:ext uri="{FF2B5EF4-FFF2-40B4-BE49-F238E27FC236}">
                <a16:creationId xmlns:a16="http://schemas.microsoft.com/office/drawing/2014/main" id="{CA73DC31-4C0A-AA17-FAA5-200FCF7EA7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8549" y="1030071"/>
            <a:ext cx="1782914" cy="1190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332589"/>
      </p:ext>
    </p:extLst>
  </p:cSld>
  <p:clrMapOvr>
    <a:masterClrMapping/>
  </p:clrMapOvr>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0" tIns="0" rIns="0" bIns="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dirty="0" smtClean="0">
            <a:ln>
              <a:noFill/>
            </a:ln>
            <a:solidFill>
              <a:schemeClr val="bg2"/>
            </a:solidFill>
            <a:effectLst>
              <a:outerShdw blurRad="38100" dist="38100" dir="2700000" algn="tl">
                <a:srgbClr val="000000">
                  <a:alpha val="43137"/>
                </a:srgbClr>
              </a:outerShdw>
            </a:effectLst>
            <a:latin typeface="+mn-lt"/>
          </a:defRPr>
        </a:defPPr>
      </a:lstStyle>
    </a:spDef>
    <a:lnDef>
      <a:spPr bwMode="auto">
        <a:xfrm>
          <a:off x="0" y="0"/>
          <a:ext cx="1" cy="1"/>
        </a:xfrm>
        <a:custGeom>
          <a:avLst/>
          <a:gdLst/>
          <a:ahLst/>
          <a:cxnLst/>
          <a:rect l="0" t="0" r="0" b="0"/>
          <a:pathLst/>
        </a:custGeom>
        <a:solidFill>
          <a:srgbClr val="FFCC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6000" b="0" i="0" u="none" strike="noStrike" cap="none" normalizeH="0" baseline="0" smtClean="0">
            <a:ln>
              <a:noFill/>
            </a:ln>
            <a:solidFill>
              <a:schemeClr val="bg2"/>
            </a:solidFill>
            <a:effectLst>
              <a:outerShdw blurRad="38100" dist="38100" dir="2700000" algn="tl">
                <a:srgbClr val="000000">
                  <a:alpha val="43137"/>
                </a:srgbClr>
              </a:outerShdw>
            </a:effectLst>
            <a:latin typeface="Arial" pitchFamily="34" charset="0"/>
          </a:defRPr>
        </a:defPPr>
      </a:lstStyle>
    </a:lnDef>
    <a:txDef>
      <a:spPr>
        <a:noFill/>
      </a:spPr>
      <a:bodyPr wrap="none" rtlCol="0">
        <a:spAutoFit/>
      </a:bodyPr>
      <a:lstStyle>
        <a:defPPr>
          <a:defRPr sz="2400" dirty="0" err="1" smtClean="0">
            <a:solidFill>
              <a:schemeClr val="tx1"/>
            </a:solidFill>
            <a:effectLst/>
            <a:latin typeface="+mn-lt"/>
          </a:defRPr>
        </a:defPPr>
      </a:lstStyle>
    </a:txDef>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13649</TotalTime>
  <Words>3268</Words>
  <Application>Microsoft Office PowerPoint</Application>
  <PresentationFormat>A4 (210 x 297 mm)</PresentationFormat>
  <Paragraphs>393</Paragraphs>
  <Slides>24</Slides>
  <Notes>5</Notes>
  <HiddenSlides>2</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24</vt:i4>
      </vt:variant>
    </vt:vector>
  </HeadingPairs>
  <TitlesOfParts>
    <vt:vector size="33" baseType="lpstr">
      <vt:lpstr>Arial</vt:lpstr>
      <vt:lpstr>Calibri</vt:lpstr>
      <vt:lpstr>Courier New</vt:lpstr>
      <vt:lpstr>Times New Roman</vt:lpstr>
      <vt:lpstr>Trebuchet MS</vt:lpstr>
      <vt:lpstr>Wingdings</vt:lpstr>
      <vt:lpstr>Wingdings 3</vt:lpstr>
      <vt:lpstr>»≥á˛</vt:lpstr>
      <vt:lpstr>Diseño predeterminado</vt:lpstr>
      <vt:lpstr>IMPACTO Y PLAN DE DIFUSIÓN</vt:lpstr>
      <vt:lpstr>ESQUEMA DE EVALUACIÓN AES-23 </vt:lpstr>
      <vt:lpstr>ESQUEMA DE EVALUACIÓN AES-23 </vt:lpstr>
      <vt:lpstr>EVALUACIÓN ESTRATÉGICA Y SINTEXIS</vt:lpstr>
      <vt:lpstr>EVALUACIÓN ESTRATÉGICA Y SINTEXIS</vt:lpstr>
      <vt:lpstr>Presentación de PowerPoint</vt:lpstr>
      <vt:lpstr>Presentación de PowerPoint</vt:lpstr>
      <vt:lpstr>Presentación de PowerPoint</vt:lpstr>
      <vt:lpstr>Presentación de PowerPoint</vt:lpstr>
      <vt:lpstr>SECCIÓN MARCO ESTRATÉGICO</vt:lpstr>
      <vt:lpstr>Presentación de PowerPoint</vt:lpstr>
      <vt:lpstr>SECCIÓN MARCO ESTRATÉGICO</vt:lpstr>
      <vt:lpstr>ASPECTOS COMPLEMENTARIOS</vt:lpstr>
      <vt:lpstr>Impacto y plan de difusión</vt:lpstr>
      <vt:lpstr>Impacto y marco estratégico</vt:lpstr>
      <vt:lpstr>Presentación de PowerPoint</vt:lpstr>
      <vt:lpstr>Presentación de PowerPoint</vt:lpstr>
      <vt:lpstr>Presentación de PowerPoint</vt:lpstr>
      <vt:lpstr>Presentación de PowerPoint</vt:lpstr>
      <vt:lpstr>Impacto y marco estratégico</vt:lpstr>
      <vt:lpstr>Impacto</vt:lpstr>
      <vt:lpstr>Impacto</vt:lpstr>
      <vt:lpstr>Resumen e impacto esperado</vt:lpstr>
      <vt:lpstr>Resumen e impacto esperado/Ejemplos</vt:lpstr>
    </vt:vector>
  </TitlesOfParts>
  <Company>Nacom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Nacom</dc:creator>
  <cp:lastModifiedBy>D679790</cp:lastModifiedBy>
  <cp:revision>1042</cp:revision>
  <cp:lastPrinted>2023-03-10T13:33:58Z</cp:lastPrinted>
  <dcterms:created xsi:type="dcterms:W3CDTF">2003-11-17T00:23:47Z</dcterms:created>
  <dcterms:modified xsi:type="dcterms:W3CDTF">2024-02-21T09:34:22Z</dcterms:modified>
</cp:coreProperties>
</file>