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0450" cy="42795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ndra Touré" initials="VT" lastIdx="1" clrIdx="0">
    <p:extLst>
      <p:ext uri="{19B8F6BF-5375-455C-9EA6-DF929625EA0E}">
        <p15:presenceInfo xmlns:p15="http://schemas.microsoft.com/office/powerpoint/2012/main" userId="S::vasundrt@ntnu.no::aac981be-7d2c-48a1-81e2-cf0929c75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52A15-2803-4498-8C2E-43873DD5196A}" v="3" dt="2018-06-06T07:00:09.251"/>
    <p1510:client id="{A4FC25B4-E565-4CB6-9F41-B41426D4DBE9}" v="3" dt="2018-06-22T08:10:1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0"/>
  </p:normalViewPr>
  <p:slideViewPr>
    <p:cSldViewPr snapToGrid="0">
      <p:cViewPr>
        <p:scale>
          <a:sx n="35" d="100"/>
          <a:sy n="35" d="100"/>
        </p:scale>
        <p:origin x="110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84" y="7003857"/>
            <a:ext cx="25729883" cy="14899287"/>
          </a:xfrm>
        </p:spPr>
        <p:txBody>
          <a:bodyPr anchor="b"/>
          <a:lstStyle>
            <a:lvl1pPr algn="ctr">
              <a:defRPr sz="19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806" y="22477718"/>
            <a:ext cx="22702838" cy="10332415"/>
          </a:xfrm>
        </p:spPr>
        <p:txBody>
          <a:bodyPr/>
          <a:lstStyle>
            <a:lvl1pPr marL="0" indent="0" algn="ctr">
              <a:buNone/>
              <a:defRPr sz="7900"/>
            </a:lvl1pPr>
            <a:lvl2pPr marL="1513515" indent="0" algn="ctr">
              <a:buNone/>
              <a:defRPr sz="6600"/>
            </a:lvl2pPr>
            <a:lvl3pPr marL="3027030" indent="0" algn="ctr">
              <a:buNone/>
              <a:defRPr sz="6000"/>
            </a:lvl3pPr>
            <a:lvl4pPr marL="4540545" indent="0" algn="ctr">
              <a:buNone/>
              <a:defRPr sz="5300"/>
            </a:lvl4pPr>
            <a:lvl5pPr marL="6054060" indent="0" algn="ctr">
              <a:buNone/>
              <a:defRPr sz="5300"/>
            </a:lvl5pPr>
            <a:lvl6pPr marL="7567574" indent="0" algn="ctr">
              <a:buNone/>
              <a:defRPr sz="5300"/>
            </a:lvl6pPr>
            <a:lvl7pPr marL="9081089" indent="0" algn="ctr">
              <a:buNone/>
              <a:defRPr sz="5300"/>
            </a:lvl7pPr>
            <a:lvl8pPr marL="10594604" indent="0" algn="ctr">
              <a:buNone/>
              <a:defRPr sz="5300"/>
            </a:lvl8pPr>
            <a:lvl9pPr marL="12108119" indent="0" algn="ctr">
              <a:buNone/>
              <a:defRPr sz="5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2292" y="2278481"/>
            <a:ext cx="6527066" cy="362674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095" y="2278481"/>
            <a:ext cx="19202817" cy="362674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29" y="10669250"/>
            <a:ext cx="26108263" cy="17801871"/>
          </a:xfrm>
        </p:spPr>
        <p:txBody>
          <a:bodyPr anchor="b"/>
          <a:lstStyle>
            <a:lvl1pPr>
              <a:defRPr sz="19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29" y="28639533"/>
            <a:ext cx="26108263" cy="9361584"/>
          </a:xfrm>
        </p:spPr>
        <p:txBody>
          <a:bodyPr/>
          <a:lstStyle>
            <a:lvl1pPr marL="0" indent="0">
              <a:buNone/>
              <a:defRPr sz="7900">
                <a:solidFill>
                  <a:schemeClr val="tx1"/>
                </a:solidFill>
              </a:defRPr>
            </a:lvl1pPr>
            <a:lvl2pPr marL="151351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2703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40545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05406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756757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90810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05946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210811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094" y="11392407"/>
            <a:ext cx="12864941" cy="27153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4415" y="11392407"/>
            <a:ext cx="12864941" cy="27153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278491"/>
            <a:ext cx="26108263" cy="8271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40" y="10490924"/>
            <a:ext cx="12805817" cy="5141440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13515" indent="0">
              <a:buNone/>
              <a:defRPr sz="6600" b="1"/>
            </a:lvl2pPr>
            <a:lvl3pPr marL="3027030" indent="0">
              <a:buNone/>
              <a:defRPr sz="6000" b="1"/>
            </a:lvl3pPr>
            <a:lvl4pPr marL="4540545" indent="0">
              <a:buNone/>
              <a:defRPr sz="5300" b="1"/>
            </a:lvl4pPr>
            <a:lvl5pPr marL="6054060" indent="0">
              <a:buNone/>
              <a:defRPr sz="5300" b="1"/>
            </a:lvl5pPr>
            <a:lvl6pPr marL="7567574" indent="0">
              <a:buNone/>
              <a:defRPr sz="5300" b="1"/>
            </a:lvl6pPr>
            <a:lvl7pPr marL="9081089" indent="0">
              <a:buNone/>
              <a:defRPr sz="5300" b="1"/>
            </a:lvl7pPr>
            <a:lvl8pPr marL="10594604" indent="0">
              <a:buNone/>
              <a:defRPr sz="5300" b="1"/>
            </a:lvl8pPr>
            <a:lvl9pPr marL="12108119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040" y="15632364"/>
            <a:ext cx="12805817" cy="22992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4417" y="10490924"/>
            <a:ext cx="12868884" cy="5141440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13515" indent="0">
              <a:buNone/>
              <a:defRPr sz="6600" b="1"/>
            </a:lvl2pPr>
            <a:lvl3pPr marL="3027030" indent="0">
              <a:buNone/>
              <a:defRPr sz="6000" b="1"/>
            </a:lvl3pPr>
            <a:lvl4pPr marL="4540545" indent="0">
              <a:buNone/>
              <a:defRPr sz="5300" b="1"/>
            </a:lvl4pPr>
            <a:lvl5pPr marL="6054060" indent="0">
              <a:buNone/>
              <a:defRPr sz="5300" b="1"/>
            </a:lvl5pPr>
            <a:lvl6pPr marL="7567574" indent="0">
              <a:buNone/>
              <a:defRPr sz="5300" b="1"/>
            </a:lvl6pPr>
            <a:lvl7pPr marL="9081089" indent="0">
              <a:buNone/>
              <a:defRPr sz="5300" b="1"/>
            </a:lvl7pPr>
            <a:lvl8pPr marL="10594604" indent="0">
              <a:buNone/>
              <a:defRPr sz="5300" b="1"/>
            </a:lvl8pPr>
            <a:lvl9pPr marL="12108119" indent="0">
              <a:buNone/>
              <a:defRPr sz="5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4417" y="15632364"/>
            <a:ext cx="12868884" cy="22992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884" y="6161816"/>
            <a:ext cx="15324415" cy="30412774"/>
          </a:xfrm>
        </p:spPr>
        <p:txBody>
          <a:bodyPr/>
          <a:lstStyle>
            <a:lvl1pPr>
              <a:defRPr sz="10600"/>
            </a:lvl1pPr>
            <a:lvl2pPr>
              <a:defRPr sz="93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5300"/>
            </a:lvl1pPr>
            <a:lvl2pPr marL="1513515" indent="0">
              <a:buNone/>
              <a:defRPr sz="4600"/>
            </a:lvl2pPr>
            <a:lvl3pPr marL="3027030" indent="0">
              <a:buNone/>
              <a:defRPr sz="4000"/>
            </a:lvl3pPr>
            <a:lvl4pPr marL="4540545" indent="0">
              <a:buNone/>
              <a:defRPr sz="3300"/>
            </a:lvl4pPr>
            <a:lvl5pPr marL="6054060" indent="0">
              <a:buNone/>
              <a:defRPr sz="3300"/>
            </a:lvl5pPr>
            <a:lvl6pPr marL="7567574" indent="0">
              <a:buNone/>
              <a:defRPr sz="3300"/>
            </a:lvl6pPr>
            <a:lvl7pPr marL="9081089" indent="0">
              <a:buNone/>
              <a:defRPr sz="3300"/>
            </a:lvl7pPr>
            <a:lvl8pPr marL="10594604" indent="0">
              <a:buNone/>
              <a:defRPr sz="3300"/>
            </a:lvl8pPr>
            <a:lvl9pPr marL="12108119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8884" y="6161816"/>
            <a:ext cx="15324415" cy="30412774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3515" indent="0">
              <a:buNone/>
              <a:defRPr sz="9300"/>
            </a:lvl2pPr>
            <a:lvl3pPr marL="3027030" indent="0">
              <a:buNone/>
              <a:defRPr sz="7900"/>
            </a:lvl3pPr>
            <a:lvl4pPr marL="4540545" indent="0">
              <a:buNone/>
              <a:defRPr sz="6600"/>
            </a:lvl4pPr>
            <a:lvl5pPr marL="6054060" indent="0">
              <a:buNone/>
              <a:defRPr sz="6600"/>
            </a:lvl5pPr>
            <a:lvl6pPr marL="7567574" indent="0">
              <a:buNone/>
              <a:defRPr sz="6600"/>
            </a:lvl6pPr>
            <a:lvl7pPr marL="9081089" indent="0">
              <a:buNone/>
              <a:defRPr sz="6600"/>
            </a:lvl7pPr>
            <a:lvl8pPr marL="10594604" indent="0">
              <a:buNone/>
              <a:defRPr sz="6600"/>
            </a:lvl8pPr>
            <a:lvl9pPr marL="12108119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5300"/>
            </a:lvl1pPr>
            <a:lvl2pPr marL="1513515" indent="0">
              <a:buNone/>
              <a:defRPr sz="4600"/>
            </a:lvl2pPr>
            <a:lvl3pPr marL="3027030" indent="0">
              <a:buNone/>
              <a:defRPr sz="4000"/>
            </a:lvl3pPr>
            <a:lvl4pPr marL="4540545" indent="0">
              <a:buNone/>
              <a:defRPr sz="3300"/>
            </a:lvl4pPr>
            <a:lvl5pPr marL="6054060" indent="0">
              <a:buNone/>
              <a:defRPr sz="3300"/>
            </a:lvl5pPr>
            <a:lvl6pPr marL="7567574" indent="0">
              <a:buNone/>
              <a:defRPr sz="3300"/>
            </a:lvl6pPr>
            <a:lvl7pPr marL="9081089" indent="0">
              <a:buNone/>
              <a:defRPr sz="3300"/>
            </a:lvl7pPr>
            <a:lvl8pPr marL="10594604" indent="0">
              <a:buNone/>
              <a:defRPr sz="3300"/>
            </a:lvl8pPr>
            <a:lvl9pPr marL="12108119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094" y="2278491"/>
            <a:ext cx="26108263" cy="827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094" y="11392407"/>
            <a:ext cx="26108263" cy="271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094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7087" y="39665399"/>
            <a:ext cx="10216277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8505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030" rtl="0" eaLnBrk="1" latinLnBrk="0" hangingPunct="1">
        <a:lnSpc>
          <a:spcPct val="90000"/>
        </a:lnSpc>
        <a:spcBef>
          <a:spcPct val="0"/>
        </a:spcBef>
        <a:buNone/>
        <a:defRPr sz="1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757" indent="-756757" algn="l" defTabSz="302703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27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78378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9730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1081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2433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837847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351362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864876" indent="-756757" algn="l" defTabSz="302703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3515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2703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40545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54060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67574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081089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594604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08119" algn="l" defTabSz="302703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390/biecoll-jib-2015-263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26" Type="http://schemas.openxmlformats.org/officeDocument/2006/relationships/hyperlink" Target="https://dx.doi.org/10.1002/psp4.12155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hyperlink" Target="https://www.nature.com/articles/nbt.1558" TargetMode="External"/><Relationship Id="rId12" Type="http://schemas.openxmlformats.org/officeDocument/2006/relationships/hyperlink" Target="https://doi.org/10.1371/journal.pcbi.1005740" TargetMode="External"/><Relationship Id="rId17" Type="http://schemas.openxmlformats.org/officeDocument/2006/relationships/hyperlink" Target="mailto:sbgn-discuss@googlegroups.com" TargetMode="External"/><Relationship Id="rId25" Type="http://schemas.openxmlformats.org/officeDocument/2006/relationships/hyperlink" Target="https://dx.doi.org/10.1371/journal.pcbi.1005740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sbgn" TargetMode="External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doi.org/10.1093/bioinformatics/bts270" TargetMode="External"/><Relationship Id="rId24" Type="http://schemas.openxmlformats.org/officeDocument/2006/relationships/hyperlink" Target="https://dx.doi.org/10.1038/nrg3885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sbgn.org" TargetMode="External"/><Relationship Id="rId23" Type="http://schemas.openxmlformats.org/officeDocument/2006/relationships/image" Target="../media/image13.png"/><Relationship Id="rId28" Type="http://schemas.openxmlformats.org/officeDocument/2006/relationships/image" Target="../media/image14.png"/><Relationship Id="rId10" Type="http://schemas.openxmlformats.org/officeDocument/2006/relationships/hyperlink" Target="http://dx.doi.org/10.2390/biecoll-jib-2015-265" TargetMode="External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hyperlink" Target="https://dx.doi.org/10.2390/biecoll-jib-2015-264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hyperlink" Target="https://dx.doi.org/10.5301/tj.5000673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ruppieren">
            <a:extLst>
              <a:ext uri="{FF2B5EF4-FFF2-40B4-BE49-F238E27FC236}">
                <a16:creationId xmlns:a16="http://schemas.microsoft.com/office/drawing/2014/main" id="{94ED6B85-C22C-4842-A3AC-C57430DB1DA7}"/>
              </a:ext>
            </a:extLst>
          </p:cNvPr>
          <p:cNvSpPr/>
          <p:nvPr/>
        </p:nvSpPr>
        <p:spPr>
          <a:xfrm>
            <a:off x="19974076" y="22178569"/>
            <a:ext cx="8784352" cy="1331895"/>
          </a:xfrm>
          <a:prstGeom prst="roundRect">
            <a:avLst>
              <a:gd name="adj" fmla="val 1410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Abgerundetes Rechteck">
            <a:extLst>
              <a:ext uri="{FF2B5EF4-FFF2-40B4-BE49-F238E27FC236}">
                <a16:creationId xmlns:a16="http://schemas.microsoft.com/office/drawing/2014/main" id="{B29C2811-1BF9-2C44-B0BC-F17E7791E46C}"/>
              </a:ext>
            </a:extLst>
          </p:cNvPr>
          <p:cNvSpPr/>
          <p:nvPr/>
        </p:nvSpPr>
        <p:spPr>
          <a:xfrm>
            <a:off x="19965552" y="20870973"/>
            <a:ext cx="8770447" cy="1248071"/>
          </a:xfrm>
          <a:prstGeom prst="roundRect">
            <a:avLst>
              <a:gd name="adj" fmla="val 16539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63000"/>
              </a:srgbClr>
            </a:outerShdw>
          </a:effectLst>
        </p:spPr>
        <p:txBody>
          <a:bodyPr lIns="50800" tIns="50800" rIns="50800" bIns="50800" anchor="ctr"/>
          <a:lstStyle/>
          <a:p>
            <a:pPr marL="40639" marR="40639" algn="ctr">
              <a:defRPr sz="3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pPr>
            <a:endParaRPr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95A8F8-B369-4001-B410-D60A867C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272" y="14760280"/>
            <a:ext cx="6296592" cy="252616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D386696-618B-4B7A-9429-599EA28B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5" y="22274521"/>
            <a:ext cx="6972574" cy="3240269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A8011DF-18C5-4562-839A-C327586D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783" y="14265740"/>
            <a:ext cx="5467226" cy="4228993"/>
          </a:xfrm>
          <a:prstGeom prst="rect">
            <a:avLst/>
          </a:prstGeom>
        </p:spPr>
      </p:pic>
      <p:sp>
        <p:nvSpPr>
          <p:cNvPr id="30" name="Chord 29">
            <a:extLst>
              <a:ext uri="{FF2B5EF4-FFF2-40B4-BE49-F238E27FC236}">
                <a16:creationId xmlns:a16="http://schemas.microsoft.com/office/drawing/2014/main" id="{02EE683D-015D-4BC1-AFEF-F03360E4F5B8}"/>
              </a:ext>
            </a:extLst>
          </p:cNvPr>
          <p:cNvSpPr/>
          <p:nvPr/>
        </p:nvSpPr>
        <p:spPr>
          <a:xfrm rot="17520000">
            <a:off x="5184175" y="19471988"/>
            <a:ext cx="8482013" cy="8797841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ord 69">
            <a:extLst>
              <a:ext uri="{FF2B5EF4-FFF2-40B4-BE49-F238E27FC236}">
                <a16:creationId xmlns:a16="http://schemas.microsoft.com/office/drawing/2014/main" id="{B8D8C743-DF4D-489A-8A00-829CADFC0655}"/>
              </a:ext>
            </a:extLst>
          </p:cNvPr>
          <p:cNvSpPr/>
          <p:nvPr/>
        </p:nvSpPr>
        <p:spPr>
          <a:xfrm rot="10320000">
            <a:off x="8574200" y="13430344"/>
            <a:ext cx="8453129" cy="8826718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C73B9ABE-04FA-4527-973D-03975749DD11}"/>
              </a:ext>
            </a:extLst>
          </p:cNvPr>
          <p:cNvSpPr/>
          <p:nvPr/>
        </p:nvSpPr>
        <p:spPr>
          <a:xfrm rot="3120000">
            <a:off x="1646009" y="13544884"/>
            <a:ext cx="8453129" cy="8797841"/>
          </a:xfrm>
          <a:prstGeom prst="chord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1FA2B-77C3-4462-BAA7-74231141D6D1}"/>
              </a:ext>
            </a:extLst>
          </p:cNvPr>
          <p:cNvSpPr txBox="1"/>
          <p:nvPr/>
        </p:nvSpPr>
        <p:spPr>
          <a:xfrm>
            <a:off x="5489658" y="23178790"/>
            <a:ext cx="8076193" cy="5471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cs typeface="Times New Roman"/>
              </a:rPr>
              <a:t>The Process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CBA18-F5FE-43CA-83CC-6CD1F066E7AD}"/>
              </a:ext>
            </a:extLst>
          </p:cNvPr>
          <p:cNvSpPr txBox="1"/>
          <p:nvPr/>
        </p:nvSpPr>
        <p:spPr>
          <a:xfrm rot="19992971">
            <a:off x="1363747" y="13614454"/>
            <a:ext cx="6504328" cy="35780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cs typeface="Times New Roman"/>
              </a:rPr>
              <a:t>The Entity Relationship</a:t>
            </a:r>
            <a:endParaRPr lang="en-US" sz="5200" dirty="0">
              <a:solidFill>
                <a:srgbClr val="4472C4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055B3-D374-43C4-8A6F-4D2044AD4487}"/>
              </a:ext>
            </a:extLst>
          </p:cNvPr>
          <p:cNvSpPr txBox="1"/>
          <p:nvPr/>
        </p:nvSpPr>
        <p:spPr>
          <a:xfrm rot="2898930">
            <a:off x="10491554" y="13772199"/>
            <a:ext cx="7773959" cy="51294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5200" dirty="0">
                <a:solidFill>
                  <a:srgbClr val="4472C4"/>
                </a:solidFill>
                <a:cs typeface="Times New Roman"/>
              </a:rPr>
              <a:t>The Activity Flow</a:t>
            </a:r>
            <a:endParaRPr lang="en-US" sz="5200" dirty="0">
              <a:solidFill>
                <a:srgbClr val="4472C4"/>
              </a:solidFill>
              <a:cs typeface="Calibri"/>
            </a:endParaRPr>
          </a:p>
        </p:txBody>
      </p:sp>
      <p:pic>
        <p:nvPicPr>
          <p:cNvPr id="37" name="Picture 37" descr="A close up of a sign&#10;&#10;Description generated with high confidence">
            <a:extLst>
              <a:ext uri="{FF2B5EF4-FFF2-40B4-BE49-F238E27FC236}">
                <a16:creationId xmlns:a16="http://schemas.microsoft.com/office/drawing/2014/main" id="{D8770DEB-DA6A-42C6-BD70-773A49F6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140000">
            <a:off x="17237663" y="33271676"/>
            <a:ext cx="2857500" cy="2857500"/>
          </a:xfrm>
          <a:prstGeom prst="rect">
            <a:avLst/>
          </a:prstGeom>
        </p:spPr>
      </p:pic>
      <p:sp>
        <p:nvSpPr>
          <p:cNvPr id="60" name="TextBox 2">
            <a:extLst>
              <a:ext uri="{FF2B5EF4-FFF2-40B4-BE49-F238E27FC236}">
                <a16:creationId xmlns:a16="http://schemas.microsoft.com/office/drawing/2014/main" id="{64015884-680A-4C6B-9818-245B72F7D241}"/>
              </a:ext>
            </a:extLst>
          </p:cNvPr>
          <p:cNvSpPr txBox="1"/>
          <p:nvPr/>
        </p:nvSpPr>
        <p:spPr>
          <a:xfrm>
            <a:off x="8792044" y="26715264"/>
            <a:ext cx="153007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Directed</a:t>
            </a:r>
            <a:endParaRPr lang="en-US" sz="2800" dirty="0"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F57801CE-61E4-47DC-AB17-16842CA8E4E2}"/>
              </a:ext>
            </a:extLst>
          </p:cNvPr>
          <p:cNvSpPr txBox="1"/>
          <p:nvPr/>
        </p:nvSpPr>
        <p:spPr>
          <a:xfrm>
            <a:off x="8768122" y="27096244"/>
            <a:ext cx="181891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Sequential</a:t>
            </a:r>
          </a:p>
        </p:txBody>
      </p:sp>
      <p:sp>
        <p:nvSpPr>
          <p:cNvPr id="62" name="TextBox 4">
            <a:extLst>
              <a:ext uri="{FF2B5EF4-FFF2-40B4-BE49-F238E27FC236}">
                <a16:creationId xmlns:a16="http://schemas.microsoft.com/office/drawing/2014/main" id="{47DF6B53-EC05-4991-B1DF-E4FA75348016}"/>
              </a:ext>
            </a:extLst>
          </p:cNvPr>
          <p:cNvSpPr txBox="1"/>
          <p:nvPr/>
        </p:nvSpPr>
        <p:spPr>
          <a:xfrm>
            <a:off x="8766613" y="27470842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Mechanistic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B10AB975-68D1-4485-9901-D0CA9A44BF94}"/>
              </a:ext>
            </a:extLst>
          </p:cNvPr>
          <p:cNvSpPr txBox="1"/>
          <p:nvPr/>
        </p:nvSpPr>
        <p:spPr>
          <a:xfrm>
            <a:off x="3692961" y="20367048"/>
            <a:ext cx="2170481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imes New Roman"/>
              </a:rPr>
              <a:t>Mechanistic</a:t>
            </a:r>
            <a:endParaRPr lang="en-US" sz="2800" dirty="0">
              <a:cs typeface="Calibri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E4A0F15-711E-43AF-AD8A-CB16812F0C5F}"/>
              </a:ext>
            </a:extLst>
          </p:cNvPr>
          <p:cNvSpPr txBox="1"/>
          <p:nvPr/>
        </p:nvSpPr>
        <p:spPr>
          <a:xfrm>
            <a:off x="3698067" y="19998960"/>
            <a:ext cx="2194404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imes New Roman"/>
              </a:rPr>
              <a:t>Directed</a:t>
            </a:r>
            <a:endParaRPr lang="en-US" dirty="0"/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F139F89B-31BF-4458-AEC9-F201487DBCF1}"/>
              </a:ext>
            </a:extLst>
          </p:cNvPr>
          <p:cNvSpPr txBox="1"/>
          <p:nvPr/>
        </p:nvSpPr>
        <p:spPr>
          <a:xfrm>
            <a:off x="3683613" y="20892087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imes New Roman"/>
              </a:rPr>
              <a:t>Sequential</a:t>
            </a:r>
            <a:endParaRPr lang="en-US" dirty="0"/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B5334342-349E-4A62-960B-4D30BB6B20D8}"/>
              </a:ext>
            </a:extLst>
          </p:cNvPr>
          <p:cNvSpPr txBox="1"/>
          <p:nvPr/>
        </p:nvSpPr>
        <p:spPr>
          <a:xfrm>
            <a:off x="13583307" y="19688187"/>
            <a:ext cx="153007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Directed</a:t>
            </a:r>
            <a:endParaRPr lang="en-US" sz="2800" dirty="0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89A48F49-A829-4141-B3F1-A3E0F74A7CBE}"/>
              </a:ext>
            </a:extLst>
          </p:cNvPr>
          <p:cNvSpPr txBox="1"/>
          <p:nvPr/>
        </p:nvSpPr>
        <p:spPr>
          <a:xfrm>
            <a:off x="13565851" y="20580952"/>
            <a:ext cx="2169950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Mechanistic</a:t>
            </a:r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E075C016-5CF8-4BD5-9A42-07D83D101679}"/>
              </a:ext>
            </a:extLst>
          </p:cNvPr>
          <p:cNvSpPr txBox="1"/>
          <p:nvPr/>
        </p:nvSpPr>
        <p:spPr>
          <a:xfrm>
            <a:off x="13421141" y="20062854"/>
            <a:ext cx="2107752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Times New Roman"/>
              </a:rPr>
              <a:t>Sequential</a:t>
            </a:r>
          </a:p>
        </p:txBody>
      </p: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8A5FC8E5-3630-4BE6-B3E7-54525FCC36A4}"/>
              </a:ext>
            </a:extLst>
          </p:cNvPr>
          <p:cNvSpPr/>
          <p:nvPr/>
        </p:nvSpPr>
        <p:spPr>
          <a:xfrm>
            <a:off x="7485" y="39590029"/>
            <a:ext cx="30231678" cy="320631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B399D0-4C8A-40A8-BA37-03B996956B98}"/>
              </a:ext>
            </a:extLst>
          </p:cNvPr>
          <p:cNvCxnSpPr/>
          <p:nvPr/>
        </p:nvCxnSpPr>
        <p:spPr>
          <a:xfrm>
            <a:off x="21516325" y="39590410"/>
            <a:ext cx="68804" cy="3180067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41FD319E-64CC-4817-80E3-C238968EA148}"/>
              </a:ext>
            </a:extLst>
          </p:cNvPr>
          <p:cNvSpPr/>
          <p:nvPr/>
        </p:nvSpPr>
        <p:spPr>
          <a:xfrm flipV="1">
            <a:off x="13978" y="2916"/>
            <a:ext cx="30247638" cy="6962327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5435B-160F-4241-9DF0-3CB56C3EC005}"/>
              </a:ext>
            </a:extLst>
          </p:cNvPr>
          <p:cNvSpPr txBox="1"/>
          <p:nvPr/>
        </p:nvSpPr>
        <p:spPr>
          <a:xfrm>
            <a:off x="1059464" y="215448"/>
            <a:ext cx="22370252" cy="27661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500" b="1" dirty="0">
                <a:ea typeface="Verdana"/>
                <a:cs typeface="Angsana New"/>
              </a:rPr>
              <a:t>The Systems Biology Graphical Notation:</a:t>
            </a:r>
          </a:p>
          <a:p>
            <a:r>
              <a:rPr lang="en-US" sz="8500" b="1" dirty="0">
                <a:ea typeface="Verdana"/>
                <a:cs typeface="Angsana New"/>
              </a:rPr>
              <a:t>a </a:t>
            </a:r>
            <a:r>
              <a:rPr lang="en-US" sz="8500" b="1" dirty="0" err="1">
                <a:ea typeface="Verdana"/>
                <a:cs typeface="Angsana New"/>
              </a:rPr>
              <a:t>standardised</a:t>
            </a:r>
            <a:r>
              <a:rPr lang="en-US" sz="8500" b="1" dirty="0">
                <a:ea typeface="Verdana"/>
                <a:cs typeface="Angsana New"/>
              </a:rPr>
              <a:t> representation of biological maps</a:t>
            </a:r>
            <a:endParaRPr lang="en-US" sz="8500" b="1" dirty="0"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EF3483-9417-47A1-98DD-5FF419141C43}"/>
              </a:ext>
            </a:extLst>
          </p:cNvPr>
          <p:cNvSpPr txBox="1"/>
          <p:nvPr/>
        </p:nvSpPr>
        <p:spPr>
          <a:xfrm>
            <a:off x="1137274" y="2985098"/>
            <a:ext cx="23804748" cy="38061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cs typeface="Times New Roman"/>
              </a:rPr>
              <a:t>Vasundra</a:t>
            </a:r>
            <a:r>
              <a:rPr lang="en-US" sz="3600" dirty="0">
                <a:cs typeface="Times New Roman"/>
              </a:rPr>
              <a:t> Touré</a:t>
            </a:r>
            <a:r>
              <a:rPr lang="en-US" sz="3600" baseline="30000" dirty="0">
                <a:cs typeface="Times New Roman"/>
              </a:rPr>
              <a:t>1</a:t>
            </a:r>
            <a:r>
              <a:rPr lang="en-US" sz="3600" dirty="0">
                <a:cs typeface="Times New Roman"/>
              </a:rPr>
              <a:t>, Alexander Mazein</a:t>
            </a:r>
            <a:r>
              <a:rPr lang="en-US" sz="3600" baseline="30000" dirty="0">
                <a:cs typeface="Times New Roman"/>
              </a:rPr>
              <a:t>2</a:t>
            </a:r>
            <a:r>
              <a:rPr lang="en-US" sz="3600" dirty="0">
                <a:cs typeface="Times New Roman"/>
              </a:rPr>
              <a:t>, Adrien Rougny</a:t>
            </a:r>
            <a:r>
              <a:rPr lang="en-US" sz="3600" baseline="30000" dirty="0">
                <a:cs typeface="Times New Roman"/>
              </a:rPr>
              <a:t>3</a:t>
            </a:r>
            <a:r>
              <a:rPr lang="en-US" sz="3600" dirty="0">
                <a:cs typeface="Times New Roman"/>
              </a:rPr>
              <a:t>, Andreas Dräger</a:t>
            </a:r>
            <a:r>
              <a:rPr lang="en-US" sz="3600" baseline="30000" dirty="0">
                <a:cs typeface="Times New Roman"/>
              </a:rPr>
              <a:t>4,5</a:t>
            </a:r>
            <a:r>
              <a:rPr lang="en-US" sz="3600" dirty="0">
                <a:cs typeface="Times New Roman"/>
              </a:rPr>
              <a:t>, Ugur Dogrusoz</a:t>
            </a:r>
            <a:r>
              <a:rPr lang="en-US" sz="3600" baseline="30000" dirty="0">
                <a:cs typeface="Times New Roman"/>
              </a:rPr>
              <a:t>6</a:t>
            </a:r>
            <a:r>
              <a:rPr lang="en-US" sz="3600" dirty="0">
                <a:cs typeface="Times New Roman"/>
              </a:rPr>
              <a:t>, Augustin Luna</a:t>
            </a:r>
            <a:r>
              <a:rPr lang="en-US" sz="3600" baseline="30000" dirty="0">
                <a:cs typeface="Times New Roman"/>
              </a:rPr>
              <a:t>7</a:t>
            </a:r>
            <a:r>
              <a:rPr lang="en-US" sz="3600" dirty="0">
                <a:cs typeface="Times New Roman"/>
              </a:rPr>
              <a:t>, Nicolas Le Novère</a:t>
            </a:r>
            <a:r>
              <a:rPr lang="en-US" sz="3600" baseline="30000" dirty="0">
                <a:cs typeface="Times New Roman"/>
              </a:rPr>
              <a:t>8</a:t>
            </a:r>
            <a:endParaRPr lang="en-US" sz="3600" dirty="0">
              <a:cs typeface="Times New Roman"/>
            </a:endParaRPr>
          </a:p>
          <a:p>
            <a:r>
              <a:rPr lang="en-US" sz="2800" baseline="30000" dirty="0">
                <a:cs typeface="Times New Roman"/>
              </a:rPr>
              <a:t>1 Department of Biology, Norwegian University of Science and Technology, Trondheim, Norway</a:t>
            </a:r>
            <a:endParaRPr lang="en-US" sz="2800" dirty="0">
              <a:cs typeface="Calibri"/>
            </a:endParaRPr>
          </a:p>
          <a:p>
            <a:r>
              <a:rPr lang="en-US" sz="2800" baseline="30000" dirty="0">
                <a:cs typeface="Times New Roman"/>
              </a:rPr>
              <a:t>2 European Institute for Systems Biology and Medicine, CIRI UMR5308, CNRS-ENS-UCBL-INSERM, </a:t>
            </a:r>
            <a:r>
              <a:rPr lang="en-US" sz="2800" baseline="30000" dirty="0" err="1">
                <a:cs typeface="Times New Roman"/>
              </a:rPr>
              <a:t>Université</a:t>
            </a:r>
            <a:r>
              <a:rPr lang="en-US" sz="2800" baseline="30000" dirty="0">
                <a:cs typeface="Times New Roman"/>
              </a:rPr>
              <a:t> de Lyon, 50 Avenue Tony Garnier, 69007 Lyon, France</a:t>
            </a:r>
            <a:endParaRPr lang="en-US" sz="2800">
              <a:cs typeface="Calibri"/>
            </a:endParaRPr>
          </a:p>
          <a:p>
            <a:r>
              <a:rPr lang="en-US" sz="2800" baseline="30000" dirty="0">
                <a:cs typeface="Times New Roman"/>
              </a:rPr>
              <a:t>3 Biotechnology Research Institute for Drug Discovery, National Institute of Advanced Industrial Science and Technology, </a:t>
            </a:r>
            <a:r>
              <a:rPr lang="en-US" sz="2800" baseline="30000" dirty="0" err="1">
                <a:cs typeface="Times New Roman"/>
              </a:rPr>
              <a:t>Aomi</a:t>
            </a:r>
            <a:r>
              <a:rPr lang="en-US" sz="2800" baseline="30000" dirty="0">
                <a:cs typeface="Times New Roman"/>
              </a:rPr>
              <a:t>, Tokyo 135-0064, Japan</a:t>
            </a:r>
            <a:endParaRPr lang="en-US" sz="2800" dirty="0">
              <a:cs typeface="Calibri"/>
            </a:endParaRPr>
          </a:p>
          <a:p>
            <a:r>
              <a:rPr lang="en-US" sz="2800" baseline="30000" dirty="0">
                <a:cs typeface="Times New Roman"/>
              </a:rPr>
              <a:t>4 </a:t>
            </a:r>
            <a:r>
              <a:rPr lang="en-US" sz="2800" baseline="30000" dirty="0"/>
              <a:t>Computational Systems Biology of Infection and Antimicrobial-Resistant Pathogens, Center for Bioinformatics Tübingen (ZBIT), 72076 Tübingen, Germany</a:t>
            </a:r>
            <a:endParaRPr lang="en-US" sz="2800" baseline="30000" dirty="0">
              <a:cs typeface="Calibri"/>
            </a:endParaRPr>
          </a:p>
          <a:p>
            <a:r>
              <a:rPr lang="en-US" sz="2800" baseline="30000" dirty="0">
                <a:cs typeface="Calibri"/>
              </a:rPr>
              <a:t>5 Department for Computer Science, University of Tübingen, 72076 Tübingen, Germany</a:t>
            </a:r>
            <a:endParaRPr lang="en-US" sz="2800" baseline="30000" dirty="0">
              <a:cs typeface="Times New Roman"/>
            </a:endParaRPr>
          </a:p>
          <a:p>
            <a:r>
              <a:rPr lang="en-US" sz="2800" baseline="30000" dirty="0">
                <a:cs typeface="Times New Roman"/>
              </a:rPr>
              <a:t>6 Computer Engineering Department, </a:t>
            </a:r>
            <a:r>
              <a:rPr lang="en-US" sz="2800" baseline="30000" dirty="0" err="1">
                <a:cs typeface="Times New Roman"/>
              </a:rPr>
              <a:t>Bilkent</a:t>
            </a:r>
            <a:r>
              <a:rPr lang="en-US" sz="2800" baseline="30000" dirty="0">
                <a:cs typeface="Times New Roman"/>
              </a:rPr>
              <a:t> University, Ankara 06800, Turkey</a:t>
            </a:r>
            <a:endParaRPr lang="en-US" sz="2800" dirty="0">
              <a:cs typeface="Calibri"/>
            </a:endParaRPr>
          </a:p>
          <a:p>
            <a:r>
              <a:rPr lang="en-US" sz="2800" baseline="30000" dirty="0">
                <a:cs typeface="Times New Roman"/>
              </a:rPr>
              <a:t>7 </a:t>
            </a:r>
            <a:r>
              <a:rPr lang="en-US" sz="2800" baseline="30000" dirty="0" err="1">
                <a:cs typeface="Times New Roman"/>
              </a:rPr>
              <a:t>cBio</a:t>
            </a:r>
            <a:r>
              <a:rPr lang="en-US" sz="2800" baseline="30000" dirty="0">
                <a:cs typeface="Times New Roman"/>
              </a:rPr>
              <a:t> Center, Dana-Farber Cancer Institute, Boston, MA; Department of Cell Biology, Harvard Medical School, Boston, MA 02215, USA</a:t>
            </a:r>
            <a:endParaRPr lang="en-US" sz="2800">
              <a:cs typeface="Calibri"/>
            </a:endParaRPr>
          </a:p>
          <a:p>
            <a:r>
              <a:rPr lang="en-US" sz="2800" baseline="30000" dirty="0">
                <a:cs typeface="Times New Roman"/>
              </a:rPr>
              <a:t>8 The </a:t>
            </a:r>
            <a:r>
              <a:rPr lang="en-US" sz="2800" baseline="30000" dirty="0" err="1">
                <a:cs typeface="Times New Roman"/>
              </a:rPr>
              <a:t>Babraham</a:t>
            </a:r>
            <a:r>
              <a:rPr lang="en-US" sz="2800" baseline="30000" dirty="0">
                <a:cs typeface="Times New Roman"/>
              </a:rPr>
              <a:t> Institute, Cambridge, </a:t>
            </a:r>
            <a:r>
              <a:rPr lang="en-US" sz="2800" baseline="30000" dirty="0" err="1">
                <a:cs typeface="Times New Roman"/>
              </a:rPr>
              <a:t>Cambridgeshire</a:t>
            </a:r>
            <a:r>
              <a:rPr lang="en-US" sz="2800" baseline="30000" dirty="0">
                <a:cs typeface="Times New Roman"/>
              </a:rPr>
              <a:t>, UK</a:t>
            </a:r>
            <a:endParaRPr lang="en-US" sz="2800" dirty="0">
              <a:cs typeface="Times New Roman"/>
            </a:endParaRPr>
          </a:p>
        </p:txBody>
      </p:sp>
      <p:pic>
        <p:nvPicPr>
          <p:cNvPr id="81" name="Picture 81">
            <a:extLst>
              <a:ext uri="{FF2B5EF4-FFF2-40B4-BE49-F238E27FC236}">
                <a16:creationId xmlns:a16="http://schemas.microsoft.com/office/drawing/2014/main" id="{F158351D-BDEE-40F0-8E87-4A21A9ACD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552" y="19382059"/>
            <a:ext cx="4251737" cy="2058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86EDB-064C-4B8D-927F-1B577BC46EE1}"/>
              </a:ext>
            </a:extLst>
          </p:cNvPr>
          <p:cNvSpPr txBox="1"/>
          <p:nvPr/>
        </p:nvSpPr>
        <p:spPr>
          <a:xfrm>
            <a:off x="6100345" y="25597900"/>
            <a:ext cx="6989933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Times New Roman"/>
              </a:rPr>
              <a:t>Based on reactions and well-suited for detailed sequential biochemical mechanisms.</a:t>
            </a:r>
            <a:endParaRPr lang="en-US" sz="28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C147B-ADE3-449E-AF08-45032E1D7467}"/>
              </a:ext>
            </a:extLst>
          </p:cNvPr>
          <p:cNvSpPr txBox="1"/>
          <p:nvPr/>
        </p:nvSpPr>
        <p:spPr>
          <a:xfrm>
            <a:off x="11484488" y="17776127"/>
            <a:ext cx="615229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Times New Roman"/>
              </a:rPr>
              <a:t>Cascades of influences between the activities carried by biomolecular </a:t>
            </a:r>
            <a:endParaRPr lang="en-US">
              <a:cs typeface="Calibri"/>
            </a:endParaRPr>
          </a:p>
          <a:p>
            <a:r>
              <a:rPr lang="en-US" sz="2800" dirty="0">
                <a:cs typeface="Times New Roman"/>
              </a:rPr>
              <a:t>entities (e.g., stimulation, inhibition).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487FD-C2FF-4E2D-9746-4EB678136AF8}"/>
              </a:ext>
            </a:extLst>
          </p:cNvPr>
          <p:cNvSpPr txBox="1"/>
          <p:nvPr/>
        </p:nvSpPr>
        <p:spPr>
          <a:xfrm>
            <a:off x="1941966" y="18572006"/>
            <a:ext cx="5632385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Times New Roman"/>
              </a:rPr>
              <a:t>Independent interactions between </a:t>
            </a:r>
            <a:endParaRPr lang="en-US"/>
          </a:p>
          <a:p>
            <a:r>
              <a:rPr lang="en-US" sz="2800" dirty="0">
                <a:cs typeface="Times New Roman"/>
              </a:rPr>
              <a:t>features of biological entities that</a:t>
            </a:r>
            <a:endParaRPr lang="en-US" dirty="0">
              <a:cs typeface="Calibri"/>
            </a:endParaRPr>
          </a:p>
          <a:p>
            <a:r>
              <a:rPr lang="en-US" sz="2800" dirty="0">
                <a:cs typeface="Times New Roman"/>
              </a:rPr>
              <a:t>avoids combinatorial explosions.</a:t>
            </a:r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4DD33-5F96-49DE-A92B-CDA8AA6F2DB5}"/>
              </a:ext>
            </a:extLst>
          </p:cNvPr>
          <p:cNvSpPr txBox="1"/>
          <p:nvPr/>
        </p:nvSpPr>
        <p:spPr>
          <a:xfrm>
            <a:off x="1146970" y="6911263"/>
            <a:ext cx="28022713" cy="33547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200" b="1" dirty="0">
                <a:cs typeface="Times New Roman"/>
              </a:rPr>
              <a:t>V</a:t>
            </a:r>
            <a:r>
              <a:rPr lang="en-US" sz="4000" dirty="0">
                <a:cs typeface="Times New Roman"/>
              </a:rPr>
              <a:t>isualization of biological processes plays an essential role in life science research. Over time, diverse forms of diagrammatic representations, akin to circuit diagrams, have evolved without well-defined semantics potentially leading to ambiguous network interpretations and difficult programmatic processing. The Systems Biology Graphical Notation (SBGN) is a standard developed to reduce ambiguity in the visual representation of biomolecular networks. It provides specific sets of well-defined symbols to represent various types of biological concepts.</a:t>
            </a:r>
            <a:endParaRPr lang="en-US" dirty="0"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222D6-C50F-40CB-AC3C-2BBFF23FBE46}"/>
              </a:ext>
            </a:extLst>
          </p:cNvPr>
          <p:cNvSpPr txBox="1"/>
          <p:nvPr/>
        </p:nvSpPr>
        <p:spPr>
          <a:xfrm>
            <a:off x="88920" y="39956087"/>
            <a:ext cx="21428942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cs typeface="Times New Roman"/>
              </a:rPr>
              <a:t>[1] Nicolas Le </a:t>
            </a:r>
            <a:r>
              <a:rPr lang="en-US" sz="2400" dirty="0" err="1">
                <a:cs typeface="Times New Roman"/>
              </a:rPr>
              <a:t>Novère</a:t>
            </a:r>
            <a:r>
              <a:rPr lang="en-US" sz="2400" dirty="0">
                <a:cs typeface="Times New Roman"/>
              </a:rPr>
              <a:t>, </a:t>
            </a:r>
            <a:r>
              <a:rPr lang="en-US" sz="2400" i="1" dirty="0">
                <a:cs typeface="Times New Roman"/>
              </a:rPr>
              <a:t>et al</a:t>
            </a:r>
            <a:r>
              <a:rPr lang="en-US" sz="2400" dirty="0">
                <a:cs typeface="Times New Roman"/>
              </a:rPr>
              <a:t>. 2009. “The Systems Biology Graphical Notation.” </a:t>
            </a:r>
            <a:r>
              <a:rPr lang="en-US" sz="2400" i="1" dirty="0">
                <a:cs typeface="Times New Roman"/>
              </a:rPr>
              <a:t>Nature Biotechnology</a:t>
            </a:r>
            <a:r>
              <a:rPr lang="en-US" sz="2400" dirty="0">
                <a:cs typeface="Times New Roman"/>
              </a:rPr>
              <a:t> 27 (8): 735–41. </a:t>
            </a:r>
            <a:r>
              <a:rPr lang="en-US" sz="2400" u="sng" dirty="0">
                <a:solidFill>
                  <a:srgbClr val="1155CC"/>
                </a:solidFill>
                <a:cs typeface="Times New Roman"/>
                <a:hlinkClick r:id="rId7"/>
              </a:rPr>
              <a:t>doi:10.1038/nbt.1558</a:t>
            </a:r>
            <a:r>
              <a:rPr lang="en-US" sz="2400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cs typeface="Times New Roman"/>
              </a:rPr>
              <a:t>[2] Stuart Moodie, </a:t>
            </a:r>
            <a:r>
              <a:rPr lang="en-US" sz="2400" i="1" dirty="0">
                <a:cs typeface="Times New Roman"/>
              </a:rPr>
              <a:t>et al</a:t>
            </a:r>
            <a:r>
              <a:rPr lang="en-US" sz="2400" dirty="0">
                <a:cs typeface="Times New Roman"/>
              </a:rPr>
              <a:t>. 2010 “Systems Biology Graphical Notation: Process Description language Level 1 Version 1.3.” </a:t>
            </a:r>
            <a:r>
              <a:rPr lang="en-US" sz="2400" u="sng" dirty="0">
                <a:solidFill>
                  <a:srgbClr val="1155CC"/>
                </a:solidFill>
                <a:cs typeface="Times New Roman"/>
                <a:hlinkClick r:id="rId8"/>
              </a:rPr>
              <a:t>doi:10.2390/biecoll-jib-2015-263</a:t>
            </a:r>
            <a:r>
              <a:rPr lang="en-US" sz="2400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cs typeface="Times New Roman"/>
              </a:rPr>
              <a:t>[3] Anatoly Sorokin, </a:t>
            </a:r>
            <a:r>
              <a:rPr lang="en-US" sz="2400" i="1" dirty="0">
                <a:cs typeface="Times New Roman"/>
              </a:rPr>
              <a:t>et al</a:t>
            </a:r>
            <a:r>
              <a:rPr lang="en-US" sz="2400" dirty="0">
                <a:cs typeface="Times New Roman"/>
              </a:rPr>
              <a:t>. 2015. “Systems Biology Graphical Notation: Entity Relationship language Level 1, Version 2.” </a:t>
            </a:r>
            <a:r>
              <a:rPr lang="en-US" sz="2400" u="sng" dirty="0">
                <a:solidFill>
                  <a:srgbClr val="1155CC"/>
                </a:solidFill>
                <a:cs typeface="Times New Roman"/>
                <a:hlinkClick r:id="rId9"/>
              </a:rPr>
              <a:t>doi:10.2390/biecoll-jib-2015-264</a:t>
            </a:r>
            <a:r>
              <a:rPr lang="en-US" sz="2400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cs typeface="Times New Roman"/>
              </a:rPr>
              <a:t>[4] </a:t>
            </a:r>
            <a:r>
              <a:rPr lang="en-US" sz="2400" dirty="0" err="1">
                <a:cs typeface="Times New Roman"/>
              </a:rPr>
              <a:t>Huaiyu</a:t>
            </a:r>
            <a:r>
              <a:rPr lang="en-US" sz="2400" dirty="0">
                <a:cs typeface="Times New Roman"/>
              </a:rPr>
              <a:t> Mi, et al. 2015. “Systems Biology Graphical Notation: Activity Flow language Level 1, Version 1.2.” </a:t>
            </a:r>
            <a:r>
              <a:rPr lang="en-US" sz="2400" u="sng" dirty="0">
                <a:solidFill>
                  <a:srgbClr val="1155CC"/>
                </a:solidFill>
                <a:cs typeface="Times New Roman"/>
                <a:hlinkClick r:id="rId10"/>
              </a:rPr>
              <a:t>doi:10.2390/biecoll-jib-2015-265</a:t>
            </a:r>
            <a:r>
              <a:rPr lang="en-US" sz="2400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cs typeface="Times New Roman"/>
              </a:rPr>
              <a:t>[5] Martijn van </a:t>
            </a:r>
            <a:r>
              <a:rPr lang="en-US" sz="2400" dirty="0" err="1">
                <a:cs typeface="Times New Roman"/>
              </a:rPr>
              <a:t>Iersel</a:t>
            </a:r>
            <a:r>
              <a:rPr lang="en-US" sz="2400" dirty="0">
                <a:cs typeface="Times New Roman"/>
              </a:rPr>
              <a:t>, </a:t>
            </a:r>
            <a:r>
              <a:rPr lang="en-US" sz="2400" i="1" dirty="0">
                <a:cs typeface="Times New Roman"/>
              </a:rPr>
              <a:t>et al</a:t>
            </a:r>
            <a:r>
              <a:rPr lang="en-US" sz="2400" dirty="0">
                <a:cs typeface="Times New Roman"/>
              </a:rPr>
              <a:t>. 2012. “Software support for SBGN maps: SBGN-ML and </a:t>
            </a:r>
            <a:r>
              <a:rPr lang="en-US" sz="2400" dirty="0" err="1">
                <a:cs typeface="Times New Roman"/>
              </a:rPr>
              <a:t>LibSBGN</a:t>
            </a:r>
            <a:r>
              <a:rPr lang="en-US" sz="2400" dirty="0">
                <a:cs typeface="Times New Roman"/>
              </a:rPr>
              <a:t>.” </a:t>
            </a:r>
            <a:r>
              <a:rPr lang="en-US" sz="2400" i="1" dirty="0">
                <a:cs typeface="Times New Roman"/>
              </a:rPr>
              <a:t>Bioinformatics</a:t>
            </a:r>
            <a:r>
              <a:rPr lang="en-US" sz="2400" dirty="0">
                <a:cs typeface="Times New Roman"/>
              </a:rPr>
              <a:t>. </a:t>
            </a:r>
            <a:r>
              <a:rPr lang="en-US" sz="2400" u="sng" dirty="0">
                <a:cs typeface="Times New Roman"/>
                <a:hlinkClick r:id="rId11"/>
              </a:rPr>
              <a:t>doi:10.1093/bioinformatics/bts270</a:t>
            </a:r>
            <a:r>
              <a:rPr lang="en-US" sz="2400" u="sng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cs typeface="Times New Roman"/>
              </a:rPr>
              <a:t>[6] </a:t>
            </a:r>
            <a:r>
              <a:rPr lang="en-US" sz="2400" err="1">
                <a:cs typeface="Times New Roman"/>
              </a:rPr>
              <a:t>Vasundra</a:t>
            </a:r>
            <a:r>
              <a:rPr lang="en-US" sz="2400" dirty="0">
                <a:cs typeface="Times New Roman"/>
              </a:rPr>
              <a:t> Touré, </a:t>
            </a:r>
            <a:r>
              <a:rPr lang="en-US" sz="2400" i="1" dirty="0">
                <a:cs typeface="Times New Roman"/>
              </a:rPr>
              <a:t>et al</a:t>
            </a:r>
            <a:r>
              <a:rPr lang="en-US" sz="2400" dirty="0">
                <a:cs typeface="Times New Roman"/>
              </a:rPr>
              <a:t>. 2018. “Quick tips for creating effective and impactful biological pathways using the Systems Biology Graphical Notation”. </a:t>
            </a:r>
            <a:r>
              <a:rPr lang="en-US" sz="2400" i="1" err="1">
                <a:cs typeface="Times New Roman"/>
              </a:rPr>
              <a:t>PLoS</a:t>
            </a:r>
            <a:r>
              <a:rPr lang="en-US" sz="2400" i="1" dirty="0">
                <a:cs typeface="Times New Roman"/>
              </a:rPr>
              <a:t> </a:t>
            </a:r>
            <a:r>
              <a:rPr lang="en-US" sz="2400" i="1" err="1">
                <a:cs typeface="Times New Roman"/>
              </a:rPr>
              <a:t>Comput</a:t>
            </a:r>
            <a:r>
              <a:rPr lang="en-US" sz="2400" i="1" dirty="0">
                <a:cs typeface="Times New Roman"/>
              </a:rPr>
              <a:t> Biol.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u="sng" dirty="0">
                <a:cs typeface="Times New Roman"/>
                <a:hlinkClick r:id="rId12"/>
              </a:rPr>
              <a:t>doi:10.1371/journal.pcbi.1005740</a:t>
            </a:r>
            <a:r>
              <a:rPr lang="en-US" sz="2400" u="sng" dirty="0">
                <a:cs typeface="Times New Roman"/>
              </a:rPr>
              <a:t>.</a:t>
            </a:r>
            <a:endParaRPr lang="en-US" sz="2400" dirty="0">
              <a:cs typeface="Calibri"/>
            </a:endParaRP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8C39938B-9D5E-43A0-86C1-30D2B514E9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2230" y="30531840"/>
            <a:ext cx="1428750" cy="1428750"/>
          </a:xfrm>
          <a:prstGeom prst="rect">
            <a:avLst/>
          </a:prstGeom>
        </p:spPr>
      </p:pic>
      <p:pic>
        <p:nvPicPr>
          <p:cNvPr id="43" name="Picture 43" descr="A close up of a sign&#10;&#10;Description generated with high confidence">
            <a:extLst>
              <a:ext uri="{FF2B5EF4-FFF2-40B4-BE49-F238E27FC236}">
                <a16:creationId xmlns:a16="http://schemas.microsoft.com/office/drawing/2014/main" id="{40CA00D8-2FAD-4364-BAF4-F303F4D7E2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21118" y="31899181"/>
            <a:ext cx="1428750" cy="14287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C8808-12F6-46AD-8D99-BE195B5B43D9}"/>
              </a:ext>
            </a:extLst>
          </p:cNvPr>
          <p:cNvSpPr txBox="1"/>
          <p:nvPr/>
        </p:nvSpPr>
        <p:spPr>
          <a:xfrm>
            <a:off x="21876211" y="39909920"/>
            <a:ext cx="4909501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  <a:cs typeface="Times New Roman"/>
              </a:rPr>
              <a:t>Publish your map in the SBGN format and get it advertised in our webpage!</a:t>
            </a:r>
            <a:endParaRPr lang="en-US" sz="4000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681DE-32B7-4DD4-B828-47076A763420}"/>
              </a:ext>
            </a:extLst>
          </p:cNvPr>
          <p:cNvSpPr txBox="1"/>
          <p:nvPr/>
        </p:nvSpPr>
        <p:spPr>
          <a:xfrm>
            <a:off x="22336558" y="30145331"/>
            <a:ext cx="6844729" cy="64940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b="1" dirty="0">
                <a:cs typeface="Times New Roman"/>
              </a:rPr>
              <a:t>An elected editorial board </a:t>
            </a:r>
            <a:r>
              <a:rPr lang="en-US" sz="3200" dirty="0">
                <a:cs typeface="Times New Roman"/>
              </a:rPr>
              <a:t>is</a:t>
            </a:r>
            <a:r>
              <a:rPr lang="en-US" sz="3200" b="1" dirty="0">
                <a:cs typeface="Times New Roman"/>
              </a:rPr>
              <a:t> </a:t>
            </a:r>
            <a:r>
              <a:rPr lang="en-US" sz="3200" dirty="0">
                <a:cs typeface="Times New Roman"/>
              </a:rPr>
              <a:t>the voice and the hand of the community.</a:t>
            </a:r>
            <a:endParaRPr lang="en-US" sz="3200" dirty="0">
              <a:cs typeface="Calibri"/>
            </a:endParaRPr>
          </a:p>
          <a:p>
            <a:endParaRPr lang="en-US" sz="3200" b="1" dirty="0">
              <a:cs typeface="Calibri"/>
            </a:endParaRPr>
          </a:p>
          <a:p>
            <a:r>
              <a:rPr lang="en-US" sz="3200" b="1" dirty="0">
                <a:cs typeface="Times New Roman"/>
              </a:rPr>
              <a:t>Bi-annual meetings</a:t>
            </a:r>
            <a:r>
              <a:rPr lang="en-US" sz="3200" dirty="0">
                <a:cs typeface="Times New Roman"/>
              </a:rPr>
              <a:t> with the COMBINE community.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b="1" dirty="0">
                <a:cs typeface="Times New Roman"/>
              </a:rPr>
              <a:t>Website</a:t>
            </a:r>
            <a:r>
              <a:rPr lang="en-US" sz="3200" dirty="0">
                <a:cs typeface="Times New Roman"/>
              </a:rPr>
              <a:t>           </a:t>
            </a:r>
            <a:r>
              <a:rPr lang="en-US" sz="3200" dirty="0">
                <a:cs typeface="Times New Roman"/>
                <a:hlinkClick r:id="rId15"/>
              </a:rPr>
              <a:t>http://sbgn.org</a:t>
            </a:r>
            <a:endParaRPr lang="en-US" sz="3200" dirty="0">
              <a:cs typeface="Calibri"/>
            </a:endParaRPr>
          </a:p>
          <a:p>
            <a:r>
              <a:rPr lang="en-US" sz="3200" b="1" dirty="0">
                <a:cs typeface="Times New Roman"/>
              </a:rPr>
              <a:t>Development</a:t>
            </a:r>
            <a:r>
              <a:rPr lang="en-US" sz="3200" dirty="0">
                <a:cs typeface="Times New Roman"/>
              </a:rPr>
              <a:t>  </a:t>
            </a:r>
            <a:r>
              <a:rPr lang="en-US" sz="3200" dirty="0">
                <a:cs typeface="Times New Roman"/>
                <a:hlinkClick r:id="rId16"/>
              </a:rPr>
              <a:t>https://github.com/sbgn</a:t>
            </a: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b="1" dirty="0">
                <a:cs typeface="Times New Roman"/>
              </a:rPr>
              <a:t>Contact us, follow and participate in discussions.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Times New Roman"/>
                <a:hlinkClick r:id="rId17"/>
              </a:rPr>
              <a:t>sbgn-discuss@googlegroups.com</a:t>
            </a:r>
            <a:endParaRPr lang="en-US" sz="3200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D1451C-1352-47F4-A4C3-05CDB0C7E294}"/>
              </a:ext>
            </a:extLst>
          </p:cNvPr>
          <p:cNvSpPr txBox="1"/>
          <p:nvPr/>
        </p:nvSpPr>
        <p:spPr>
          <a:xfrm>
            <a:off x="1066995" y="10471160"/>
            <a:ext cx="17445947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200" b="1" dirty="0"/>
              <a:t>S</a:t>
            </a:r>
            <a:r>
              <a:rPr lang="en-US" sz="4000" dirty="0"/>
              <a:t>BGN comprises three complementary languages: Process Description (PD, [2]), Entity Relationship (ER, [3]), and Activity Flow (AF, [4])​</a:t>
            </a:r>
            <a:r>
              <a:rPr lang="en-US" sz="4000" dirty="0">
                <a:cs typeface="Times New Roman"/>
              </a:rPr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2AC58-C2AF-4B74-AB9E-ABA985367D49}"/>
              </a:ext>
            </a:extLst>
          </p:cNvPr>
          <p:cNvSpPr txBox="1"/>
          <p:nvPr/>
        </p:nvSpPr>
        <p:spPr>
          <a:xfrm>
            <a:off x="19520119" y="10458857"/>
            <a:ext cx="9654279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cs typeface="Times New Roman"/>
              </a:rPr>
              <a:t>S</a:t>
            </a:r>
            <a:r>
              <a:rPr lang="en-US" sz="4000" dirty="0">
                <a:cs typeface="Times New Roman"/>
              </a:rPr>
              <a:t>BGN is both human readable and machine readable [5]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4C6B37-5AF9-46E7-81EC-9567F88A910E}"/>
              </a:ext>
            </a:extLst>
          </p:cNvPr>
          <p:cNvSpPr txBox="1"/>
          <p:nvPr/>
        </p:nvSpPr>
        <p:spPr>
          <a:xfrm>
            <a:off x="1023116" y="29363736"/>
            <a:ext cx="7682367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cs typeface="Times New Roman"/>
              </a:rPr>
              <a:t>E</a:t>
            </a:r>
            <a:r>
              <a:rPr lang="en-US" sz="4000" dirty="0">
                <a:cs typeface="Times New Roman"/>
              </a:rPr>
              <a:t>xamples of published maps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9BC5B-1F55-4DD4-9F84-201097E39357}"/>
              </a:ext>
            </a:extLst>
          </p:cNvPr>
          <p:cNvSpPr txBox="1"/>
          <p:nvPr/>
        </p:nvSpPr>
        <p:spPr>
          <a:xfrm>
            <a:off x="10284883" y="29339702"/>
            <a:ext cx="9502842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cs typeface="Times New Roman"/>
              </a:rPr>
              <a:t>T</a:t>
            </a:r>
            <a:r>
              <a:rPr lang="en-US" sz="4000" dirty="0">
                <a:cs typeface="Times New Roman"/>
              </a:rPr>
              <a:t>ips to create your own SBGN map [6]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348AA-7662-46BA-BD49-7E551D68DBD3}"/>
              </a:ext>
            </a:extLst>
          </p:cNvPr>
          <p:cNvSpPr txBox="1"/>
          <p:nvPr/>
        </p:nvSpPr>
        <p:spPr>
          <a:xfrm>
            <a:off x="10313753" y="30630136"/>
            <a:ext cx="9011814" cy="5509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​Know the message your network should convey​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Know your audience​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Choose the right SBGN language​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Define components and interactions in the network​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Select the right level of granularity for your map​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Design your SBGN map​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Beautify your SBGN map​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Manage your SBGN map and its content​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Link the original data to your SBGN map​</a:t>
            </a:r>
            <a:endParaRPr lang="en-US" sz="3200" dirty="0"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 Seek help from the SBGN community.​</a:t>
            </a:r>
            <a:endParaRPr lang="en-US" sz="3200" dirty="0">
              <a:cs typeface="Times New Roman"/>
            </a:endParaRPr>
          </a:p>
        </p:txBody>
      </p:sp>
      <p:pic>
        <p:nvPicPr>
          <p:cNvPr id="19" name="Picture 1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9BE119D-FC5D-4E53-A885-7A53C01AFEC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0970" y="31010104"/>
            <a:ext cx="3826719" cy="3602865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C254EF-22CE-4022-9770-F1035470D9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4894" y="31021601"/>
            <a:ext cx="3826719" cy="4665463"/>
          </a:xfrm>
          <a:prstGeom prst="rect">
            <a:avLst/>
          </a:prstGeom>
        </p:spPr>
      </p:pic>
      <p:pic>
        <p:nvPicPr>
          <p:cNvPr id="24" name="Picture 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753A0CB-4CA3-4022-B9AE-6C74AA5426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11549" y="35875589"/>
            <a:ext cx="3826718" cy="2790038"/>
          </a:xfrm>
          <a:prstGeom prst="rect">
            <a:avLst/>
          </a:prstGeom>
        </p:spPr>
      </p:pic>
      <p:pic>
        <p:nvPicPr>
          <p:cNvPr id="26" name="Picture 26" descr="A close up of a map&#10;&#10;Description generated with high confidence">
            <a:extLst>
              <a:ext uri="{FF2B5EF4-FFF2-40B4-BE49-F238E27FC236}">
                <a16:creationId xmlns:a16="http://schemas.microsoft.com/office/drawing/2014/main" id="{B35CE1EF-771B-4F08-AE74-C902E382F51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0970" y="34668312"/>
            <a:ext cx="3826719" cy="405263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AE45E54-AE88-4A9B-8A04-11AA8431950B}"/>
              </a:ext>
            </a:extLst>
          </p:cNvPr>
          <p:cNvSpPr txBox="1"/>
          <p:nvPr/>
        </p:nvSpPr>
        <p:spPr>
          <a:xfrm>
            <a:off x="21316190" y="29368636"/>
            <a:ext cx="7798685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200" b="1" dirty="0">
                <a:cs typeface="Times New Roman"/>
              </a:rPr>
              <a:t>A</a:t>
            </a:r>
            <a:r>
              <a:rPr lang="en-US" sz="4000" dirty="0">
                <a:cs typeface="Times New Roman"/>
              </a:rPr>
              <a:t>dditional information</a:t>
            </a:r>
            <a:endParaRPr lang="en-US" sz="4000" dirty="0"/>
          </a:p>
        </p:txBody>
      </p:sp>
      <p:pic>
        <p:nvPicPr>
          <p:cNvPr id="13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0976A7AC-4D86-4CDE-BCC2-92CE760A5F3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095213" y="33468479"/>
            <a:ext cx="1428750" cy="1428750"/>
          </a:xfrm>
          <a:prstGeom prst="rect">
            <a:avLst/>
          </a:prstGeom>
        </p:spPr>
      </p:pic>
      <p:pic>
        <p:nvPicPr>
          <p:cNvPr id="18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DC81D7-F82A-4047-B696-F896FF6CA0B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095215" y="34931643"/>
            <a:ext cx="1428750" cy="1428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6701D1-89A0-4630-A7EF-2F5ACADADA35}"/>
              </a:ext>
            </a:extLst>
          </p:cNvPr>
          <p:cNvSpPr txBox="1"/>
          <p:nvPr/>
        </p:nvSpPr>
        <p:spPr>
          <a:xfrm>
            <a:off x="1134029" y="11959570"/>
            <a:ext cx="17424622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i="1" dirty="0">
                <a:cs typeface="Times New Roman"/>
              </a:rPr>
              <a:t>Networks below are redesigned from Le </a:t>
            </a:r>
            <a:r>
              <a:rPr lang="en-US" sz="2600" i="1" dirty="0" err="1">
                <a:cs typeface="Times New Roman"/>
              </a:rPr>
              <a:t>Novère</a:t>
            </a:r>
            <a:r>
              <a:rPr lang="en-US" sz="2600" i="1" dirty="0">
                <a:cs typeface="Times New Roman"/>
              </a:rPr>
              <a:t> (2015): Quantitative and logic modelling of molecular and gene networks. </a:t>
            </a:r>
            <a:r>
              <a:rPr lang="en-US" sz="2600" i="1" dirty="0">
                <a:cs typeface="Times New Roman"/>
                <a:hlinkClick r:id="rId24"/>
              </a:rPr>
              <a:t>doi:10.1038/nrg3885</a:t>
            </a:r>
            <a:endParaRPr lang="en-US" sz="2600">
              <a:cs typeface="Calibri"/>
              <a:hlinkClick r:id="" action="ppaction://noactio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CCB8E-EFC7-4864-B491-2E3AEC255163}"/>
              </a:ext>
            </a:extLst>
          </p:cNvPr>
          <p:cNvSpPr txBox="1"/>
          <p:nvPr/>
        </p:nvSpPr>
        <p:spPr>
          <a:xfrm>
            <a:off x="906479" y="30298911"/>
            <a:ext cx="3981758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Times New Roman"/>
              </a:rPr>
              <a:t>PD map of the Drosophila cell cycle, </a:t>
            </a:r>
            <a:r>
              <a:rPr lang="en-US" sz="2000" dirty="0">
                <a:cs typeface="Times New Roman"/>
                <a:hlinkClick r:id="rId25"/>
              </a:rPr>
              <a:t>doi:10.1371/journal.pcbi.1005740</a:t>
            </a:r>
            <a:endParaRPr lang="en-US" sz="2000" dirty="0"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615BCE-8499-4CFB-9EFF-CA4EB2732791}"/>
              </a:ext>
            </a:extLst>
          </p:cNvPr>
          <p:cNvSpPr txBox="1"/>
          <p:nvPr/>
        </p:nvSpPr>
        <p:spPr>
          <a:xfrm>
            <a:off x="4901018" y="30254076"/>
            <a:ext cx="3795561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Times New Roman"/>
              </a:rPr>
              <a:t>PD map of two-gene system </a:t>
            </a:r>
            <a:r>
              <a:rPr lang="en-US" sz="2000" dirty="0" err="1">
                <a:cs typeface="Times New Roman"/>
              </a:rPr>
              <a:t>behaviour</a:t>
            </a:r>
            <a:r>
              <a:rPr lang="en-US" sz="2000" dirty="0">
                <a:cs typeface="Times New Roman"/>
              </a:rPr>
              <a:t>, </a:t>
            </a:r>
            <a:r>
              <a:rPr lang="en-US" sz="2000" dirty="0">
                <a:cs typeface="Times New Roman"/>
                <a:hlinkClick r:id="rId24"/>
              </a:rPr>
              <a:t>doi:10.1038/nrg3885</a:t>
            </a:r>
            <a:endParaRPr lang="en-US" sz="2000" dirty="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5436A6-8F65-42B6-849B-9557F7C012E7}"/>
              </a:ext>
            </a:extLst>
          </p:cNvPr>
          <p:cNvSpPr txBox="1"/>
          <p:nvPr/>
        </p:nvSpPr>
        <p:spPr>
          <a:xfrm>
            <a:off x="1041417" y="38720948"/>
            <a:ext cx="372525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Times New Roman"/>
              </a:rPr>
              <a:t>PD map of protein aggregation, </a:t>
            </a:r>
            <a:r>
              <a:rPr lang="en-US" sz="2000" dirty="0">
                <a:cs typeface="Times New Roman"/>
                <a:hlinkClick r:id="rId26"/>
              </a:rPr>
              <a:t>doi:10.1002/psp4.12155</a:t>
            </a:r>
            <a:endParaRPr lang="en-US" sz="2000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D21920-767B-4F56-92E5-2A59AD34FA77}"/>
              </a:ext>
            </a:extLst>
          </p:cNvPr>
          <p:cNvSpPr txBox="1"/>
          <p:nvPr/>
        </p:nvSpPr>
        <p:spPr>
          <a:xfrm>
            <a:off x="4836725" y="38756383"/>
            <a:ext cx="485554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Times New Roman"/>
              </a:rPr>
              <a:t>AF map of interactions in a tumor microenvironment, </a:t>
            </a:r>
            <a:r>
              <a:rPr lang="en-US" sz="2000" dirty="0">
                <a:cs typeface="Times New Roman"/>
                <a:hlinkClick r:id="rId27"/>
              </a:rPr>
              <a:t>doi:10.5301/tj.5000673</a:t>
            </a:r>
            <a:endParaRPr lang="en-US" sz="2000" dirty="0"/>
          </a:p>
        </p:txBody>
      </p:sp>
      <p:pic>
        <p:nvPicPr>
          <p:cNvPr id="40" name="Picture 41">
            <a:extLst>
              <a:ext uri="{FF2B5EF4-FFF2-40B4-BE49-F238E27FC236}">
                <a16:creationId xmlns:a16="http://schemas.microsoft.com/office/drawing/2014/main" id="{814A6CB2-526C-4547-A3E3-77EB8BD6886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30908" y="40119922"/>
            <a:ext cx="2223182" cy="22226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1" name="Picture 81">
            <a:extLst>
              <a:ext uri="{FF2B5EF4-FFF2-40B4-BE49-F238E27FC236}">
                <a16:creationId xmlns:a16="http://schemas.microsoft.com/office/drawing/2014/main" id="{41926224-0A1E-46F3-A51A-03D54E855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29915" y="398312"/>
            <a:ext cx="4251737" cy="2058473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43B88C1-DD86-4E2B-9F1F-A36F52BF0A9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321296" y="32696097"/>
            <a:ext cx="2431781" cy="6318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98" y="20297818"/>
            <a:ext cx="355614" cy="3556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510" y="20801890"/>
            <a:ext cx="393796" cy="977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595" y="19972251"/>
            <a:ext cx="355614" cy="3556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5" y="27204661"/>
            <a:ext cx="355614" cy="35561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92" y="21113943"/>
            <a:ext cx="393796" cy="97770"/>
          </a:xfrm>
          <a:prstGeom prst="rect">
            <a:avLst/>
          </a:prstGeom>
        </p:spPr>
      </p:pic>
      <p:sp>
        <p:nvSpPr>
          <p:cNvPr id="93" name="Rectangle 85">
            <a:extLst>
              <a:ext uri="{FF2B5EF4-FFF2-40B4-BE49-F238E27FC236}">
                <a16:creationId xmlns:a16="http://schemas.microsoft.com/office/drawing/2014/main" id="{3560F447-19D5-FF49-9779-4F24270BB4E0}"/>
              </a:ext>
            </a:extLst>
          </p:cNvPr>
          <p:cNvSpPr/>
          <p:nvPr/>
        </p:nvSpPr>
        <p:spPr>
          <a:xfrm>
            <a:off x="19531455" y="19665505"/>
            <a:ext cx="9624448" cy="8761425"/>
          </a:xfrm>
          <a:prstGeom prst="rect">
            <a:avLst/>
          </a:prstGeom>
          <a:ln w="571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Arrow: Up-Down 35">
            <a:extLst>
              <a:ext uri="{FF2B5EF4-FFF2-40B4-BE49-F238E27FC236}">
                <a16:creationId xmlns:a16="http://schemas.microsoft.com/office/drawing/2014/main" id="{E62DC3FF-6274-5542-AAB9-816951F4E5C4}"/>
              </a:ext>
            </a:extLst>
          </p:cNvPr>
          <p:cNvSpPr/>
          <p:nvPr/>
        </p:nvSpPr>
        <p:spPr>
          <a:xfrm>
            <a:off x="24101215" y="18289540"/>
            <a:ext cx="484633" cy="1216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04"/>
                </a:moveTo>
                <a:lnTo>
                  <a:pt x="10800" y="0"/>
                </a:lnTo>
                <a:lnTo>
                  <a:pt x="21600" y="4304"/>
                </a:lnTo>
                <a:lnTo>
                  <a:pt x="16200" y="4304"/>
                </a:lnTo>
                <a:lnTo>
                  <a:pt x="16200" y="17296"/>
                </a:lnTo>
                <a:lnTo>
                  <a:pt x="21600" y="17296"/>
                </a:lnTo>
                <a:lnTo>
                  <a:pt x="10800" y="21600"/>
                </a:lnTo>
                <a:lnTo>
                  <a:pt x="0" y="17296"/>
                </a:lnTo>
                <a:lnTo>
                  <a:pt x="5400" y="17296"/>
                </a:lnTo>
                <a:lnTo>
                  <a:pt x="5400" y="4304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TextBox 88">
            <a:extLst>
              <a:ext uri="{FF2B5EF4-FFF2-40B4-BE49-F238E27FC236}">
                <a16:creationId xmlns:a16="http://schemas.microsoft.com/office/drawing/2014/main" id="{BA2FC371-3D80-F949-8CEC-2EF4D800F0D8}"/>
              </a:ext>
            </a:extLst>
          </p:cNvPr>
          <p:cNvSpPr txBox="1"/>
          <p:nvPr/>
        </p:nvSpPr>
        <p:spPr>
          <a:xfrm>
            <a:off x="19427627" y="18885806"/>
            <a:ext cx="3272142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200">
                <a:solidFill>
                  <a:schemeClr val="accent1"/>
                </a:solidFill>
              </a:defRPr>
            </a:lvl1pPr>
          </a:lstStyle>
          <a:p>
            <a:r>
              <a:t>SBGN-ML</a:t>
            </a:r>
          </a:p>
        </p:txBody>
      </p:sp>
      <p:sp>
        <p:nvSpPr>
          <p:cNvPr id="96" name="Rectangle 86">
            <a:extLst>
              <a:ext uri="{FF2B5EF4-FFF2-40B4-BE49-F238E27FC236}">
                <a16:creationId xmlns:a16="http://schemas.microsoft.com/office/drawing/2014/main" id="{1C042691-7E70-7C47-BC39-72D87E33D5F1}"/>
              </a:ext>
            </a:extLst>
          </p:cNvPr>
          <p:cNvSpPr/>
          <p:nvPr/>
        </p:nvSpPr>
        <p:spPr>
          <a:xfrm>
            <a:off x="19541159" y="13940164"/>
            <a:ext cx="9579604" cy="4248409"/>
          </a:xfrm>
          <a:prstGeom prst="rect">
            <a:avLst/>
          </a:prstGeom>
          <a:ln w="571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9">
            <a:extLst>
              <a:ext uri="{FF2B5EF4-FFF2-40B4-BE49-F238E27FC236}">
                <a16:creationId xmlns:a16="http://schemas.microsoft.com/office/drawing/2014/main" id="{A885AF0B-652E-3E45-BCE1-F5817139435F}"/>
              </a:ext>
            </a:extLst>
          </p:cNvPr>
          <p:cNvSpPr txBox="1"/>
          <p:nvPr/>
        </p:nvSpPr>
        <p:spPr>
          <a:xfrm>
            <a:off x="18818025" y="13113656"/>
            <a:ext cx="3272142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200">
                <a:solidFill>
                  <a:schemeClr val="accent1"/>
                </a:solidFill>
              </a:defRPr>
            </a:lvl1pPr>
          </a:lstStyle>
          <a:p>
            <a:r>
              <a:t>SBGN</a:t>
            </a:r>
          </a:p>
        </p:txBody>
      </p:sp>
      <p:grpSp>
        <p:nvGrpSpPr>
          <p:cNvPr id="98" name="Gruppieren">
            <a:extLst>
              <a:ext uri="{FF2B5EF4-FFF2-40B4-BE49-F238E27FC236}">
                <a16:creationId xmlns:a16="http://schemas.microsoft.com/office/drawing/2014/main" id="{584FED90-AB9C-D741-9CD6-DA14FB7E2922}"/>
              </a:ext>
            </a:extLst>
          </p:cNvPr>
          <p:cNvGrpSpPr/>
          <p:nvPr/>
        </p:nvGrpSpPr>
        <p:grpSpPr>
          <a:xfrm>
            <a:off x="22100946" y="16735356"/>
            <a:ext cx="1328767" cy="1344766"/>
            <a:chOff x="0" y="0"/>
            <a:chExt cx="1328766" cy="1344764"/>
          </a:xfrm>
        </p:grpSpPr>
        <p:sp>
          <p:nvSpPr>
            <p:cNvPr id="99" name="Kreis">
              <a:extLst>
                <a:ext uri="{FF2B5EF4-FFF2-40B4-BE49-F238E27FC236}">
                  <a16:creationId xmlns:a16="http://schemas.microsoft.com/office/drawing/2014/main" id="{64DFD8A8-74B3-FA44-A0F6-74D75BEC683C}"/>
                </a:ext>
              </a:extLst>
            </p:cNvPr>
            <p:cNvSpPr/>
            <p:nvPr/>
          </p:nvSpPr>
          <p:spPr>
            <a:xfrm>
              <a:off x="0" y="0"/>
              <a:ext cx="1328767" cy="1331547"/>
            </a:xfrm>
            <a:prstGeom prst="ellipse">
              <a:avLst/>
            </a:prstGeom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76200" dist="2540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algn="ctr">
                <a:defRPr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00" name="ATP">
              <a:extLst>
                <a:ext uri="{FF2B5EF4-FFF2-40B4-BE49-F238E27FC236}">
                  <a16:creationId xmlns:a16="http://schemas.microsoft.com/office/drawing/2014/main" id="{14B546B3-2F66-8045-9F19-EA0F8884DD60}"/>
                </a:ext>
              </a:extLst>
            </p:cNvPr>
            <p:cNvSpPr txBox="1"/>
            <p:nvPr/>
          </p:nvSpPr>
          <p:spPr>
            <a:xfrm>
              <a:off x="108382" y="241120"/>
              <a:ext cx="1112001" cy="84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40639" marR="40639" algn="ctr">
                <a:defRPr sz="3800">
                  <a:solidFill>
                    <a:srgbClr val="FFFFFF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ATP</a:t>
              </a:r>
            </a:p>
          </p:txBody>
        </p:sp>
        <p:sp>
          <p:nvSpPr>
            <p:cNvPr id="101" name="Form">
              <a:extLst>
                <a:ext uri="{FF2B5EF4-FFF2-40B4-BE49-F238E27FC236}">
                  <a16:creationId xmlns:a16="http://schemas.microsoft.com/office/drawing/2014/main" id="{04DDD2CC-B330-5343-A710-3C9F071472EA}"/>
                </a:ext>
              </a:extLst>
            </p:cNvPr>
            <p:cNvSpPr/>
            <p:nvPr/>
          </p:nvSpPr>
          <p:spPr>
            <a:xfrm>
              <a:off x="95360" y="993041"/>
              <a:ext cx="1138050" cy="35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extrusionOk="0">
                  <a:moveTo>
                    <a:pt x="0" y="221"/>
                  </a:moveTo>
                  <a:lnTo>
                    <a:pt x="21600" y="0"/>
                  </a:lnTo>
                  <a:cubicBezTo>
                    <a:pt x="20579" y="4723"/>
                    <a:pt x="19317" y="8863"/>
                    <a:pt x="17867" y="12247"/>
                  </a:cubicBezTo>
                  <a:cubicBezTo>
                    <a:pt x="15904" y="16826"/>
                    <a:pt x="13642" y="19924"/>
                    <a:pt x="11251" y="21306"/>
                  </a:cubicBezTo>
                  <a:cubicBezTo>
                    <a:pt x="8605" y="21600"/>
                    <a:pt x="6002" y="19135"/>
                    <a:pt x="3833" y="14284"/>
                  </a:cubicBezTo>
                  <a:cubicBezTo>
                    <a:pt x="2215" y="10666"/>
                    <a:pt x="899" y="5838"/>
                    <a:pt x="0" y="221"/>
                  </a:cubicBezTo>
                  <a:close/>
                </a:path>
              </a:pathLst>
            </a:custGeom>
            <a:solidFill>
              <a:srgbClr val="000000">
                <a:alpha val="5036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02" name="Gruppieren">
            <a:extLst>
              <a:ext uri="{FF2B5EF4-FFF2-40B4-BE49-F238E27FC236}">
                <a16:creationId xmlns:a16="http://schemas.microsoft.com/office/drawing/2014/main" id="{F0B195DE-EE87-4548-A952-A82ECFCC0EB2}"/>
              </a:ext>
            </a:extLst>
          </p:cNvPr>
          <p:cNvGrpSpPr/>
          <p:nvPr/>
        </p:nvGrpSpPr>
        <p:grpSpPr>
          <a:xfrm>
            <a:off x="19986867" y="15479505"/>
            <a:ext cx="2649117" cy="1270001"/>
            <a:chOff x="0" y="0"/>
            <a:chExt cx="2649115" cy="1270000"/>
          </a:xfrm>
        </p:grpSpPr>
        <p:sp>
          <p:nvSpPr>
            <p:cNvPr id="103" name="Abgerundetes Rechteck">
              <a:extLst>
                <a:ext uri="{FF2B5EF4-FFF2-40B4-BE49-F238E27FC236}">
                  <a16:creationId xmlns:a16="http://schemas.microsoft.com/office/drawing/2014/main" id="{5C3EB545-8414-B048-9F54-FD74F8BFCE1E}"/>
                </a:ext>
              </a:extLst>
            </p:cNvPr>
            <p:cNvSpPr/>
            <p:nvPr/>
          </p:nvSpPr>
          <p:spPr>
            <a:xfrm>
              <a:off x="0" y="0"/>
              <a:ext cx="2649116" cy="127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glucose">
              <a:extLst>
                <a:ext uri="{FF2B5EF4-FFF2-40B4-BE49-F238E27FC236}">
                  <a16:creationId xmlns:a16="http://schemas.microsoft.com/office/drawing/2014/main" id="{9F75A821-5F6B-2342-98AE-F9FC13E3AC66}"/>
                </a:ext>
              </a:extLst>
            </p:cNvPr>
            <p:cNvSpPr txBox="1"/>
            <p:nvPr/>
          </p:nvSpPr>
          <p:spPr>
            <a:xfrm>
              <a:off x="535038" y="297180"/>
              <a:ext cx="1579040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glucose</a:t>
              </a:r>
            </a:p>
          </p:txBody>
        </p:sp>
      </p:grpSp>
      <p:grpSp>
        <p:nvGrpSpPr>
          <p:cNvPr id="105" name="Gruppieren">
            <a:extLst>
              <a:ext uri="{FF2B5EF4-FFF2-40B4-BE49-F238E27FC236}">
                <a16:creationId xmlns:a16="http://schemas.microsoft.com/office/drawing/2014/main" id="{67D780D9-FD43-764A-BFF0-8BCE7CAC1785}"/>
              </a:ext>
            </a:extLst>
          </p:cNvPr>
          <p:cNvGrpSpPr/>
          <p:nvPr/>
        </p:nvGrpSpPr>
        <p:grpSpPr>
          <a:xfrm>
            <a:off x="26103959" y="15476014"/>
            <a:ext cx="2649116" cy="1270001"/>
            <a:chOff x="0" y="0"/>
            <a:chExt cx="2649115" cy="1270000"/>
          </a:xfrm>
        </p:grpSpPr>
        <p:sp>
          <p:nvSpPr>
            <p:cNvPr id="106" name="Abgerundetes Rechteck">
              <a:extLst>
                <a:ext uri="{FF2B5EF4-FFF2-40B4-BE49-F238E27FC236}">
                  <a16:creationId xmlns:a16="http://schemas.microsoft.com/office/drawing/2014/main" id="{680D3C23-F893-B94B-AE65-0242208D9876}"/>
                </a:ext>
              </a:extLst>
            </p:cNvPr>
            <p:cNvSpPr/>
            <p:nvPr/>
          </p:nvSpPr>
          <p:spPr>
            <a:xfrm>
              <a:off x="0" y="0"/>
              <a:ext cx="2649116" cy="127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glucose 6P">
              <a:extLst>
                <a:ext uri="{FF2B5EF4-FFF2-40B4-BE49-F238E27FC236}">
                  <a16:creationId xmlns:a16="http://schemas.microsoft.com/office/drawing/2014/main" id="{D748168A-0F12-0945-8E97-389A86EB11CC}"/>
                </a:ext>
              </a:extLst>
            </p:cNvPr>
            <p:cNvSpPr txBox="1"/>
            <p:nvPr/>
          </p:nvSpPr>
          <p:spPr>
            <a:xfrm>
              <a:off x="233531" y="300676"/>
              <a:ext cx="2182054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glucose 6P</a:t>
              </a:r>
            </a:p>
          </p:txBody>
        </p:sp>
      </p:grpSp>
      <p:grpSp>
        <p:nvGrpSpPr>
          <p:cNvPr id="108" name="Gruppieren">
            <a:extLst>
              <a:ext uri="{FF2B5EF4-FFF2-40B4-BE49-F238E27FC236}">
                <a16:creationId xmlns:a16="http://schemas.microsoft.com/office/drawing/2014/main" id="{0301C2EC-3947-3A4B-B86E-43A40ADE5AB0}"/>
              </a:ext>
            </a:extLst>
          </p:cNvPr>
          <p:cNvGrpSpPr/>
          <p:nvPr/>
        </p:nvGrpSpPr>
        <p:grpSpPr>
          <a:xfrm>
            <a:off x="25181383" y="16735356"/>
            <a:ext cx="1328768" cy="1344248"/>
            <a:chOff x="0" y="0"/>
            <a:chExt cx="1328766" cy="1344246"/>
          </a:xfrm>
        </p:grpSpPr>
        <p:sp>
          <p:nvSpPr>
            <p:cNvPr id="109" name="Kreis">
              <a:extLst>
                <a:ext uri="{FF2B5EF4-FFF2-40B4-BE49-F238E27FC236}">
                  <a16:creationId xmlns:a16="http://schemas.microsoft.com/office/drawing/2014/main" id="{4F1A3DD6-B922-094C-8D14-F458CABA395D}"/>
                </a:ext>
              </a:extLst>
            </p:cNvPr>
            <p:cNvSpPr/>
            <p:nvPr/>
          </p:nvSpPr>
          <p:spPr>
            <a:xfrm>
              <a:off x="0" y="0"/>
              <a:ext cx="1328767" cy="1331547"/>
            </a:xfrm>
            <a:prstGeom prst="ellipse">
              <a:avLst/>
            </a:prstGeom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76200" dist="2540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algn="ctr">
                <a:defRPr>
                  <a:uFill>
                    <a:solidFill>
                      <a:srgbClr val="000000"/>
                    </a:solidFill>
                  </a:uFill>
                </a:defRPr>
              </a:pPr>
              <a:endParaRPr/>
            </a:p>
          </p:txBody>
        </p:sp>
        <p:sp>
          <p:nvSpPr>
            <p:cNvPr id="110" name="ADP">
              <a:extLst>
                <a:ext uri="{FF2B5EF4-FFF2-40B4-BE49-F238E27FC236}">
                  <a16:creationId xmlns:a16="http://schemas.microsoft.com/office/drawing/2014/main" id="{35A5FEA3-B6AC-5A44-AA3F-BD3F47467F2D}"/>
                </a:ext>
              </a:extLst>
            </p:cNvPr>
            <p:cNvSpPr txBox="1"/>
            <p:nvPr/>
          </p:nvSpPr>
          <p:spPr>
            <a:xfrm>
              <a:off x="108382" y="241120"/>
              <a:ext cx="1112001" cy="84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40639" marR="40639" algn="ctr">
                <a:defRPr sz="3800">
                  <a:solidFill>
                    <a:srgbClr val="FFFFFF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r>
                <a:t>ADP</a:t>
              </a:r>
            </a:p>
          </p:txBody>
        </p:sp>
        <p:sp>
          <p:nvSpPr>
            <p:cNvPr id="111" name="Form">
              <a:extLst>
                <a:ext uri="{FF2B5EF4-FFF2-40B4-BE49-F238E27FC236}">
                  <a16:creationId xmlns:a16="http://schemas.microsoft.com/office/drawing/2014/main" id="{C168194B-C294-AE4F-8433-EEE94556BD9B}"/>
                </a:ext>
              </a:extLst>
            </p:cNvPr>
            <p:cNvSpPr/>
            <p:nvPr/>
          </p:nvSpPr>
          <p:spPr>
            <a:xfrm>
              <a:off x="108382" y="992523"/>
              <a:ext cx="1138050" cy="35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extrusionOk="0">
                  <a:moveTo>
                    <a:pt x="0" y="221"/>
                  </a:moveTo>
                  <a:lnTo>
                    <a:pt x="21600" y="0"/>
                  </a:lnTo>
                  <a:cubicBezTo>
                    <a:pt x="20579" y="4723"/>
                    <a:pt x="19317" y="8863"/>
                    <a:pt x="17867" y="12247"/>
                  </a:cubicBezTo>
                  <a:cubicBezTo>
                    <a:pt x="15904" y="16826"/>
                    <a:pt x="13642" y="19924"/>
                    <a:pt x="11251" y="21306"/>
                  </a:cubicBezTo>
                  <a:cubicBezTo>
                    <a:pt x="8605" y="21600"/>
                    <a:pt x="6002" y="19135"/>
                    <a:pt x="3833" y="14284"/>
                  </a:cubicBezTo>
                  <a:cubicBezTo>
                    <a:pt x="2215" y="10666"/>
                    <a:pt x="899" y="5838"/>
                    <a:pt x="0" y="221"/>
                  </a:cubicBezTo>
                  <a:close/>
                </a:path>
              </a:pathLst>
            </a:custGeom>
            <a:solidFill>
              <a:srgbClr val="000000">
                <a:alpha val="5036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2" name="hexokinase">
            <a:extLst>
              <a:ext uri="{FF2B5EF4-FFF2-40B4-BE49-F238E27FC236}">
                <a16:creationId xmlns:a16="http://schemas.microsoft.com/office/drawing/2014/main" id="{575EDCFA-343F-6449-9BAD-AD9EC9D8D1FC}"/>
              </a:ext>
            </a:extLst>
          </p:cNvPr>
          <p:cNvSpPr/>
          <p:nvPr/>
        </p:nvSpPr>
        <p:spPr>
          <a:xfrm>
            <a:off x="22595847" y="14153452"/>
            <a:ext cx="3246742" cy="1062284"/>
          </a:xfrm>
          <a:prstGeom prst="roundRect">
            <a:avLst>
              <a:gd name="adj" fmla="val 17933"/>
            </a:avLst>
          </a:prstGeom>
          <a:gradFill>
            <a:gsLst>
              <a:gs pos="0">
                <a:schemeClr val="accent2">
                  <a:lumOff val="21960"/>
                </a:schemeClr>
              </a:gs>
              <a:gs pos="100000">
                <a:schemeClr val="accent2">
                  <a:satOff val="-18194"/>
                  <a:lumOff val="-11215"/>
                </a:schemeClr>
              </a:gs>
            </a:gsLst>
            <a:lin ang="5400000"/>
          </a:gradFill>
          <a:ln w="6350">
            <a:solidFill>
              <a:schemeClr val="accent1"/>
            </a:solidFill>
          </a:ln>
          <a:effectLst>
            <a:outerShdw blurRad="63500" dist="2540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algn="ctr">
              <a:defRPr sz="3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hexokinase</a:t>
            </a:r>
          </a:p>
        </p:txBody>
      </p:sp>
      <p:cxnSp>
        <p:nvCxnSpPr>
          <p:cNvPr id="113" name="Verbindungslinie">
            <a:extLst>
              <a:ext uri="{FF2B5EF4-FFF2-40B4-BE49-F238E27FC236}">
                <a16:creationId xmlns:a16="http://schemas.microsoft.com/office/drawing/2014/main" id="{630694E7-180B-B94E-990A-1EB7C4C81261}"/>
              </a:ext>
            </a:extLst>
          </p:cNvPr>
          <p:cNvCxnSpPr>
            <a:cxnSpLocks/>
          </p:cNvCxnSpPr>
          <p:nvPr/>
        </p:nvCxnSpPr>
        <p:spPr>
          <a:xfrm flipV="1">
            <a:off x="24219220" y="15215734"/>
            <a:ext cx="0" cy="560954"/>
          </a:xfrm>
          <a:prstGeom prst="straightConnector1">
            <a:avLst/>
          </a:prstGeom>
          <a:ln w="76200">
            <a:solidFill>
              <a:schemeClr val="accent1"/>
            </a:solidFill>
            <a:miter/>
            <a:headEnd type="oval"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</p:cxnSp>
      <p:sp>
        <p:nvSpPr>
          <p:cNvPr id="114" name="Verbindungslinie">
            <a:extLst>
              <a:ext uri="{FF2B5EF4-FFF2-40B4-BE49-F238E27FC236}">
                <a16:creationId xmlns:a16="http://schemas.microsoft.com/office/drawing/2014/main" id="{EFB1E953-B7C5-6B44-9A2A-A8D782ADBF9F}"/>
              </a:ext>
            </a:extLst>
          </p:cNvPr>
          <p:cNvSpPr/>
          <p:nvPr/>
        </p:nvSpPr>
        <p:spPr>
          <a:xfrm>
            <a:off x="23151526" y="16131885"/>
            <a:ext cx="487695" cy="712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chemeClr val="accent1"/>
            </a:solidFill>
            <a:miter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15" name="Verbindungslinie">
            <a:extLst>
              <a:ext uri="{FF2B5EF4-FFF2-40B4-BE49-F238E27FC236}">
                <a16:creationId xmlns:a16="http://schemas.microsoft.com/office/drawing/2014/main" id="{1AAF0080-E75F-F54D-B38A-810E0DD4A334}"/>
              </a:ext>
            </a:extLst>
          </p:cNvPr>
          <p:cNvSpPr/>
          <p:nvPr/>
        </p:nvSpPr>
        <p:spPr>
          <a:xfrm>
            <a:off x="24731398" y="16113541"/>
            <a:ext cx="668968" cy="776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chemeClr val="accent1"/>
            </a:solidFill>
            <a:miter/>
            <a:tailEnd type="triangle"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16" name="Verbindungslinie">
            <a:extLst>
              <a:ext uri="{FF2B5EF4-FFF2-40B4-BE49-F238E27FC236}">
                <a16:creationId xmlns:a16="http://schemas.microsoft.com/office/drawing/2014/main" id="{46A66557-00D0-A644-95E1-7D52E06463F9}"/>
              </a:ext>
            </a:extLst>
          </p:cNvPr>
          <p:cNvSpPr/>
          <p:nvPr/>
        </p:nvSpPr>
        <p:spPr>
          <a:xfrm>
            <a:off x="24446298" y="16112175"/>
            <a:ext cx="1654489" cy="1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chemeClr val="accent1"/>
            </a:solidFill>
            <a:miter/>
            <a:tailEnd type="triangle"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17" name="Verbindungslinie">
            <a:extLst>
              <a:ext uri="{FF2B5EF4-FFF2-40B4-BE49-F238E27FC236}">
                <a16:creationId xmlns:a16="http://schemas.microsoft.com/office/drawing/2014/main" id="{7D026AFC-52FD-DD4E-9248-F40EF8D6F804}"/>
              </a:ext>
            </a:extLst>
          </p:cNvPr>
          <p:cNvSpPr/>
          <p:nvPr/>
        </p:nvSpPr>
        <p:spPr>
          <a:xfrm>
            <a:off x="22639187" y="16113876"/>
            <a:ext cx="1353089" cy="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chemeClr val="accent1"/>
            </a:solidFill>
            <a:miter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18" name="Quadrat">
            <a:extLst>
              <a:ext uri="{FF2B5EF4-FFF2-40B4-BE49-F238E27FC236}">
                <a16:creationId xmlns:a16="http://schemas.microsoft.com/office/drawing/2014/main" id="{3C62A031-39C7-2A40-B072-33DB19674333}"/>
              </a:ext>
            </a:extLst>
          </p:cNvPr>
          <p:cNvSpPr/>
          <p:nvPr/>
        </p:nvSpPr>
        <p:spPr>
          <a:xfrm>
            <a:off x="24030374" y="15922789"/>
            <a:ext cx="377693" cy="382062"/>
          </a:xfrm>
          <a:prstGeom prst="rect">
            <a:avLst/>
          </a:prstGeom>
          <a:ln w="76200">
            <a:solidFill>
              <a:schemeClr val="accent1"/>
            </a:solidFill>
            <a:miter lim="400000"/>
          </a:ln>
          <a:effectLst>
            <a:outerShdw blurRad="76200" dist="25400" dir="5400000" rotWithShape="0">
              <a:srgbClr val="000000">
                <a:alpha val="63000"/>
              </a:srgbClr>
            </a:outerShdw>
          </a:effectLst>
        </p:spPr>
        <p:txBody>
          <a:bodyPr lIns="50800" tIns="50800" rIns="50800" bIns="50800" anchor="ctr"/>
          <a:lstStyle/>
          <a:p>
            <a:pPr marL="40639" marR="40639" algn="ctr">
              <a:defRPr sz="2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19" name="&lt;?xml version='1.0' encoding='UTF-8' standalone='yes'?&gt;…">
            <a:extLst>
              <a:ext uri="{FF2B5EF4-FFF2-40B4-BE49-F238E27FC236}">
                <a16:creationId xmlns:a16="http://schemas.microsoft.com/office/drawing/2014/main" id="{F0B413C8-8B3E-4C45-BD69-796A0944002F}"/>
              </a:ext>
            </a:extLst>
          </p:cNvPr>
          <p:cNvSpPr txBox="1"/>
          <p:nvPr/>
        </p:nvSpPr>
        <p:spPr>
          <a:xfrm>
            <a:off x="19645303" y="19789004"/>
            <a:ext cx="9505909" cy="853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&lt;?xml version=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'1.0'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encoding=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'UTF-8'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standalone=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'yes'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?&gt;</a:t>
            </a:r>
            <a:endParaRPr lang="en-US" sz="2200">
              <a:solidFill>
                <a:srgbClr val="AD3D9E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&lt;</a:t>
            </a:r>
            <a:r>
              <a:rPr sz="2200" dirty="0" err="1">
                <a:solidFill>
                  <a:srgbClr val="AD3D9E"/>
                </a:solidFill>
                <a:latin typeface="Courier New"/>
                <a:cs typeface="Courier New"/>
              </a:rPr>
              <a:t>sbgn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 err="1">
                <a:solidFill>
                  <a:srgbClr val="927E41"/>
                </a:solidFill>
                <a:latin typeface="Courier New"/>
                <a:cs typeface="Courier New"/>
              </a:rPr>
              <a:t>xmlns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=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</a:t>
            </a:r>
            <a:r>
              <a:rPr sz="2200" dirty="0">
                <a:solidFill>
                  <a:srgbClr val="0F40F5"/>
                </a:solidFill>
                <a:latin typeface="Courier New"/>
                <a:cs typeface="Courier New"/>
              </a:rPr>
              <a:t>http://sbgn.org/</a:t>
            </a:r>
            <a:r>
              <a:rPr sz="2200" dirty="0" err="1">
                <a:solidFill>
                  <a:srgbClr val="0F40F5"/>
                </a:solidFill>
                <a:latin typeface="Courier New"/>
                <a:cs typeface="Courier New"/>
              </a:rPr>
              <a:t>libsbgn</a:t>
            </a:r>
            <a:r>
              <a:rPr sz="2200" dirty="0">
                <a:solidFill>
                  <a:srgbClr val="0F40F5"/>
                </a:solidFill>
                <a:latin typeface="Courier New"/>
                <a:cs typeface="Courier New"/>
              </a:rPr>
              <a:t>/0.2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&gt;</a:t>
            </a:r>
            <a:endParaRPr sz="2200">
              <a:solidFill>
                <a:srgbClr val="AD3D9E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&lt;map language='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process description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&lt;glyph id='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glyph1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class='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macromolecule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&lt;label text='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hexokinase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</a:t>
            </a:r>
            <a:r>
              <a:rPr sz="2200" dirty="0" err="1">
                <a:solidFill>
                  <a:srgbClr val="C33E2A"/>
                </a:solidFill>
                <a:latin typeface="Courier New"/>
                <a:cs typeface="Courier New"/>
              </a:rPr>
              <a:t>bbox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y='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15.0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159.0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h='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60.0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w='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170.0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&lt;/glyph&gt;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&lt;glyph id='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glyph2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class='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simple chemical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&lt;label text='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glucose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</a:t>
            </a:r>
            <a:r>
              <a:rPr sz="2200" dirty="0" err="1">
                <a:solidFill>
                  <a:srgbClr val="C33E2A"/>
                </a:solidFill>
                <a:latin typeface="Courier New"/>
                <a:cs typeface="Courier New"/>
              </a:rPr>
              <a:t>bbox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y='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109.667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22.0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h='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70.0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w='</a:t>
            </a:r>
            <a:r>
              <a:rPr sz="2200" dirty="0">
                <a:solidFill>
                  <a:srgbClr val="AD3D9E"/>
                </a:solidFill>
                <a:latin typeface="Courier New"/>
                <a:cs typeface="Courier New"/>
              </a:rPr>
              <a:t>140.0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&lt;glyph&gt;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[...]</a:t>
            </a:r>
            <a:endParaRPr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&lt;arc target='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glyph6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source='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glyph1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id='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arc1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class='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catalysis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&lt;start y='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75.0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244.0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&lt;end y='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134.66667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sz="2200" dirty="0">
                <a:solidFill>
                  <a:srgbClr val="927E41"/>
                </a:solidFill>
                <a:latin typeface="Courier New"/>
                <a:cs typeface="Courier New"/>
              </a:rPr>
              <a:t>244.0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solidFill>
                  <a:srgbClr val="C33E2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</a:t>
            </a:r>
            <a:r>
              <a:rPr sz="2200" dirty="0">
                <a:latin typeface="Courier New"/>
                <a:cs typeface="Courier New"/>
              </a:rPr>
              <a:t> &lt;/arc&gt;</a:t>
            </a:r>
            <a:endParaRPr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&lt;arc target='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glyph6.1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 source='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glyph2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 id='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arc2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 </a:t>
            </a:r>
            <a:endParaRPr lang="en-US"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 class='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consumption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'&gt;</a:t>
            </a:r>
            <a:endParaRPr lang="en-US"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 &lt;start y='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144.667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162.0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lang="en-US"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   &lt;end y='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144.66667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 x='</a:t>
            </a:r>
            <a:r>
              <a:rPr lang="en-US" sz="2200" dirty="0">
                <a:solidFill>
                  <a:srgbClr val="927E41"/>
                </a:solidFill>
                <a:latin typeface="Courier New"/>
                <a:cs typeface="Courier New"/>
              </a:rPr>
              <a:t>224.0</a:t>
            </a: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'/&gt;</a:t>
            </a:r>
            <a:endParaRPr lang="en-US"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solidFill>
                  <a:srgbClr val="C33E2A"/>
                </a:solidFill>
                <a:latin typeface="Courier New"/>
                <a:cs typeface="Courier New"/>
              </a:rPr>
              <a:t>    &lt;/arc&gt;</a:t>
            </a:r>
            <a:endParaRPr lang="en-US"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   </a:t>
            </a:r>
            <a:r>
              <a:rPr sz="2200" dirty="0">
                <a:latin typeface="Courier New"/>
                <a:cs typeface="Courier New"/>
              </a:rPr>
              <a:t>[...]</a:t>
            </a:r>
            <a:endParaRPr sz="2200">
              <a:latin typeface="Courier New"/>
              <a:cs typeface="Courier New"/>
            </a:endParaRPr>
          </a:p>
          <a:p>
            <a:pPr>
              <a:defRPr sz="1900">
                <a:latin typeface="Menlo"/>
                <a:ea typeface="Menlo"/>
                <a:cs typeface="Menlo"/>
                <a:sym typeface="Menlo"/>
              </a:defRPr>
            </a:pPr>
            <a:r>
              <a:rPr lang="en-US" sz="2200" dirty="0">
                <a:latin typeface="Courier New"/>
                <a:cs typeface="Courier New"/>
              </a:rPr>
              <a:t> 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C33E2A"/>
                </a:solidFill>
                <a:latin typeface="Courier New"/>
                <a:cs typeface="Courier New"/>
              </a:rPr>
              <a:t>&lt;/map&gt;</a:t>
            </a:r>
            <a:endParaRPr sz="2200">
              <a:solidFill>
                <a:srgbClr val="C33E2A"/>
              </a:solidFill>
              <a:latin typeface="Courier New"/>
              <a:cs typeface="Courier New"/>
            </a:endParaRPr>
          </a:p>
          <a:p>
            <a:pPr>
              <a:defRPr sz="1900">
                <a:solidFill>
                  <a:srgbClr val="C33E2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200" dirty="0">
                <a:latin typeface="Courier New"/>
                <a:cs typeface="Courier New"/>
              </a:rPr>
              <a:t>&lt;/</a:t>
            </a:r>
            <a:r>
              <a:rPr sz="2200" dirty="0" err="1">
                <a:latin typeface="Courier New"/>
                <a:cs typeface="Courier New"/>
              </a:rPr>
              <a:t>sbgn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374B70D-0F5F-694E-A426-21E636A18733}"/>
              </a:ext>
            </a:extLst>
          </p:cNvPr>
          <p:cNvSpPr/>
          <p:nvPr/>
        </p:nvSpPr>
        <p:spPr>
          <a:xfrm>
            <a:off x="24139981" y="15717689"/>
            <a:ext cx="138212" cy="14144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Rougny</dc:creator>
  <cp:lastModifiedBy>Andreas Dräger</cp:lastModifiedBy>
  <cp:revision>649</cp:revision>
  <dcterms:modified xsi:type="dcterms:W3CDTF">2018-08-16T15:05:23Z</dcterms:modified>
</cp:coreProperties>
</file>