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8" r:id="rId9"/>
    <p:sldId id="271" r:id="rId10"/>
    <p:sldId id="266" r:id="rId11"/>
    <p:sldId id="269" r:id="rId12"/>
    <p:sldId id="267" r:id="rId13"/>
    <p:sldId id="272" r:id="rId14"/>
    <p:sldId id="270" r:id="rId15"/>
    <p:sldId id="273" r:id="rId16"/>
    <p:sldId id="262" r:id="rId17"/>
    <p:sldId id="263" r:id="rId18"/>
    <p:sldId id="264" r:id="rId19"/>
    <p:sldId id="265" r:id="rId20"/>
    <p:sldId id="275" r:id="rId21"/>
    <p:sldId id="281" r:id="rId22"/>
    <p:sldId id="276" r:id="rId23"/>
    <p:sldId id="277" r:id="rId24"/>
    <p:sldId id="278" r:id="rId25"/>
    <p:sldId id="279" r:id="rId26"/>
    <p:sldId id="283" r:id="rId27"/>
    <p:sldId id="280" r:id="rId28"/>
    <p:sldId id="28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540"/>
  </p:normalViewPr>
  <p:slideViewPr>
    <p:cSldViewPr snapToGrid="0" snapToObjects="1">
      <p:cViewPr varScale="1">
        <p:scale>
          <a:sx n="104" d="100"/>
          <a:sy n="104" d="100"/>
        </p:scale>
        <p:origin x="10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29E4B-813B-8E48-A9CD-912B7C78E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520E3A-3BAF-A442-B8B1-074F254FA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0734B-C463-F444-BB95-0D9D7A7E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26CB98-95CA-5C4C-BF01-3BD9A4CB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AFC56-E3FD-1347-A8E9-83AB9714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6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234AC-87D3-9945-AF45-8052A946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FD1ED-297E-714E-9B4B-28253F965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0C0C7-BD3A-4B4F-A032-1CE7A3B3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EC52C-393C-CB4F-A272-CD5E58F8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4EF792-8DD2-E342-9FCB-59E8FEB0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2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572677-1911-014A-8064-2E35424A8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4CA632-7755-5B45-A124-B147EE71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0902D3-7F52-5D48-B862-B06C973A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17EA58-3032-0E4F-8402-5C573F14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CCD9A-548A-814D-90D0-913EBC99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8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1EAB5-0BC7-C24D-9AC1-21C827DA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0EC8F-F7BC-9849-A7C7-25351C84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654E-BC8D-AA44-A492-AF20CE99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4F53B7-30ED-AB43-A473-A153CF30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4E9E1-DEA7-4149-A357-BC723A17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0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D129E-0E27-EC42-93F6-7D7F76F9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832F92-D4DC-DC4A-93DC-AC9C293D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3F0F3-C103-2D4C-BEA6-97353ACC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30E4F-D0D5-5647-979A-5146913E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EA1738-7DFB-D143-A741-3A9DD3D3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9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00A4F-F940-4C48-A4A6-1316D897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F1F5-331C-4B4D-9759-A95EA942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8FE9FB-F2F1-C540-ABAE-D1576459F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F7A3AC-2EEB-8D48-BB85-C190580C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5FC1DD-9E9C-3649-8C7F-694F3008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906303-2133-574F-8834-CEE30CA2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4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B8276-FCF3-664C-A3D5-A9677C5F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CC11E0-6EEF-3347-BE4F-A2AA52E4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66D3A1-6169-734E-85BE-20DFB4D07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5217A6-2274-B541-873D-7A09B740B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0774EC-3E3C-3445-851D-70C63DA81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402ED1-D380-3D44-AAE1-39BF8B7B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35E097-CD47-B64E-B66E-420E4BE2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9EED48-4084-6445-B4F2-C43639DC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90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92C01-2AED-0B42-A81E-BD3531B3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30837-D4AF-C247-A20D-F52C0673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E88EFF-E05D-1040-B012-FAD78D4E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67B284-AD90-154A-8DD8-65798D08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2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0B6CCC2-9359-714B-94AD-DEB1959F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507D57-B9D4-9C44-990C-DAB4C8E0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B13085-7335-9E4B-A527-30DD45BD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D12D1-BD42-D945-9672-1A0DBF26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667CD-A069-6740-A200-E8BBE86A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4EF56-558E-B34A-AB2C-73DC040F5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D747FA-5FEC-E448-BB98-5B1812E7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F35311-8125-0043-857C-F3C15C7E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E50BDA-B40E-2A44-BF96-4338CD2F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1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5E2892-501A-BB4D-BA2F-2D146F3C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DA240F-7900-B143-A6FC-2465B6536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41718B-16D6-544B-933E-9871A32E1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973BB4-A765-0642-B0E9-59CCBF19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D6E94E-BC39-7D4A-A44F-85924423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6086A2-AA11-6543-8DF6-7CA4CA81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42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680BEF-CD23-C34A-88FD-4DB6EC8E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D82C5-9A16-1241-B004-4E2BC531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FFD4E6-853C-4742-A88F-505BF2F61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E5AC-016B-BF44-9492-74EA8008295F}" type="datetimeFigureOut">
              <a:rPr lang="fr-FR" smtClean="0"/>
              <a:t>04/10/2021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739DA-FEA4-F144-8592-0A10DCEBE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30B8C-987B-0248-B7B1-41214FAFA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5319-E2D6-2F49-ACA4-3FBFE1B9FE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8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2.png"/><Relationship Id="rId7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png"/><Relationship Id="rId9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.png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i.unipd.it/~pia/" TargetMode="External"/><Relationship Id="rId4" Type="http://schemas.openxmlformats.org/officeDocument/2006/relationships/hyperlink" Target="http://www.fcc.chalmers.se/software/other-software/identifiabilityanalysi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.mathworks.com/matlabcentral/fileexchange/1480-sensitivity-analysis-for-odes-and-da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4AB51-202F-5B47-BFE1-D7A6F5C41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Mecanistic</a:t>
            </a:r>
            <a:r>
              <a:rPr lang="fr-FR" dirty="0"/>
              <a:t> (</a:t>
            </a:r>
            <a:r>
              <a:rPr lang="fr-FR" dirty="0" err="1"/>
              <a:t>compartmental</a:t>
            </a:r>
            <a:r>
              <a:rPr lang="fr-FR" dirty="0"/>
              <a:t>) </a:t>
            </a:r>
            <a:r>
              <a:rPr lang="fr-FR" dirty="0" err="1"/>
              <a:t>models</a:t>
            </a:r>
            <a:r>
              <a:rPr lang="fr-FR" dirty="0"/>
              <a:t> in life science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1CCAF0-6D4B-9E4D-B73B-3EDB7630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462"/>
            <a:ext cx="9144000" cy="1655762"/>
          </a:xfrm>
        </p:spPr>
        <p:txBody>
          <a:bodyPr/>
          <a:lstStyle/>
          <a:p>
            <a:r>
              <a:rPr lang="fr-FR" dirty="0" err="1"/>
              <a:t>Irene</a:t>
            </a:r>
            <a:r>
              <a:rPr lang="fr-FR" dirty="0"/>
              <a:t> </a:t>
            </a:r>
            <a:r>
              <a:rPr lang="fr-FR" dirty="0" err="1"/>
              <a:t>Balelli</a:t>
            </a:r>
            <a:r>
              <a:rPr lang="fr-FR" dirty="0"/>
              <a:t> – </a:t>
            </a:r>
            <a:r>
              <a:rPr lang="fr-FR" i="1" dirty="0" err="1"/>
              <a:t>irene.balelli@inria.fr</a:t>
            </a:r>
            <a:endParaRPr lang="fr-FR" i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416EB2-66AF-8448-959D-D8980967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09" y="4608724"/>
            <a:ext cx="4292600" cy="1892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CBCF9D-3EE7-CA4B-BA11-304EBC6CB1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04131" y="4932950"/>
            <a:ext cx="2446759" cy="11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3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993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Examples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literature</a:t>
            </a:r>
            <a:r>
              <a:rPr lang="fr-FR" sz="2800" dirty="0"/>
              <a:t>: </a:t>
            </a:r>
            <a:r>
              <a:rPr lang="fr-FR" sz="2800" dirty="0" err="1"/>
              <a:t>antibodies</a:t>
            </a:r>
            <a:r>
              <a:rPr lang="fr-FR" sz="2800" dirty="0"/>
              <a:t> </a:t>
            </a:r>
            <a:r>
              <a:rPr lang="fr-FR" sz="2800" dirty="0" err="1"/>
              <a:t>dynamic</a:t>
            </a:r>
            <a:r>
              <a:rPr lang="fr-FR" sz="2800" dirty="0"/>
              <a:t> </a:t>
            </a:r>
            <a:r>
              <a:rPr lang="fr-FR" sz="2800" dirty="0" err="1"/>
              <a:t>upon</a:t>
            </a:r>
            <a:r>
              <a:rPr lang="fr-FR" sz="2800" dirty="0"/>
              <a:t> vaccination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6979DF-F5A8-5B42-8EED-37147A94E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187180"/>
            <a:ext cx="4954050" cy="301231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6D7E6BD-632E-C642-906F-C783726EDB2F}"/>
              </a:ext>
            </a:extLst>
          </p:cNvPr>
          <p:cNvSpPr txBox="1"/>
          <p:nvPr/>
        </p:nvSpPr>
        <p:spPr>
          <a:xfrm>
            <a:off x="5065295" y="4657461"/>
            <a:ext cx="6894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Van Damme, P., et al. "Long‐</a:t>
            </a:r>
            <a:r>
              <a:rPr lang="fr-FR" sz="1600" dirty="0" err="1"/>
              <a:t>term</a:t>
            </a:r>
            <a:r>
              <a:rPr lang="fr-FR" sz="1600" dirty="0"/>
              <a:t> </a:t>
            </a:r>
            <a:r>
              <a:rPr lang="fr-FR" sz="1600" dirty="0" err="1"/>
              <a:t>persistence</a:t>
            </a:r>
            <a:r>
              <a:rPr lang="fr-FR" sz="1600" dirty="0"/>
              <a:t> of </a:t>
            </a:r>
            <a:r>
              <a:rPr lang="fr-FR" sz="1600" dirty="0" err="1"/>
              <a:t>antibodies</a:t>
            </a:r>
            <a:r>
              <a:rPr lang="fr-FR" sz="1600" dirty="0"/>
              <a:t> </a:t>
            </a:r>
            <a:r>
              <a:rPr lang="fr-FR" sz="1600" dirty="0" err="1"/>
              <a:t>induced</a:t>
            </a:r>
            <a:r>
              <a:rPr lang="fr-FR" sz="1600" dirty="0"/>
              <a:t> by vaccination and </a:t>
            </a:r>
            <a:r>
              <a:rPr lang="fr-FR" sz="1600" dirty="0" err="1"/>
              <a:t>safety</a:t>
            </a:r>
            <a:r>
              <a:rPr lang="fr-FR" sz="1600" dirty="0"/>
              <a:t> </a:t>
            </a:r>
            <a:r>
              <a:rPr lang="fr-FR" sz="1600" dirty="0" err="1"/>
              <a:t>follow</a:t>
            </a:r>
            <a:r>
              <a:rPr lang="fr-FR" sz="1600" dirty="0"/>
              <a:t>‐up, </a:t>
            </a:r>
            <a:r>
              <a:rPr lang="fr-FR" sz="1600" dirty="0" err="1"/>
              <a:t>with</a:t>
            </a:r>
            <a:r>
              <a:rPr lang="fr-FR" sz="1600" dirty="0"/>
              <a:t> the first </a:t>
            </a:r>
            <a:r>
              <a:rPr lang="fr-FR" sz="1600" dirty="0" err="1"/>
              <a:t>combined</a:t>
            </a:r>
            <a:r>
              <a:rPr lang="fr-FR" sz="1600" dirty="0"/>
              <a:t> vaccine </a:t>
            </a:r>
            <a:r>
              <a:rPr lang="fr-FR" sz="1600" dirty="0" err="1"/>
              <a:t>against</a:t>
            </a:r>
            <a:r>
              <a:rPr lang="fr-FR" sz="1600" dirty="0"/>
              <a:t> </a:t>
            </a:r>
            <a:r>
              <a:rPr lang="fr-FR" sz="1600" dirty="0" err="1"/>
              <a:t>hepatitis</a:t>
            </a:r>
            <a:r>
              <a:rPr lang="fr-FR" sz="1600" dirty="0"/>
              <a:t> A and B in </a:t>
            </a:r>
            <a:r>
              <a:rPr lang="fr-FR" sz="1600" dirty="0" err="1"/>
              <a:t>children</a:t>
            </a:r>
            <a:r>
              <a:rPr lang="fr-FR" sz="1600" dirty="0"/>
              <a:t> and </a:t>
            </a:r>
            <a:r>
              <a:rPr lang="fr-FR" sz="1600" dirty="0" err="1"/>
              <a:t>adults</a:t>
            </a:r>
            <a:r>
              <a:rPr lang="fr-FR" sz="1600" dirty="0"/>
              <a:t>." </a:t>
            </a:r>
            <a:r>
              <a:rPr lang="fr-FR" sz="1600" i="1" dirty="0"/>
              <a:t>Journal of </a:t>
            </a:r>
            <a:r>
              <a:rPr lang="fr-FR" sz="1600" i="1" dirty="0" err="1"/>
              <a:t>medical</a:t>
            </a:r>
            <a:r>
              <a:rPr lang="fr-FR" sz="1600" i="1" dirty="0"/>
              <a:t> </a:t>
            </a:r>
            <a:r>
              <a:rPr lang="fr-FR" sz="1600" i="1" dirty="0" err="1"/>
              <a:t>virology</a:t>
            </a:r>
            <a:r>
              <a:rPr lang="fr-FR" sz="1600" dirty="0"/>
              <a:t> 65.1 (2001): 6-13.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95EC6B8-DE50-A343-ABDB-60390E8F6563}"/>
              </a:ext>
            </a:extLst>
          </p:cNvPr>
          <p:cNvSpPr txBox="1"/>
          <p:nvPr/>
        </p:nvSpPr>
        <p:spPr>
          <a:xfrm>
            <a:off x="1315244" y="6277654"/>
            <a:ext cx="2780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Long-</a:t>
            </a:r>
            <a:r>
              <a:rPr lang="fr-FR" sz="1600" dirty="0" err="1"/>
              <a:t>term</a:t>
            </a:r>
            <a:r>
              <a:rPr lang="fr-FR" sz="1600" dirty="0"/>
              <a:t> </a:t>
            </a:r>
            <a:r>
              <a:rPr lang="fr-FR" sz="1600" dirty="0" err="1"/>
              <a:t>kinetics</a:t>
            </a:r>
            <a:r>
              <a:rPr lang="fr-FR" sz="1600" dirty="0"/>
              <a:t> for anti HAV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D32389-44D4-AA41-95C5-38FE3C38281C}"/>
              </a:ext>
            </a:extLst>
          </p:cNvPr>
          <p:cNvSpPr txBox="1"/>
          <p:nvPr/>
        </p:nvSpPr>
        <p:spPr>
          <a:xfrm>
            <a:off x="228600" y="1222798"/>
            <a:ext cx="11730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Vaccine </a:t>
            </a:r>
            <a:r>
              <a:rPr lang="fr-FR" sz="2000" dirty="0" err="1"/>
              <a:t>induced</a:t>
            </a:r>
            <a:r>
              <a:rPr lang="fr-FR" sz="2000" dirty="0"/>
              <a:t> </a:t>
            </a:r>
            <a:r>
              <a:rPr lang="fr-FR" sz="2000" dirty="0" err="1"/>
              <a:t>immunity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typically</a:t>
            </a:r>
            <a:r>
              <a:rPr lang="fr-FR" sz="2000" dirty="0"/>
              <a:t> </a:t>
            </a:r>
            <a:r>
              <a:rPr lang="fr-FR" sz="2000" dirty="0" err="1"/>
              <a:t>evaluated</a:t>
            </a:r>
            <a:r>
              <a:rPr lang="fr-FR" sz="2000" dirty="0"/>
              <a:t> by </a:t>
            </a:r>
            <a:r>
              <a:rPr lang="fr-FR" sz="2000" dirty="0" err="1"/>
              <a:t>means</a:t>
            </a:r>
            <a:r>
              <a:rPr lang="fr-FR" sz="2000" dirty="0"/>
              <a:t> of the </a:t>
            </a:r>
            <a:r>
              <a:rPr lang="fr-FR" sz="2000" dirty="0" err="1"/>
              <a:t>antibody</a:t>
            </a:r>
            <a:r>
              <a:rPr lang="fr-FR" sz="2000" dirty="0"/>
              <a:t> </a:t>
            </a:r>
            <a:r>
              <a:rPr lang="fr-FR" sz="2000" dirty="0" err="1"/>
              <a:t>titers</a:t>
            </a:r>
            <a:r>
              <a:rPr lang="fr-FR" sz="2000" dirty="0"/>
              <a:t>, </a:t>
            </a:r>
            <a:r>
              <a:rPr lang="fr-FR" sz="2000" dirty="0" err="1"/>
              <a:t>secreted</a:t>
            </a:r>
            <a:r>
              <a:rPr lang="fr-FR" sz="2000" dirty="0"/>
              <a:t> by B-lymphocytes. It has been </a:t>
            </a:r>
            <a:r>
              <a:rPr lang="fr-FR" sz="2000" dirty="0" err="1"/>
              <a:t>experimentally</a:t>
            </a:r>
            <a:r>
              <a:rPr lang="fr-FR" sz="2000" dirty="0"/>
              <a:t> </a:t>
            </a:r>
            <a:r>
              <a:rPr lang="fr-FR" sz="2000" dirty="0" err="1"/>
              <a:t>observed</a:t>
            </a:r>
            <a:r>
              <a:rPr lang="fr-FR" sz="2000" dirty="0"/>
              <a:t> the </a:t>
            </a:r>
            <a:r>
              <a:rPr lang="fr-FR" sz="2000" dirty="0" err="1"/>
              <a:t>existance</a:t>
            </a:r>
            <a:r>
              <a:rPr lang="fr-FR" sz="2000" dirty="0"/>
              <a:t> of B-</a:t>
            </a:r>
            <a:r>
              <a:rPr lang="fr-FR" sz="2000" dirty="0" err="1"/>
              <a:t>cells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an </a:t>
            </a:r>
            <a:r>
              <a:rPr lang="fr-FR" sz="2000" dirty="0" err="1"/>
              <a:t>increased</a:t>
            </a:r>
            <a:r>
              <a:rPr lang="fr-FR" sz="2000" dirty="0"/>
              <a:t> life </a:t>
            </a:r>
            <a:r>
              <a:rPr lang="fr-FR" sz="2000" dirty="0" err="1"/>
              <a:t>span</a:t>
            </a:r>
            <a:r>
              <a:rPr lang="fr-FR" sz="2000" dirty="0"/>
              <a:t> (</a:t>
            </a:r>
            <a:r>
              <a:rPr lang="fr-FR" sz="2000" dirty="0" err="1"/>
              <a:t>bone</a:t>
            </a:r>
            <a:r>
              <a:rPr lang="fr-FR" sz="2000" dirty="0"/>
              <a:t> </a:t>
            </a:r>
            <a:r>
              <a:rPr lang="fr-FR" sz="2000" dirty="0" err="1"/>
              <a:t>marrow</a:t>
            </a:r>
            <a:r>
              <a:rPr lang="fr-FR" sz="2000" dirty="0"/>
              <a:t>). </a:t>
            </a:r>
            <a:r>
              <a:rPr lang="fr-FR" sz="2000" dirty="0" err="1"/>
              <a:t>Understanding</a:t>
            </a:r>
            <a:r>
              <a:rPr lang="fr-FR" sz="2000" dirty="0"/>
              <a:t> and </a:t>
            </a:r>
            <a:r>
              <a:rPr lang="fr-FR" sz="2000" dirty="0" err="1"/>
              <a:t>predicting</a:t>
            </a:r>
            <a:r>
              <a:rPr lang="fr-FR" sz="2000" dirty="0"/>
              <a:t> the long-</a:t>
            </a:r>
            <a:r>
              <a:rPr lang="fr-FR" sz="2000" dirty="0" err="1"/>
              <a:t>term</a:t>
            </a:r>
            <a:r>
              <a:rPr lang="fr-FR" sz="2000" dirty="0"/>
              <a:t> </a:t>
            </a:r>
            <a:r>
              <a:rPr lang="fr-FR" sz="2000" dirty="0" err="1"/>
              <a:t>persitance</a:t>
            </a:r>
            <a:r>
              <a:rPr lang="fr-FR" sz="2000" dirty="0"/>
              <a:t> of humoral </a:t>
            </a:r>
            <a:r>
              <a:rPr lang="fr-FR" sz="2000" dirty="0" err="1"/>
              <a:t>immunity</a:t>
            </a:r>
            <a:r>
              <a:rPr lang="fr-FR" sz="2000" dirty="0"/>
              <a:t> </a:t>
            </a:r>
            <a:r>
              <a:rPr lang="fr-FR" sz="2000" dirty="0" err="1"/>
              <a:t>after</a:t>
            </a:r>
            <a:r>
              <a:rPr lang="fr-FR" sz="2000" dirty="0"/>
              <a:t> vaccination </a:t>
            </a:r>
            <a:r>
              <a:rPr lang="fr-FR" sz="2000" dirty="0" err="1"/>
              <a:t>is</a:t>
            </a:r>
            <a:r>
              <a:rPr lang="fr-FR" sz="2000" dirty="0"/>
              <a:t> crucial: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Immunology</a:t>
            </a:r>
            <a:r>
              <a:rPr lang="fr-FR" sz="2000" dirty="0"/>
              <a:t>: quantitative </a:t>
            </a:r>
            <a:r>
              <a:rPr lang="fr-FR" sz="2000" dirty="0" err="1"/>
              <a:t>research</a:t>
            </a:r>
            <a:r>
              <a:rPr lang="fr-FR" sz="2000" dirty="0"/>
              <a:t> over </a:t>
            </a:r>
            <a:r>
              <a:rPr lang="fr-FR" sz="2000" dirty="0" err="1"/>
              <a:t>time-scales+understanding</a:t>
            </a:r>
            <a:r>
              <a:rPr lang="fr-FR" sz="2000" dirty="0"/>
              <a:t> </a:t>
            </a:r>
            <a:r>
              <a:rPr lang="fr-FR" sz="2000" dirty="0" err="1"/>
              <a:t>epidemiology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Vaccinology</a:t>
            </a:r>
            <a:r>
              <a:rPr lang="fr-FR" sz="2000" dirty="0"/>
              <a:t>: help in </a:t>
            </a:r>
            <a:r>
              <a:rPr lang="fr-FR" sz="2000" dirty="0" err="1"/>
              <a:t>clinical</a:t>
            </a:r>
            <a:r>
              <a:rPr lang="fr-FR" sz="2000" dirty="0"/>
              <a:t> trial for </a:t>
            </a:r>
            <a:r>
              <a:rPr lang="fr-FR" sz="2000" dirty="0" err="1"/>
              <a:t>immunity</a:t>
            </a:r>
            <a:r>
              <a:rPr lang="fr-FR" sz="2000" dirty="0"/>
              <a:t> </a:t>
            </a:r>
            <a:r>
              <a:rPr lang="fr-FR" sz="2000" dirty="0" err="1"/>
              <a:t>conferred</a:t>
            </a:r>
            <a:r>
              <a:rPr lang="fr-FR" sz="2000" dirty="0"/>
              <a:t> </a:t>
            </a:r>
            <a:r>
              <a:rPr lang="fr-FR" sz="2000" dirty="0" err="1"/>
              <a:t>prediction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err="1"/>
              <a:t>Health</a:t>
            </a:r>
            <a:r>
              <a:rPr lang="fr-FR" sz="2000" b="1" dirty="0"/>
              <a:t> </a:t>
            </a:r>
            <a:r>
              <a:rPr lang="fr-FR" sz="2000" b="1" dirty="0" err="1"/>
              <a:t>policy</a:t>
            </a:r>
            <a:r>
              <a:rPr lang="fr-FR" sz="2000" dirty="0"/>
              <a:t>: </a:t>
            </a:r>
            <a:r>
              <a:rPr lang="fr-FR" sz="2000" dirty="0" err="1"/>
              <a:t>make</a:t>
            </a:r>
            <a:r>
              <a:rPr lang="fr-FR" sz="2000" dirty="0"/>
              <a:t> </a:t>
            </a:r>
            <a:r>
              <a:rPr lang="fr-FR" sz="2000" dirty="0" err="1"/>
              <a:t>recommendations</a:t>
            </a:r>
            <a:r>
              <a:rPr lang="fr-FR" sz="2000" dirty="0"/>
              <a:t> on booster vaccination</a:t>
            </a:r>
          </a:p>
        </p:txBody>
      </p:sp>
    </p:spTree>
    <p:extLst>
      <p:ext uri="{BB962C8B-B14F-4D97-AF65-F5344CB8AC3E}">
        <p14:creationId xmlns:p14="http://schemas.microsoft.com/office/powerpoint/2010/main" val="236249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993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Examples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literature</a:t>
            </a:r>
            <a:r>
              <a:rPr lang="fr-FR" sz="2800" dirty="0"/>
              <a:t>: </a:t>
            </a:r>
            <a:r>
              <a:rPr lang="fr-FR" sz="2800" dirty="0" err="1"/>
              <a:t>antibodies</a:t>
            </a:r>
            <a:r>
              <a:rPr lang="fr-FR" sz="2800" dirty="0"/>
              <a:t> </a:t>
            </a:r>
            <a:r>
              <a:rPr lang="fr-FR" sz="2800" dirty="0" err="1"/>
              <a:t>dynamic</a:t>
            </a:r>
            <a:r>
              <a:rPr lang="fr-FR" sz="2800" dirty="0"/>
              <a:t> </a:t>
            </a:r>
            <a:r>
              <a:rPr lang="fr-FR" sz="2800" dirty="0" err="1"/>
              <a:t>upon</a:t>
            </a:r>
            <a:r>
              <a:rPr lang="fr-FR" sz="2800" dirty="0"/>
              <a:t> vaccination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169BA0-A06E-9048-B29C-0465386B062C}"/>
              </a:ext>
            </a:extLst>
          </p:cNvPr>
          <p:cNvSpPr txBox="1"/>
          <p:nvPr/>
        </p:nvSpPr>
        <p:spPr>
          <a:xfrm>
            <a:off x="228600" y="5863371"/>
            <a:ext cx="9682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Andraud</a:t>
            </a:r>
            <a:r>
              <a:rPr lang="fr-FR" sz="1600" dirty="0"/>
              <a:t>, Mathieu, et al. "Living on </a:t>
            </a:r>
            <a:r>
              <a:rPr lang="fr-FR" sz="1600" dirty="0" err="1"/>
              <a:t>three</a:t>
            </a:r>
            <a:r>
              <a:rPr lang="fr-FR" sz="1600" dirty="0"/>
              <a:t> time </a:t>
            </a:r>
            <a:r>
              <a:rPr lang="fr-FR" sz="1600" dirty="0" err="1"/>
              <a:t>scales</a:t>
            </a:r>
            <a:r>
              <a:rPr lang="fr-FR" sz="1600" dirty="0"/>
              <a:t>: the </a:t>
            </a:r>
            <a:r>
              <a:rPr lang="fr-FR" sz="1600" dirty="0" err="1"/>
              <a:t>dynamics</a:t>
            </a:r>
            <a:r>
              <a:rPr lang="fr-FR" sz="1600" dirty="0"/>
              <a:t> of plasma </a:t>
            </a:r>
            <a:r>
              <a:rPr lang="fr-FR" sz="1600" dirty="0" err="1"/>
              <a:t>cell</a:t>
            </a:r>
            <a:r>
              <a:rPr lang="fr-FR" sz="1600" dirty="0"/>
              <a:t> and </a:t>
            </a:r>
            <a:r>
              <a:rPr lang="fr-FR" sz="1600" dirty="0" err="1"/>
              <a:t>antibody</a:t>
            </a:r>
            <a:r>
              <a:rPr lang="fr-FR" sz="1600" dirty="0"/>
              <a:t> populations </a:t>
            </a:r>
            <a:r>
              <a:rPr lang="fr-FR" sz="1600" dirty="0" err="1"/>
              <a:t>illustrated</a:t>
            </a:r>
            <a:r>
              <a:rPr lang="fr-FR" sz="1600" dirty="0"/>
              <a:t> for </a:t>
            </a:r>
            <a:r>
              <a:rPr lang="fr-FR" sz="1600" dirty="0" err="1"/>
              <a:t>hepatitis</a:t>
            </a:r>
            <a:r>
              <a:rPr lang="fr-FR" sz="1600" dirty="0"/>
              <a:t> a virus." </a:t>
            </a:r>
            <a:r>
              <a:rPr lang="fr-FR" sz="1600" i="1" dirty="0" err="1"/>
              <a:t>PLoS</a:t>
            </a:r>
            <a:r>
              <a:rPr lang="fr-FR" sz="1600" i="1" dirty="0"/>
              <a:t> Comput </a:t>
            </a:r>
            <a:r>
              <a:rPr lang="fr-FR" sz="1600" i="1" dirty="0" err="1"/>
              <a:t>Biol</a:t>
            </a:r>
            <a:r>
              <a:rPr lang="fr-FR" sz="1600" dirty="0"/>
              <a:t> 8.3 (2012): e1002418.</a:t>
            </a:r>
          </a:p>
          <a:p>
            <a:endParaRPr lang="fr-FR" sz="16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87351A-E081-F244-A607-084306979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87" y="1189311"/>
            <a:ext cx="3190341" cy="36270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A590D3-2AA9-E74B-855E-8D79A2480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258" y="1354178"/>
            <a:ext cx="4172252" cy="12760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2BCE8C8-08CA-4C4E-8FCB-6AFC25DAE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7573" y="3915539"/>
            <a:ext cx="1405232" cy="2949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B70413-8FA1-554B-9D32-FF0D42AF7B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5752" y="3879884"/>
            <a:ext cx="1431255" cy="2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88728C8-BF35-3E43-84FF-9F546671FB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3890" y="2985784"/>
            <a:ext cx="7570273" cy="527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ABAFC14-0A60-C048-92A4-2AE7A7DA50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3890" y="5077756"/>
            <a:ext cx="6256424" cy="542681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D2326A85-3E5F-6047-A41A-188512485832}"/>
              </a:ext>
            </a:extLst>
          </p:cNvPr>
          <p:cNvSpPr/>
          <p:nvPr/>
        </p:nvSpPr>
        <p:spPr>
          <a:xfrm>
            <a:off x="5196940" y="2886298"/>
            <a:ext cx="448070" cy="44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2797F32-7652-394A-A536-1C32FB3EC37B}"/>
              </a:ext>
            </a:extLst>
          </p:cNvPr>
          <p:cNvCxnSpPr>
            <a:cxnSpLocks/>
          </p:cNvCxnSpPr>
          <p:nvPr/>
        </p:nvCxnSpPr>
        <p:spPr>
          <a:xfrm flipV="1">
            <a:off x="4596068" y="3247764"/>
            <a:ext cx="578500" cy="63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F9994C4C-E076-E649-B800-56D56455DB3E}"/>
              </a:ext>
            </a:extLst>
          </p:cNvPr>
          <p:cNvSpPr/>
          <p:nvPr/>
        </p:nvSpPr>
        <p:spPr>
          <a:xfrm>
            <a:off x="6813202" y="2879752"/>
            <a:ext cx="448070" cy="44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DD8B824-E34A-FA4B-B7E4-D8DE57F46851}"/>
              </a:ext>
            </a:extLst>
          </p:cNvPr>
          <p:cNvCxnSpPr/>
          <p:nvPr/>
        </p:nvCxnSpPr>
        <p:spPr>
          <a:xfrm flipH="1" flipV="1">
            <a:off x="7352102" y="3206961"/>
            <a:ext cx="656924" cy="635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FB01C98-A253-E542-8A1B-948D32570A29}"/>
              </a:ext>
            </a:extLst>
          </p:cNvPr>
          <p:cNvSpPr txBox="1"/>
          <p:nvPr/>
        </p:nvSpPr>
        <p:spPr>
          <a:xfrm>
            <a:off x="4132258" y="4603252"/>
            <a:ext cx="1948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Asymptotic</a:t>
            </a:r>
            <a:r>
              <a:rPr lang="fr-FR" dirty="0"/>
              <a:t> model:</a:t>
            </a:r>
          </a:p>
        </p:txBody>
      </p:sp>
    </p:spTree>
    <p:extLst>
      <p:ext uri="{BB962C8B-B14F-4D97-AF65-F5344CB8AC3E}">
        <p14:creationId xmlns:p14="http://schemas.microsoft.com/office/powerpoint/2010/main" val="3682949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9937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Examples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literature</a:t>
            </a:r>
            <a:r>
              <a:rPr lang="fr-FR" sz="2800" dirty="0"/>
              <a:t>: </a:t>
            </a:r>
            <a:r>
              <a:rPr lang="fr-FR" sz="2800" dirty="0" err="1"/>
              <a:t>antibodies</a:t>
            </a:r>
            <a:r>
              <a:rPr lang="fr-FR" sz="2800" dirty="0"/>
              <a:t> </a:t>
            </a:r>
            <a:r>
              <a:rPr lang="fr-FR" sz="2800" dirty="0" err="1"/>
              <a:t>dynamic</a:t>
            </a:r>
            <a:r>
              <a:rPr lang="fr-FR" sz="2800" dirty="0"/>
              <a:t> </a:t>
            </a:r>
            <a:r>
              <a:rPr lang="fr-FR" sz="2800" dirty="0" err="1"/>
              <a:t>upon</a:t>
            </a:r>
            <a:r>
              <a:rPr lang="fr-FR" sz="2800" dirty="0"/>
              <a:t> vaccination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04F452-81B2-104E-9539-6CD70AEDBB9B}"/>
              </a:ext>
            </a:extLst>
          </p:cNvPr>
          <p:cNvSpPr txBox="1"/>
          <p:nvPr/>
        </p:nvSpPr>
        <p:spPr>
          <a:xfrm>
            <a:off x="6521116" y="5101544"/>
            <a:ext cx="54984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Predicted</a:t>
            </a:r>
            <a:r>
              <a:rPr lang="fr-FR" sz="1600" dirty="0"/>
              <a:t> proportion of </a:t>
            </a:r>
            <a:r>
              <a:rPr lang="fr-FR" sz="1600" dirty="0" err="1"/>
              <a:t>seropositive</a:t>
            </a:r>
            <a:r>
              <a:rPr lang="fr-FR" sz="1600" dirty="0"/>
              <a:t> patients </a:t>
            </a:r>
            <a:r>
              <a:rPr lang="fr-FR" sz="1600" dirty="0" err="1"/>
              <a:t>according</a:t>
            </a:r>
            <a:r>
              <a:rPr lang="fr-FR" sz="1600" dirty="0"/>
              <a:t> to time post vaccination </a:t>
            </a:r>
            <a:r>
              <a:rPr lang="fr-FR" sz="1600" dirty="0" err="1"/>
              <a:t>from</a:t>
            </a:r>
            <a:r>
              <a:rPr lang="fr-FR" sz="1600" dirty="0"/>
              <a:t> the plasma-</a:t>
            </a:r>
            <a:r>
              <a:rPr lang="fr-FR" sz="1600" dirty="0" err="1"/>
              <a:t>cell</a:t>
            </a:r>
            <a:r>
              <a:rPr lang="fr-FR" sz="1600" dirty="0"/>
              <a:t> </a:t>
            </a:r>
            <a:r>
              <a:rPr lang="fr-FR" sz="1600" dirty="0" err="1"/>
              <a:t>driven</a:t>
            </a:r>
            <a:r>
              <a:rPr lang="fr-FR" sz="1600" dirty="0"/>
              <a:t> </a:t>
            </a:r>
            <a:r>
              <a:rPr lang="fr-FR" sz="1600" dirty="0" err="1"/>
              <a:t>kinetics</a:t>
            </a:r>
            <a:r>
              <a:rPr lang="fr-FR" sz="1600" dirty="0"/>
              <a:t> model (full </a:t>
            </a:r>
            <a:r>
              <a:rPr lang="fr-FR" sz="1600" dirty="0" err="1"/>
              <a:t>blue</a:t>
            </a:r>
            <a:r>
              <a:rPr lang="fr-FR" sz="1600" dirty="0"/>
              <a:t> line: </a:t>
            </a:r>
            <a:r>
              <a:rPr lang="fr-FR" sz="1600" dirty="0" err="1"/>
              <a:t>HavrixTM</a:t>
            </a:r>
            <a:r>
              <a:rPr lang="fr-FR" sz="1600" dirty="0"/>
              <a:t> 1440 </a:t>
            </a:r>
            <a:r>
              <a:rPr lang="fr-FR" sz="1600" dirty="0" err="1"/>
              <a:t>dataset</a:t>
            </a:r>
            <a:r>
              <a:rPr lang="fr-FR" sz="1600" dirty="0"/>
              <a:t> , </a:t>
            </a:r>
            <a:r>
              <a:rPr lang="fr-FR" sz="1600" dirty="0" err="1"/>
              <a:t>dashed</a:t>
            </a:r>
            <a:r>
              <a:rPr lang="fr-FR" sz="1600" dirty="0"/>
              <a:t> green line: </a:t>
            </a:r>
            <a:r>
              <a:rPr lang="fr-FR" sz="1600" dirty="0" err="1"/>
              <a:t>HavrixTM</a:t>
            </a:r>
            <a:r>
              <a:rPr lang="fr-FR" sz="1600" dirty="0"/>
              <a:t> 720 </a:t>
            </a:r>
            <a:r>
              <a:rPr lang="fr-FR" sz="1600" dirty="0" err="1"/>
              <a:t>dataset</a:t>
            </a:r>
            <a:r>
              <a:rPr lang="fr-FR" sz="1600" dirty="0"/>
              <a:t>).</a:t>
            </a:r>
          </a:p>
          <a:p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4EE51E-F988-FE48-B8CB-0408B09C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672" y="1439651"/>
            <a:ext cx="4030414" cy="34531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0E62CD-4210-D448-A033-6583C077E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436925"/>
            <a:ext cx="5969475" cy="386399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79C969C-1649-1047-AEB5-95BB0831429D}"/>
              </a:ext>
            </a:extLst>
          </p:cNvPr>
          <p:cNvSpPr txBox="1"/>
          <p:nvPr/>
        </p:nvSpPr>
        <p:spPr>
          <a:xfrm>
            <a:off x="228600" y="5446740"/>
            <a:ext cx="5969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Individual</a:t>
            </a:r>
            <a:r>
              <a:rPr lang="fr-FR" sz="1600" dirty="0"/>
              <a:t> </a:t>
            </a:r>
            <a:r>
              <a:rPr lang="fr-FR" sz="1600" dirty="0" err="1"/>
              <a:t>prediction</a:t>
            </a:r>
            <a:r>
              <a:rPr lang="fr-FR" sz="1600" dirty="0"/>
              <a:t> plots </a:t>
            </a:r>
            <a:r>
              <a:rPr lang="fr-FR" sz="1600" dirty="0" err="1"/>
              <a:t>with</a:t>
            </a:r>
            <a:r>
              <a:rPr lang="fr-FR" sz="1600" dirty="0"/>
              <a:t> a focus </a:t>
            </a:r>
            <a:r>
              <a:rPr lang="fr-FR" sz="1600" dirty="0" err="1"/>
              <a:t>around</a:t>
            </a:r>
            <a:r>
              <a:rPr lang="fr-FR" sz="1600" dirty="0"/>
              <a:t> the </a:t>
            </a:r>
            <a:r>
              <a:rPr lang="fr-FR" sz="1600" dirty="0" err="1"/>
              <a:t>positivity</a:t>
            </a:r>
            <a:r>
              <a:rPr lang="fr-FR" sz="1600" dirty="0"/>
              <a:t> </a:t>
            </a:r>
            <a:r>
              <a:rPr lang="fr-FR" sz="1600" dirty="0" err="1"/>
              <a:t>threshold</a:t>
            </a:r>
            <a:r>
              <a:rPr lang="fr-FR" sz="1600" dirty="0"/>
              <a:t> (20 </a:t>
            </a:r>
            <a:r>
              <a:rPr lang="fr-FR" sz="1600" dirty="0" err="1"/>
              <a:t>mIU</a:t>
            </a:r>
            <a:r>
              <a:rPr lang="fr-FR" sz="1600" dirty="0"/>
              <a:t>/ml, black line). (</a:t>
            </a:r>
            <a:r>
              <a:rPr lang="fr-FR" sz="1600" dirty="0" err="1"/>
              <a:t>a,c,b</a:t>
            </a:r>
            <a:r>
              <a:rPr lang="fr-FR" sz="1600" dirty="0"/>
              <a:t>) </a:t>
            </a:r>
            <a:r>
              <a:rPr lang="fr-FR" sz="1600" dirty="0" err="1"/>
              <a:t>HavrixTM</a:t>
            </a:r>
            <a:r>
              <a:rPr lang="fr-FR" sz="1600" dirty="0"/>
              <a:t> 1440 </a:t>
            </a:r>
            <a:r>
              <a:rPr lang="fr-FR" sz="1600" dirty="0" err="1"/>
              <a:t>dataset</a:t>
            </a:r>
            <a:r>
              <a:rPr lang="fr-FR" sz="1600" dirty="0"/>
              <a:t>,</a:t>
            </a:r>
          </a:p>
          <a:p>
            <a:r>
              <a:rPr lang="fr-FR" sz="1600" dirty="0"/>
              <a:t>(</a:t>
            </a:r>
            <a:r>
              <a:rPr lang="fr-FR" sz="1600" dirty="0" err="1"/>
              <a:t>d,e,f</a:t>
            </a:r>
            <a:r>
              <a:rPr lang="fr-FR" sz="1600" dirty="0"/>
              <a:t>) </a:t>
            </a:r>
            <a:r>
              <a:rPr lang="fr-FR" sz="1600" dirty="0" err="1"/>
              <a:t>HavrixTM</a:t>
            </a:r>
            <a:r>
              <a:rPr lang="fr-FR" sz="1600" dirty="0"/>
              <a:t> 720 </a:t>
            </a:r>
            <a:r>
              <a:rPr lang="fr-FR" sz="1600" dirty="0" err="1"/>
              <a:t>dataset</a:t>
            </a:r>
            <a:r>
              <a:rPr lang="fr-FR" sz="1600" dirty="0"/>
              <a:t>; (</a:t>
            </a:r>
            <a:r>
              <a:rPr lang="fr-FR" sz="1600" dirty="0" err="1"/>
              <a:t>a,d</a:t>
            </a:r>
            <a:r>
              <a:rPr lang="fr-FR" sz="1600" dirty="0"/>
              <a:t>) </a:t>
            </a:r>
            <a:r>
              <a:rPr lang="fr-FR" sz="1600" dirty="0" err="1"/>
              <a:t>complete</a:t>
            </a:r>
            <a:r>
              <a:rPr lang="fr-FR" sz="1600" dirty="0"/>
              <a:t> model, (</a:t>
            </a:r>
            <a:r>
              <a:rPr lang="fr-FR" sz="1600" dirty="0" err="1"/>
              <a:t>b,e</a:t>
            </a:r>
            <a:r>
              <a:rPr lang="fr-FR" sz="1600" dirty="0"/>
              <a:t>) plasma-</a:t>
            </a:r>
            <a:r>
              <a:rPr lang="fr-FR" sz="1600" dirty="0" err="1"/>
              <a:t>cell</a:t>
            </a:r>
            <a:r>
              <a:rPr lang="fr-FR" sz="1600" dirty="0"/>
              <a:t> </a:t>
            </a:r>
            <a:r>
              <a:rPr lang="fr-FR" sz="1600" dirty="0" err="1"/>
              <a:t>driven</a:t>
            </a:r>
            <a:r>
              <a:rPr lang="fr-FR" sz="1600" dirty="0"/>
              <a:t> </a:t>
            </a:r>
            <a:r>
              <a:rPr lang="fr-FR" sz="1600" dirty="0" err="1"/>
              <a:t>kinetics</a:t>
            </a:r>
            <a:r>
              <a:rPr lang="fr-FR" sz="1600" dirty="0"/>
              <a:t> model, (</a:t>
            </a:r>
            <a:r>
              <a:rPr lang="fr-FR" sz="1600" dirty="0" err="1"/>
              <a:t>c,f</a:t>
            </a:r>
            <a:r>
              <a:rPr lang="fr-FR" sz="1600" dirty="0"/>
              <a:t>) </a:t>
            </a:r>
            <a:r>
              <a:rPr lang="fr-FR" sz="1600" dirty="0" err="1"/>
              <a:t>asymptotic</a:t>
            </a:r>
            <a:r>
              <a:rPr lang="fr-FR" sz="1600" dirty="0"/>
              <a:t> model.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9541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901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Examples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literature</a:t>
            </a:r>
            <a:r>
              <a:rPr lang="fr-FR" sz="2800" dirty="0"/>
              <a:t>: HIV and </a:t>
            </a:r>
            <a:r>
              <a:rPr lang="fr-FR" sz="2800" dirty="0" err="1"/>
              <a:t>personalized</a:t>
            </a:r>
            <a:r>
              <a:rPr lang="fr-FR" sz="2800" dirty="0"/>
              <a:t> </a:t>
            </a:r>
            <a:r>
              <a:rPr lang="fr-FR" sz="2800" dirty="0" err="1"/>
              <a:t>medicine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91B413-C07B-F349-B978-F2115CB77C40}"/>
              </a:ext>
            </a:extLst>
          </p:cNvPr>
          <p:cNvSpPr txBox="1"/>
          <p:nvPr/>
        </p:nvSpPr>
        <p:spPr>
          <a:xfrm>
            <a:off x="421104" y="5476785"/>
            <a:ext cx="11249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Molina, Jean-Michel, et al. "The ALBI trial: a </a:t>
            </a:r>
            <a:r>
              <a:rPr lang="fr-FR" sz="1600" dirty="0" err="1"/>
              <a:t>randomized</a:t>
            </a:r>
            <a:r>
              <a:rPr lang="fr-FR" sz="1600" dirty="0"/>
              <a:t> </a:t>
            </a:r>
            <a:r>
              <a:rPr lang="fr-FR" sz="1600" dirty="0" err="1"/>
              <a:t>controlled</a:t>
            </a:r>
            <a:r>
              <a:rPr lang="fr-FR" sz="1600" dirty="0"/>
              <a:t> trial </a:t>
            </a:r>
            <a:r>
              <a:rPr lang="fr-FR" sz="1600" dirty="0" err="1"/>
              <a:t>comparing</a:t>
            </a:r>
            <a:r>
              <a:rPr lang="fr-FR" sz="1600" dirty="0"/>
              <a:t> </a:t>
            </a:r>
            <a:r>
              <a:rPr lang="fr-FR" sz="1600" dirty="0" err="1"/>
              <a:t>stavudine</a:t>
            </a:r>
            <a:r>
              <a:rPr lang="fr-FR" sz="1600" dirty="0"/>
              <a:t> plus didanosine </a:t>
            </a:r>
            <a:r>
              <a:rPr lang="fr-FR" sz="1600" dirty="0" err="1"/>
              <a:t>with</a:t>
            </a:r>
            <a:r>
              <a:rPr lang="fr-FR" sz="1600" dirty="0"/>
              <a:t> zidovudine plus </a:t>
            </a:r>
            <a:r>
              <a:rPr lang="fr-FR" sz="1600" dirty="0" err="1"/>
              <a:t>lamivudine</a:t>
            </a:r>
            <a:r>
              <a:rPr lang="fr-FR" sz="1600" dirty="0"/>
              <a:t> and a </a:t>
            </a:r>
            <a:r>
              <a:rPr lang="fr-FR" sz="1600" dirty="0" err="1"/>
              <a:t>regimen</a:t>
            </a:r>
            <a:r>
              <a:rPr lang="fr-FR" sz="1600" dirty="0"/>
              <a:t> </a:t>
            </a:r>
            <a:r>
              <a:rPr lang="fr-FR" sz="1600" dirty="0" err="1"/>
              <a:t>alternating</a:t>
            </a:r>
            <a:r>
              <a:rPr lang="fr-FR" sz="1600" dirty="0"/>
              <a:t> </a:t>
            </a:r>
            <a:r>
              <a:rPr lang="fr-FR" sz="1600" dirty="0" err="1"/>
              <a:t>both</a:t>
            </a:r>
            <a:r>
              <a:rPr lang="fr-FR" sz="1600" dirty="0"/>
              <a:t> </a:t>
            </a:r>
            <a:r>
              <a:rPr lang="fr-FR" sz="1600" dirty="0" err="1"/>
              <a:t>combinations</a:t>
            </a:r>
            <a:r>
              <a:rPr lang="fr-FR" sz="1600" dirty="0"/>
              <a:t> in </a:t>
            </a:r>
            <a:r>
              <a:rPr lang="fr-FR" sz="1600" dirty="0" err="1"/>
              <a:t>previously</a:t>
            </a:r>
            <a:r>
              <a:rPr lang="fr-FR" sz="1600" dirty="0"/>
              <a:t> </a:t>
            </a:r>
            <a:r>
              <a:rPr lang="fr-FR" sz="1600" dirty="0" err="1"/>
              <a:t>untreated</a:t>
            </a:r>
            <a:r>
              <a:rPr lang="fr-FR" sz="1600" dirty="0"/>
              <a:t> patients </a:t>
            </a:r>
            <a:r>
              <a:rPr lang="fr-FR" sz="1600" dirty="0" err="1"/>
              <a:t>infected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human</a:t>
            </a:r>
            <a:r>
              <a:rPr lang="fr-FR" sz="1600" dirty="0"/>
              <a:t> </a:t>
            </a:r>
            <a:r>
              <a:rPr lang="fr-FR" sz="1600" dirty="0" err="1"/>
              <a:t>immunodeficiency</a:t>
            </a:r>
            <a:r>
              <a:rPr lang="fr-FR" sz="1600" dirty="0"/>
              <a:t> virus." </a:t>
            </a:r>
            <a:r>
              <a:rPr lang="fr-FR" sz="1600" i="1" dirty="0"/>
              <a:t>The Journal of </a:t>
            </a:r>
            <a:r>
              <a:rPr lang="fr-FR" sz="1600" i="1" dirty="0" err="1"/>
              <a:t>infectious</a:t>
            </a:r>
            <a:r>
              <a:rPr lang="fr-FR" sz="1600" i="1" dirty="0"/>
              <a:t> </a:t>
            </a:r>
            <a:r>
              <a:rPr lang="fr-FR" sz="1600" i="1" dirty="0" err="1"/>
              <a:t>diseases</a:t>
            </a:r>
            <a:r>
              <a:rPr lang="fr-FR" sz="1600" dirty="0"/>
              <a:t> 180.2 (1999): 351-358.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B2EA40A-1B6F-4E43-AEFD-2F3E53F1F02A}"/>
              </a:ext>
            </a:extLst>
          </p:cNvPr>
          <p:cNvSpPr txBox="1"/>
          <p:nvPr/>
        </p:nvSpPr>
        <p:spPr>
          <a:xfrm>
            <a:off x="421104" y="1276551"/>
            <a:ext cx="11249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HIV-</a:t>
            </a:r>
            <a:r>
              <a:rPr lang="fr-FR" dirty="0" err="1"/>
              <a:t>infected</a:t>
            </a:r>
            <a:r>
              <a:rPr lang="fr-FR" dirty="0"/>
              <a:t> patients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treated</a:t>
            </a:r>
            <a:r>
              <a:rPr lang="fr-FR" dirty="0"/>
              <a:t> but not </a:t>
            </a:r>
            <a:r>
              <a:rPr lang="fr-FR" dirty="0" err="1"/>
              <a:t>cured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antiretroviral</a:t>
            </a:r>
            <a:r>
              <a:rPr lang="fr-FR" dirty="0"/>
              <a:t> </a:t>
            </a:r>
            <a:r>
              <a:rPr lang="fr-FR" dirty="0" err="1"/>
              <a:t>therapy</a:t>
            </a:r>
            <a:r>
              <a:rPr lang="fr-FR" dirty="0"/>
              <a:t>, and guidelines for </a:t>
            </a:r>
            <a:r>
              <a:rPr lang="fr-FR" dirty="0" err="1"/>
              <a:t>medical</a:t>
            </a:r>
            <a:r>
              <a:rPr lang="fr-FR" dirty="0"/>
              <a:t> </a:t>
            </a:r>
            <a:r>
              <a:rPr lang="fr-FR" dirty="0" err="1"/>
              <a:t>treatments</a:t>
            </a:r>
            <a:r>
              <a:rPr lang="fr-FR" dirty="0"/>
              <a:t> are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empirical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of </a:t>
            </a:r>
            <a:r>
              <a:rPr lang="fr-FR" dirty="0" err="1"/>
              <a:t>clinical</a:t>
            </a:r>
            <a:r>
              <a:rPr lang="fr-FR" dirty="0"/>
              <a:t> trials.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biological</a:t>
            </a:r>
            <a:r>
              <a:rPr lang="fr-FR" dirty="0"/>
              <a:t>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: interactions of the </a:t>
            </a:r>
            <a:r>
              <a:rPr lang="fr-FR" dirty="0" err="1"/>
              <a:t>viruses</a:t>
            </a:r>
            <a:r>
              <a:rPr lang="fr-FR" dirty="0"/>
              <a:t> and the host immune system, </a:t>
            </a:r>
            <a:r>
              <a:rPr lang="fr-FR" dirty="0" err="1"/>
              <a:t>mechanisms</a:t>
            </a:r>
            <a:r>
              <a:rPr lang="fr-FR" dirty="0"/>
              <a:t> of action of the </a:t>
            </a:r>
            <a:r>
              <a:rPr lang="fr-FR" dirty="0" err="1"/>
              <a:t>drugs</a:t>
            </a:r>
            <a:r>
              <a:rPr lang="fr-FR" dirty="0"/>
              <a:t>, viral and host </a:t>
            </a:r>
            <a:r>
              <a:rPr lang="fr-FR" dirty="0" err="1"/>
              <a:t>characteristics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167E921-D40D-644B-B8B9-E9C926CF0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90" y="2447222"/>
            <a:ext cx="4518506" cy="26022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388911D-89B6-AA4E-AD9D-673724AC4E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50"/>
          <a:stretch/>
        </p:blipFill>
        <p:spPr>
          <a:xfrm>
            <a:off x="6728462" y="2477810"/>
            <a:ext cx="4494850" cy="257169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5714BC-1418-574D-833A-D80A075B5BE2}"/>
              </a:ext>
            </a:extLst>
          </p:cNvPr>
          <p:cNvSpPr txBox="1"/>
          <p:nvPr/>
        </p:nvSpPr>
        <p:spPr>
          <a:xfrm>
            <a:off x="2286000" y="5049503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Viral </a:t>
            </a:r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3B6AD0-2CC0-844A-809B-1962316815FB}"/>
              </a:ext>
            </a:extLst>
          </p:cNvPr>
          <p:cNvSpPr txBox="1"/>
          <p:nvPr/>
        </p:nvSpPr>
        <p:spPr>
          <a:xfrm>
            <a:off x="8586721" y="5054378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CD4+ </a:t>
            </a:r>
            <a:r>
              <a:rPr lang="fr-FR" dirty="0" err="1"/>
              <a:t>T</a:t>
            </a:r>
            <a:r>
              <a:rPr lang="fr-FR" dirty="0"/>
              <a:t> </a:t>
            </a:r>
            <a:r>
              <a:rPr lang="fr-FR" dirty="0" err="1"/>
              <a:t>cells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899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901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Examples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literature</a:t>
            </a:r>
            <a:r>
              <a:rPr lang="fr-FR" sz="2800" dirty="0"/>
              <a:t>: HIV and </a:t>
            </a:r>
            <a:r>
              <a:rPr lang="fr-FR" sz="2800" dirty="0" err="1"/>
              <a:t>personalized</a:t>
            </a:r>
            <a:r>
              <a:rPr lang="fr-FR" sz="2800" dirty="0"/>
              <a:t> </a:t>
            </a:r>
            <a:r>
              <a:rPr lang="fr-FR" sz="2800" dirty="0" err="1"/>
              <a:t>medicine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91B413-C07B-F349-B978-F2115CB77C40}"/>
              </a:ext>
            </a:extLst>
          </p:cNvPr>
          <p:cNvSpPr txBox="1"/>
          <p:nvPr/>
        </p:nvSpPr>
        <p:spPr>
          <a:xfrm>
            <a:off x="324852" y="5687739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Prague, Mélanie, Daniel </a:t>
            </a:r>
            <a:r>
              <a:rPr lang="fr-FR" sz="1600" dirty="0" err="1"/>
              <a:t>Commenges</a:t>
            </a:r>
            <a:r>
              <a:rPr lang="fr-FR" sz="1600" dirty="0"/>
              <a:t>, and Rodolphe </a:t>
            </a:r>
            <a:r>
              <a:rPr lang="fr-FR" sz="1600" dirty="0" err="1"/>
              <a:t>Thiébaut</a:t>
            </a:r>
            <a:r>
              <a:rPr lang="fr-FR" sz="1600" dirty="0"/>
              <a:t>. "</a:t>
            </a:r>
            <a:r>
              <a:rPr lang="fr-FR" sz="1600" dirty="0" err="1"/>
              <a:t>Dynamical</a:t>
            </a:r>
            <a:r>
              <a:rPr lang="fr-FR" sz="1600" dirty="0"/>
              <a:t> </a:t>
            </a:r>
            <a:r>
              <a:rPr lang="fr-FR" sz="1600" dirty="0" err="1"/>
              <a:t>models</a:t>
            </a:r>
            <a:r>
              <a:rPr lang="fr-FR" sz="1600" dirty="0"/>
              <a:t> of </a:t>
            </a:r>
            <a:r>
              <a:rPr lang="fr-FR" sz="1600" dirty="0" err="1"/>
              <a:t>biomarkers</a:t>
            </a:r>
            <a:r>
              <a:rPr lang="fr-FR" sz="1600" dirty="0"/>
              <a:t> and </a:t>
            </a:r>
            <a:r>
              <a:rPr lang="fr-FR" sz="1600" dirty="0" err="1"/>
              <a:t>clinical</a:t>
            </a:r>
            <a:r>
              <a:rPr lang="fr-FR" sz="1600" dirty="0"/>
              <a:t> progression for </a:t>
            </a:r>
            <a:r>
              <a:rPr lang="fr-FR" sz="1600" dirty="0" err="1"/>
              <a:t>personalized</a:t>
            </a:r>
            <a:r>
              <a:rPr lang="fr-FR" sz="1600" dirty="0"/>
              <a:t> </a:t>
            </a:r>
            <a:r>
              <a:rPr lang="fr-FR" sz="1600" dirty="0" err="1"/>
              <a:t>medicine</a:t>
            </a:r>
            <a:r>
              <a:rPr lang="fr-FR" sz="1600" dirty="0"/>
              <a:t>: The HIV </a:t>
            </a:r>
            <a:r>
              <a:rPr lang="fr-FR" sz="1600" dirty="0" err="1"/>
              <a:t>context</a:t>
            </a:r>
            <a:r>
              <a:rPr lang="fr-FR" sz="1600" dirty="0"/>
              <a:t>." </a:t>
            </a:r>
            <a:r>
              <a:rPr lang="fr-FR" sz="1600" i="1" dirty="0"/>
              <a:t>Advanced </a:t>
            </a:r>
            <a:r>
              <a:rPr lang="fr-FR" sz="1600" i="1" dirty="0" err="1"/>
              <a:t>drug</a:t>
            </a:r>
            <a:r>
              <a:rPr lang="fr-FR" sz="1600" i="1" dirty="0"/>
              <a:t> </a:t>
            </a:r>
            <a:r>
              <a:rPr lang="fr-FR" sz="1600" i="1" dirty="0" err="1"/>
              <a:t>delivery</a:t>
            </a:r>
            <a:r>
              <a:rPr lang="fr-FR" sz="1600" i="1" dirty="0"/>
              <a:t> </a:t>
            </a:r>
            <a:r>
              <a:rPr lang="fr-FR" sz="1600" i="1" dirty="0" err="1"/>
              <a:t>reviews</a:t>
            </a:r>
            <a:r>
              <a:rPr lang="fr-FR" sz="1600" dirty="0"/>
              <a:t> 65.7 (2013): 954-965.</a:t>
            </a:r>
          </a:p>
          <a:p>
            <a:endParaRPr lang="fr-FR" sz="1600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AB857673-2279-BD41-9D12-1841CA4CF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6" y="1149167"/>
            <a:ext cx="10581716" cy="277220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4773A17-CF0E-BB45-8ED1-E46AEA962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00" y="4078996"/>
            <a:ext cx="4217431" cy="3148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385353E-2F4F-B747-82AC-AB4DEF9C6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00" y="4493561"/>
            <a:ext cx="5772727" cy="2767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52752C-9BA2-D849-905A-04CD11850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00" y="4869959"/>
            <a:ext cx="5534185" cy="29579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237E25-664D-0949-B40E-29100BD32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400" y="5265441"/>
            <a:ext cx="3883471" cy="2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901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Examples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literature</a:t>
            </a:r>
            <a:r>
              <a:rPr lang="fr-FR" sz="2800" dirty="0"/>
              <a:t>: HIV and </a:t>
            </a:r>
            <a:r>
              <a:rPr lang="fr-FR" sz="2800" dirty="0" err="1"/>
              <a:t>personalized</a:t>
            </a:r>
            <a:r>
              <a:rPr lang="fr-FR" sz="2800" dirty="0"/>
              <a:t> </a:t>
            </a:r>
            <a:r>
              <a:rPr lang="fr-FR" sz="2800" dirty="0" err="1"/>
              <a:t>medicine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91B413-C07B-F349-B978-F2115CB77C40}"/>
              </a:ext>
            </a:extLst>
          </p:cNvPr>
          <p:cNvSpPr txBox="1"/>
          <p:nvPr/>
        </p:nvSpPr>
        <p:spPr>
          <a:xfrm>
            <a:off x="228600" y="5418808"/>
            <a:ext cx="7807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Viral </a:t>
            </a:r>
            <a:r>
              <a:rPr lang="fr-FR" sz="1600" dirty="0" err="1"/>
              <a:t>load</a:t>
            </a:r>
            <a:r>
              <a:rPr lang="fr-FR" sz="1600" dirty="0"/>
              <a:t> (log10 copies/ml) and CD4 count (</a:t>
            </a:r>
            <a:r>
              <a:rPr lang="fr-FR" sz="1600" dirty="0" err="1"/>
              <a:t>cells</a:t>
            </a:r>
            <a:r>
              <a:rPr lang="fr-FR" sz="1600" dirty="0"/>
              <a:t>/l) </a:t>
            </a:r>
            <a:r>
              <a:rPr lang="fr-FR" sz="1600" dirty="0" err="1"/>
              <a:t>predictions</a:t>
            </a:r>
            <a:r>
              <a:rPr lang="fr-FR" sz="1600" dirty="0"/>
              <a:t> for patients at </a:t>
            </a:r>
            <a:r>
              <a:rPr lang="fr-FR" sz="1600" dirty="0" err="1"/>
              <a:t>median</a:t>
            </a:r>
            <a:r>
              <a:rPr lang="fr-FR" sz="1600" dirty="0"/>
              <a:t> of the final HIV viral </a:t>
            </a:r>
            <a:r>
              <a:rPr lang="fr-FR" sz="1600" dirty="0" err="1"/>
              <a:t>load</a:t>
            </a:r>
            <a:r>
              <a:rPr lang="fr-FR" sz="1600" dirty="0"/>
              <a:t> distribution for patients in ALBI switch. Black </a:t>
            </a:r>
            <a:r>
              <a:rPr lang="fr-FR" sz="1600" dirty="0" err="1"/>
              <a:t>lines</a:t>
            </a:r>
            <a:r>
              <a:rPr lang="fr-FR" sz="1600" dirty="0"/>
              <a:t> are </a:t>
            </a:r>
            <a:r>
              <a:rPr lang="fr-FR" sz="1600" dirty="0" err="1"/>
              <a:t>fits</a:t>
            </a:r>
            <a:r>
              <a:rPr lang="fr-FR" sz="1600" dirty="0"/>
              <a:t>, </a:t>
            </a:r>
            <a:r>
              <a:rPr lang="fr-FR" sz="1600" dirty="0" err="1"/>
              <a:t>blue</a:t>
            </a:r>
            <a:r>
              <a:rPr lang="fr-FR" sz="1600" dirty="0"/>
              <a:t> line on the </a:t>
            </a:r>
            <a:r>
              <a:rPr lang="fr-FR" sz="1600" dirty="0" err="1"/>
              <a:t>left</a:t>
            </a:r>
            <a:r>
              <a:rPr lang="fr-FR" sz="1600" dirty="0"/>
              <a:t> of the horizontal line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prediction</a:t>
            </a:r>
            <a:r>
              <a:rPr lang="fr-FR" sz="1600" dirty="0"/>
              <a:t>. </a:t>
            </a:r>
            <a:r>
              <a:rPr lang="fr-FR" sz="1600" dirty="0" err="1"/>
              <a:t>Shaded</a:t>
            </a:r>
            <a:r>
              <a:rPr lang="fr-FR" sz="1600" dirty="0"/>
              <a:t> zone </a:t>
            </a:r>
            <a:r>
              <a:rPr lang="fr-FR" sz="1600" dirty="0" err="1"/>
              <a:t>represents</a:t>
            </a:r>
            <a:r>
              <a:rPr lang="fr-FR" sz="1600" dirty="0"/>
              <a:t> the 95% </a:t>
            </a:r>
            <a:r>
              <a:rPr lang="fr-FR" sz="1600" dirty="0" err="1"/>
              <a:t>measurement</a:t>
            </a:r>
            <a:r>
              <a:rPr lang="fr-FR" sz="1600" dirty="0"/>
              <a:t> </a:t>
            </a:r>
            <a:r>
              <a:rPr lang="fr-FR" sz="1600" dirty="0" err="1"/>
              <a:t>error</a:t>
            </a:r>
            <a:r>
              <a:rPr lang="fr-FR" sz="1600" dirty="0"/>
              <a:t> </a:t>
            </a:r>
            <a:r>
              <a:rPr lang="fr-FR" sz="1600" dirty="0" err="1"/>
              <a:t>predictive</a:t>
            </a:r>
            <a:r>
              <a:rPr lang="fr-FR" sz="1600" dirty="0"/>
              <a:t> </a:t>
            </a:r>
            <a:r>
              <a:rPr lang="fr-FR" sz="1600" dirty="0" err="1"/>
              <a:t>interval</a:t>
            </a:r>
            <a:r>
              <a:rPr lang="fr-FR" sz="160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3D7F48B-972B-C443-820D-FB6DEF0D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26" y="1650276"/>
            <a:ext cx="7899400" cy="34163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B061AEE-9204-0B4D-B0AE-E07195974156}"/>
              </a:ext>
            </a:extLst>
          </p:cNvPr>
          <p:cNvSpPr txBox="1"/>
          <p:nvPr/>
        </p:nvSpPr>
        <p:spPr>
          <a:xfrm>
            <a:off x="7922362" y="1298044"/>
            <a:ext cx="4269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Understand</a:t>
            </a:r>
            <a:r>
              <a:rPr lang="fr-FR" sz="2000" dirty="0"/>
              <a:t>:</a:t>
            </a:r>
          </a:p>
          <a:p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The </a:t>
            </a:r>
            <a:r>
              <a:rPr lang="fr-FR" sz="2000" dirty="0" err="1"/>
              <a:t>effect</a:t>
            </a:r>
            <a:r>
              <a:rPr lang="fr-FR" sz="2000" dirty="0"/>
              <a:t> of a </a:t>
            </a:r>
            <a:r>
              <a:rPr lang="fr-FR" sz="2000" dirty="0" err="1"/>
              <a:t>specific</a:t>
            </a:r>
            <a:r>
              <a:rPr lang="fr-FR" sz="2000" dirty="0"/>
              <a:t> </a:t>
            </a:r>
            <a:r>
              <a:rPr lang="fr-FR" sz="2000" dirty="0" err="1"/>
              <a:t>drug</a:t>
            </a:r>
            <a:r>
              <a:rPr lang="fr-FR" sz="2000" dirty="0"/>
              <a:t>, and more </a:t>
            </a:r>
            <a:r>
              <a:rPr lang="fr-FR" sz="2000" dirty="0" err="1"/>
              <a:t>drugs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combined</a:t>
            </a:r>
            <a:r>
              <a:rPr lang="fr-FR" sz="2000" dirty="0"/>
              <a:t> (</a:t>
            </a:r>
            <a:r>
              <a:rPr lang="fr-FR" sz="2000" dirty="0" err="1"/>
              <a:t>synergism</a:t>
            </a:r>
            <a:r>
              <a:rPr lang="fr-FR" sz="2000" dirty="0"/>
              <a:t>, </a:t>
            </a:r>
            <a:r>
              <a:rPr lang="fr-FR" sz="2000" dirty="0" err="1"/>
              <a:t>antagonism</a:t>
            </a:r>
            <a:r>
              <a:rPr lang="fr-FR" sz="2000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The </a:t>
            </a:r>
            <a:r>
              <a:rPr lang="fr-FR" sz="2000" dirty="0" err="1"/>
              <a:t>reaction</a:t>
            </a:r>
            <a:r>
              <a:rPr lang="fr-FR" sz="2000" dirty="0"/>
              <a:t> of </a:t>
            </a:r>
            <a:r>
              <a:rPr lang="fr-FR" sz="2000" dirty="0" err="1"/>
              <a:t>each</a:t>
            </a:r>
            <a:r>
              <a:rPr lang="fr-FR" sz="2000" dirty="0"/>
              <a:t> patient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The best </a:t>
            </a:r>
            <a:r>
              <a:rPr lang="fr-FR" sz="2000" dirty="0" err="1"/>
              <a:t>posology</a:t>
            </a:r>
            <a:r>
              <a:rPr lang="fr-FR" sz="2000" dirty="0"/>
              <a:t>, in a </a:t>
            </a:r>
            <a:r>
              <a:rPr lang="fr-FR" sz="2000" dirty="0" err="1"/>
              <a:t>personalized</a:t>
            </a:r>
            <a:r>
              <a:rPr lang="fr-FR" sz="2000" dirty="0"/>
              <a:t> </a:t>
            </a:r>
            <a:r>
              <a:rPr lang="fr-FR" sz="2000" dirty="0" err="1"/>
              <a:t>manner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B3F594-AE42-B248-A52B-5456AC6532B4}"/>
              </a:ext>
            </a:extLst>
          </p:cNvPr>
          <p:cNvSpPr txBox="1"/>
          <p:nvPr/>
        </p:nvSpPr>
        <p:spPr>
          <a:xfrm>
            <a:off x="9092874" y="4783832"/>
            <a:ext cx="210891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.Apple Color Emoji UI"/>
              <a:buChar char="🗝"/>
            </a:pPr>
            <a:r>
              <a:rPr lang="fr-FR" sz="2400" dirty="0"/>
              <a:t>PK/PD</a:t>
            </a:r>
          </a:p>
          <a:p>
            <a:pPr marL="285750" indent="-285750">
              <a:buFont typeface=".Apple Color Emoji UI"/>
              <a:buChar char="🗝"/>
            </a:pPr>
            <a:r>
              <a:rPr lang="fr-FR" sz="2400" dirty="0"/>
              <a:t>In silico trials</a:t>
            </a:r>
          </a:p>
        </p:txBody>
      </p:sp>
      <p:sp>
        <p:nvSpPr>
          <p:cNvPr id="13" name="Flèche vers le bas 12">
            <a:extLst>
              <a:ext uri="{FF2B5EF4-FFF2-40B4-BE49-F238E27FC236}">
                <a16:creationId xmlns:a16="http://schemas.microsoft.com/office/drawing/2014/main" id="{E6526BF4-5B3E-8A4E-AE57-BD933C93542F}"/>
              </a:ext>
            </a:extLst>
          </p:cNvPr>
          <p:cNvSpPr/>
          <p:nvPr/>
        </p:nvSpPr>
        <p:spPr>
          <a:xfrm>
            <a:off x="10034321" y="3976965"/>
            <a:ext cx="45719" cy="63691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98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349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Is </a:t>
            </a:r>
            <a:r>
              <a:rPr lang="fr-FR" sz="2800" dirty="0" err="1"/>
              <a:t>your</a:t>
            </a:r>
            <a:r>
              <a:rPr lang="fr-FR" sz="2800" dirty="0"/>
              <a:t> model </a:t>
            </a:r>
            <a:r>
              <a:rPr lang="fr-FR" sz="2800" dirty="0" err="1"/>
              <a:t>reliable</a:t>
            </a:r>
            <a:r>
              <a:rPr lang="fr-FR" sz="2800" dirty="0"/>
              <a:t>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5ED269-A531-AC46-BDC1-D9577BED167A}"/>
              </a:ext>
            </a:extLst>
          </p:cNvPr>
          <p:cNvSpPr txBox="1"/>
          <p:nvPr/>
        </p:nvSpPr>
        <p:spPr>
          <a:xfrm>
            <a:off x="372979" y="1601408"/>
            <a:ext cx="114420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We</a:t>
            </a:r>
            <a:r>
              <a:rPr lang="fr-FR" sz="2400" dirty="0"/>
              <a:t> have </a:t>
            </a:r>
            <a:r>
              <a:rPr lang="fr-FR" sz="2400" dirty="0" err="1"/>
              <a:t>identified</a:t>
            </a:r>
            <a:r>
              <a:rPr lang="fr-FR" sz="2400" dirty="0"/>
              <a:t> a </a:t>
            </a:r>
            <a:r>
              <a:rPr lang="fr-FR" sz="2400" dirty="0" err="1"/>
              <a:t>specific</a:t>
            </a:r>
            <a:r>
              <a:rPr lang="fr-FR" sz="2400" dirty="0"/>
              <a:t> </a:t>
            </a:r>
            <a:r>
              <a:rPr lang="fr-FR" sz="2400" dirty="0" err="1"/>
              <a:t>problem</a:t>
            </a:r>
            <a:r>
              <a:rPr lang="fr-FR" sz="2400" dirty="0"/>
              <a:t> to </a:t>
            </a:r>
            <a:r>
              <a:rPr lang="fr-FR" sz="2400" dirty="0" err="1"/>
              <a:t>study</a:t>
            </a:r>
            <a:r>
              <a:rPr lang="fr-FR" sz="2400" dirty="0"/>
              <a:t> and </a:t>
            </a:r>
            <a:r>
              <a:rPr lang="fr-FR" sz="2400" dirty="0" err="1"/>
              <a:t>decided</a:t>
            </a:r>
            <a:r>
              <a:rPr lang="fr-FR" sz="2400" dirty="0"/>
              <a:t> how to model </a:t>
            </a:r>
            <a:r>
              <a:rPr lang="fr-FR" sz="2400" dirty="0" err="1"/>
              <a:t>it</a:t>
            </a:r>
            <a:r>
              <a:rPr lang="fr-FR" sz="2400" dirty="0"/>
              <a:t> as a </a:t>
            </a:r>
            <a:r>
              <a:rPr lang="fr-FR" sz="2400" dirty="0" err="1"/>
              <a:t>compartmental</a:t>
            </a:r>
            <a:r>
              <a:rPr lang="fr-FR" sz="2400" dirty="0"/>
              <a:t> model: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really</a:t>
            </a:r>
            <a:r>
              <a:rPr lang="fr-FR" sz="2400" dirty="0"/>
              <a:t> use </a:t>
            </a:r>
            <a:r>
              <a:rPr lang="fr-FR" sz="2400" dirty="0" err="1"/>
              <a:t>this</a:t>
            </a:r>
            <a:r>
              <a:rPr lang="fr-FR" sz="2400" dirty="0"/>
              <a:t> model? 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rely</a:t>
            </a:r>
            <a:r>
              <a:rPr lang="fr-FR" sz="2400" dirty="0"/>
              <a:t> on </a:t>
            </a:r>
            <a:r>
              <a:rPr lang="fr-FR" sz="2400" dirty="0" err="1"/>
              <a:t>its</a:t>
            </a:r>
            <a:r>
              <a:rPr lang="fr-FR" sz="2400" dirty="0"/>
              <a:t> outputs and </a:t>
            </a:r>
            <a:r>
              <a:rPr lang="fr-FR" sz="2400" dirty="0" err="1"/>
              <a:t>predictions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There are </a:t>
            </a:r>
            <a:r>
              <a:rPr lang="fr-FR" sz="2400" dirty="0" err="1"/>
              <a:t>many</a:t>
            </a:r>
            <a:r>
              <a:rPr lang="fr-FR" sz="2400" dirty="0"/>
              <a:t> </a:t>
            </a:r>
            <a:r>
              <a:rPr lang="fr-FR" sz="2400" dirty="0" err="1"/>
              <a:t>assessments</a:t>
            </a:r>
            <a:r>
              <a:rPr lang="fr-FR" sz="2400" dirty="0"/>
              <a:t> one </a:t>
            </a:r>
            <a:r>
              <a:rPr lang="fr-FR" sz="2400" dirty="0" err="1"/>
              <a:t>can</a:t>
            </a:r>
            <a:r>
              <a:rPr lang="fr-FR" sz="2400" dirty="0"/>
              <a:t> do to test the </a:t>
            </a:r>
            <a:r>
              <a:rPr lang="fr-FR" sz="2400" dirty="0" err="1"/>
              <a:t>reliability</a:t>
            </a:r>
            <a:r>
              <a:rPr lang="fr-FR" sz="2400" dirty="0"/>
              <a:t> of a model and </a:t>
            </a:r>
            <a:r>
              <a:rPr lang="fr-FR" sz="2400" dirty="0" err="1"/>
              <a:t>our</a:t>
            </a:r>
            <a:r>
              <a:rPr lang="fr-FR" sz="2400" dirty="0"/>
              <a:t> confidence.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mainly</a:t>
            </a:r>
            <a:r>
              <a:rPr lang="fr-FR" sz="2400" dirty="0"/>
              <a:t> </a:t>
            </a:r>
            <a:r>
              <a:rPr lang="fr-FR" sz="2400" dirty="0" err="1"/>
              <a:t>discuss</a:t>
            </a:r>
            <a:r>
              <a:rPr lang="fr-FR" sz="2400" dirty="0"/>
              <a:t> about the </a:t>
            </a:r>
            <a:r>
              <a:rPr lang="fr-FR" sz="2400" dirty="0" err="1"/>
              <a:t>following</a:t>
            </a:r>
            <a:r>
              <a:rPr lang="fr-FR" sz="2400" dirty="0"/>
              <a:t> topics:</a:t>
            </a:r>
          </a:p>
          <a:p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Structural </a:t>
            </a:r>
            <a:r>
              <a:rPr lang="fr-FR" sz="2400" dirty="0" err="1"/>
              <a:t>identifiability</a:t>
            </a: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err="1"/>
              <a:t>Practical</a:t>
            </a:r>
            <a:r>
              <a:rPr lang="fr-FR" sz="2400" dirty="0"/>
              <a:t> </a:t>
            </a:r>
            <a:r>
              <a:rPr lang="fr-FR" sz="2400" dirty="0" err="1"/>
              <a:t>identifiability</a:t>
            </a: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 err="1"/>
              <a:t>Sensitivity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endParaRPr lang="fr-FR" sz="2400" dirty="0"/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Calibration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6747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4913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Structural </a:t>
            </a:r>
            <a:r>
              <a:rPr lang="fr-FR" sz="2800" dirty="0" err="1"/>
              <a:t>identifiability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CA4766-E978-B347-B26F-483BD96C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297" y="2001200"/>
            <a:ext cx="3276600" cy="1104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6F01533-035C-5F40-AED1-63AD27609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91" y="4001745"/>
            <a:ext cx="4724400" cy="469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2DB6CA-0265-8549-8A43-61F1166F9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999" y="4018324"/>
            <a:ext cx="3276600" cy="4826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93B64DD-BA8F-9248-A18C-DCDD9915EF76}"/>
              </a:ext>
            </a:extLst>
          </p:cNvPr>
          <p:cNvSpPr txBox="1"/>
          <p:nvPr/>
        </p:nvSpPr>
        <p:spPr>
          <a:xfrm>
            <a:off x="4141154" y="1268089"/>
            <a:ext cx="30948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/>
              <a:t>ODE system: the model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174F8F-B2A7-164C-996F-FAF3615A989A}"/>
              </a:ext>
            </a:extLst>
          </p:cNvPr>
          <p:cNvSpPr txBox="1"/>
          <p:nvPr/>
        </p:nvSpPr>
        <p:spPr>
          <a:xfrm>
            <a:off x="5336577" y="337754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4B4DB0-C0AE-B543-97FF-C0A4F2461EBD}"/>
              </a:ext>
            </a:extLst>
          </p:cNvPr>
          <p:cNvSpPr txBox="1"/>
          <p:nvPr/>
        </p:nvSpPr>
        <p:spPr>
          <a:xfrm>
            <a:off x="6372730" y="407495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F0A11E1-CE19-814B-B5C4-369E65FF9CB7}"/>
              </a:ext>
            </a:extLst>
          </p:cNvPr>
          <p:cNvCxnSpPr/>
          <p:nvPr/>
        </p:nvCxnSpPr>
        <p:spPr>
          <a:xfrm flipV="1">
            <a:off x="1275347" y="4608095"/>
            <a:ext cx="0" cy="637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0AF1624D-8E90-5D49-87E2-ABB5E7D15037}"/>
              </a:ext>
            </a:extLst>
          </p:cNvPr>
          <p:cNvSpPr txBox="1"/>
          <p:nvPr/>
        </p:nvSpPr>
        <p:spPr>
          <a:xfrm>
            <a:off x="499942" y="5382218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State variables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879E10F-7AD8-354B-ACEE-A33A3764E0B2}"/>
              </a:ext>
            </a:extLst>
          </p:cNvPr>
          <p:cNvCxnSpPr/>
          <p:nvPr/>
        </p:nvCxnSpPr>
        <p:spPr>
          <a:xfrm flipV="1">
            <a:off x="7684183" y="4608094"/>
            <a:ext cx="0" cy="6376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4CDA3E6-32FB-3342-AC06-AEBB629A6595}"/>
              </a:ext>
            </a:extLst>
          </p:cNvPr>
          <p:cNvSpPr txBox="1"/>
          <p:nvPr/>
        </p:nvSpPr>
        <p:spPr>
          <a:xfrm>
            <a:off x="6577405" y="5382218"/>
            <a:ext cx="221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Unknown</a:t>
            </a:r>
            <a:r>
              <a:rPr lang="fr-FR" dirty="0"/>
              <a:t> </a:t>
            </a:r>
            <a:r>
              <a:rPr lang="fr-FR" dirty="0" err="1"/>
              <a:t>parameters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70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483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Structural </a:t>
            </a:r>
            <a:r>
              <a:rPr lang="fr-FR" sz="2800" dirty="0" err="1"/>
              <a:t>identifiability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EC0D2B-A4CD-AD4A-90BB-262B73673798}"/>
              </a:ext>
            </a:extLst>
          </p:cNvPr>
          <p:cNvSpPr txBox="1"/>
          <p:nvPr/>
        </p:nvSpPr>
        <p:spPr>
          <a:xfrm>
            <a:off x="3954148" y="1221359"/>
            <a:ext cx="34688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/>
              <a:t>System-</a:t>
            </a:r>
            <a:r>
              <a:rPr lang="fr-FR" sz="2400" dirty="0" err="1"/>
              <a:t>Experiment</a:t>
            </a:r>
            <a:r>
              <a:rPr lang="fr-FR" sz="2400" dirty="0"/>
              <a:t> model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C7FF1A4-8323-4444-85A7-BBB570607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297" y="2058403"/>
            <a:ext cx="5562600" cy="11049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4B23C42-176D-294F-92DE-6D70B680C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297" y="3538682"/>
            <a:ext cx="4660900" cy="4699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BF27196-C073-3344-AA0F-2651F6A26A3C}"/>
              </a:ext>
            </a:extLst>
          </p:cNvPr>
          <p:cNvSpPr txBox="1"/>
          <p:nvPr/>
        </p:nvSpPr>
        <p:spPr>
          <a:xfrm>
            <a:off x="1884194" y="358896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: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95473D6-B60E-2E41-BE62-96B2EADE6887}"/>
              </a:ext>
            </a:extLst>
          </p:cNvPr>
          <p:cNvCxnSpPr/>
          <p:nvPr/>
        </p:nvCxnSpPr>
        <p:spPr>
          <a:xfrm flipH="1">
            <a:off x="7718592" y="3773632"/>
            <a:ext cx="7223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7DF9858-A697-5541-8C8B-48306CB5BD64}"/>
              </a:ext>
            </a:extLst>
          </p:cNvPr>
          <p:cNvSpPr txBox="1"/>
          <p:nvPr/>
        </p:nvSpPr>
        <p:spPr>
          <a:xfrm>
            <a:off x="8591300" y="3593554"/>
            <a:ext cx="1336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Observables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1AC9C6-A97F-A149-B74C-E880DED6FBB3}"/>
              </a:ext>
            </a:extLst>
          </p:cNvPr>
          <p:cNvSpPr txBox="1"/>
          <p:nvPr/>
        </p:nvSpPr>
        <p:spPr>
          <a:xfrm>
            <a:off x="228601" y="4499512"/>
            <a:ext cx="11670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want</a:t>
            </a:r>
            <a:r>
              <a:rPr lang="fr-FR" sz="2000" dirty="0"/>
              <a:t> to </a:t>
            </a:r>
            <a:r>
              <a:rPr lang="fr-FR" sz="2000" dirty="0" err="1"/>
              <a:t>answer</a:t>
            </a:r>
            <a:r>
              <a:rPr lang="fr-FR" sz="2000" dirty="0"/>
              <a:t> the </a:t>
            </a:r>
            <a:r>
              <a:rPr lang="fr-FR" sz="2000" dirty="0" err="1"/>
              <a:t>following</a:t>
            </a:r>
            <a:r>
              <a:rPr lang="fr-FR" sz="2000" dirty="0"/>
              <a:t> question:</a:t>
            </a:r>
          </a:p>
          <a:p>
            <a:endParaRPr lang="fr-FR" sz="2000" dirty="0"/>
          </a:p>
          <a:p>
            <a:r>
              <a:rPr lang="fr-FR" sz="2000" dirty="0" err="1"/>
              <a:t>Assuming</a:t>
            </a:r>
            <a:r>
              <a:rPr lang="fr-FR" sz="2000" dirty="0"/>
              <a:t> </a:t>
            </a:r>
            <a:r>
              <a:rPr lang="fr-FR" sz="2000" dirty="0" err="1"/>
              <a:t>perfect</a:t>
            </a:r>
            <a:r>
              <a:rPr lang="fr-FR" sz="2000" dirty="0"/>
              <a:t> </a:t>
            </a:r>
            <a:r>
              <a:rPr lang="fr-FR" sz="2000" dirty="0" err="1"/>
              <a:t>experimental</a:t>
            </a:r>
            <a:r>
              <a:rPr lang="fr-FR" sz="2000" dirty="0"/>
              <a:t> data (noise free and </a:t>
            </a:r>
            <a:r>
              <a:rPr lang="fr-FR" sz="2000" dirty="0" err="1"/>
              <a:t>continuous</a:t>
            </a:r>
            <a:r>
              <a:rPr lang="fr-FR" sz="2000" dirty="0"/>
              <a:t> in time), and an </a:t>
            </a:r>
            <a:r>
              <a:rPr lang="fr-FR" sz="2000" dirty="0" err="1"/>
              <a:t>error</a:t>
            </a:r>
            <a:r>
              <a:rPr lang="fr-FR" sz="2000" dirty="0"/>
              <a:t>-free model structure, are </a:t>
            </a:r>
            <a:r>
              <a:rPr lang="fr-FR" sz="2000" dirty="0" err="1"/>
              <a:t>we</a:t>
            </a:r>
            <a:r>
              <a:rPr lang="fr-FR" sz="2000" dirty="0"/>
              <a:t> able to </a:t>
            </a:r>
            <a:r>
              <a:rPr lang="fr-FR" sz="2000" dirty="0" err="1"/>
              <a:t>recover</a:t>
            </a:r>
            <a:r>
              <a:rPr lang="fr-FR" sz="2000" dirty="0"/>
              <a:t> unique values for </a:t>
            </a:r>
            <a:r>
              <a:rPr lang="fr-FR" sz="2000" dirty="0" err="1"/>
              <a:t>unknown</a:t>
            </a:r>
            <a:r>
              <a:rPr lang="fr-FR" sz="2000" dirty="0"/>
              <a:t> model </a:t>
            </a:r>
            <a:r>
              <a:rPr lang="fr-FR" sz="2000" dirty="0" err="1"/>
              <a:t>parameters</a:t>
            </a:r>
            <a:r>
              <a:rPr lang="fr-FR" sz="20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691364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483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Structural </a:t>
            </a:r>
            <a:r>
              <a:rPr lang="fr-FR" sz="2800" dirty="0" err="1"/>
              <a:t>identifiability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28F34B-0695-C641-83B1-78262F6B63D7}"/>
              </a:ext>
            </a:extLst>
          </p:cNvPr>
          <p:cNvSpPr txBox="1"/>
          <p:nvPr/>
        </p:nvSpPr>
        <p:spPr>
          <a:xfrm>
            <a:off x="1382065" y="1389200"/>
            <a:ext cx="86130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 possible </a:t>
            </a:r>
            <a:r>
              <a:rPr lang="fr-FR" sz="2400" dirty="0" err="1"/>
              <a:t>answers</a:t>
            </a:r>
            <a:r>
              <a:rPr lang="fr-FR" sz="2400" dirty="0"/>
              <a:t>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The system-</a:t>
            </a:r>
            <a:r>
              <a:rPr lang="fr-FR" sz="2400" dirty="0" err="1"/>
              <a:t>experiment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structurally</a:t>
            </a:r>
            <a:r>
              <a:rPr lang="fr-FR" sz="2400" dirty="0"/>
              <a:t> </a:t>
            </a:r>
            <a:r>
              <a:rPr lang="fr-FR" sz="2400" dirty="0" err="1"/>
              <a:t>globally</a:t>
            </a:r>
            <a:r>
              <a:rPr lang="fr-FR" sz="2400" dirty="0"/>
              <a:t> identifiable: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The system-</a:t>
            </a:r>
            <a:r>
              <a:rPr lang="fr-FR" sz="2400" dirty="0" err="1"/>
              <a:t>experiment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structurally</a:t>
            </a:r>
            <a:r>
              <a:rPr lang="fr-FR" sz="2400" dirty="0"/>
              <a:t> </a:t>
            </a:r>
            <a:r>
              <a:rPr lang="fr-FR" sz="2400" dirty="0" err="1"/>
              <a:t>locally</a:t>
            </a:r>
            <a:r>
              <a:rPr lang="fr-FR" sz="2400" dirty="0"/>
              <a:t> identifiable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The system-</a:t>
            </a:r>
            <a:r>
              <a:rPr lang="fr-FR" sz="2400" dirty="0" err="1"/>
              <a:t>experiment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structurally</a:t>
            </a:r>
            <a:r>
              <a:rPr lang="fr-FR" sz="2400" dirty="0"/>
              <a:t> not identifiable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AC98B1-3EA1-7045-A5C9-2FB1EC8DD3E7}"/>
              </a:ext>
            </a:extLst>
          </p:cNvPr>
          <p:cNvSpPr txBox="1"/>
          <p:nvPr/>
        </p:nvSpPr>
        <p:spPr>
          <a:xfrm>
            <a:off x="4583325" y="3630921"/>
            <a:ext cx="221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Mathematically</a:t>
            </a:r>
            <a:r>
              <a:rPr lang="fr-FR" sz="2400" dirty="0"/>
              <a:t>: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C5BA0E-084B-DE4F-BC04-635D363BA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065" y="4395316"/>
            <a:ext cx="8890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9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8228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Motivation: All </a:t>
            </a:r>
            <a:r>
              <a:rPr lang="fr-FR" sz="2800" dirty="0" err="1"/>
              <a:t>models</a:t>
            </a:r>
            <a:r>
              <a:rPr lang="fr-FR" sz="2800" dirty="0"/>
              <a:t> are </a:t>
            </a:r>
            <a:r>
              <a:rPr lang="fr-FR" sz="2800" dirty="0" err="1"/>
              <a:t>wrong</a:t>
            </a:r>
            <a:r>
              <a:rPr lang="fr-FR" sz="2800" dirty="0"/>
              <a:t>, but </a:t>
            </a:r>
            <a:r>
              <a:rPr lang="fr-FR" sz="2800" dirty="0" err="1"/>
              <a:t>some</a:t>
            </a:r>
            <a:r>
              <a:rPr lang="fr-FR" sz="2800" dirty="0"/>
              <a:t> are </a:t>
            </a:r>
            <a:r>
              <a:rPr lang="fr-FR" sz="2800" dirty="0" err="1"/>
              <a:t>useful</a:t>
            </a:r>
            <a:r>
              <a:rPr lang="fr-FR" sz="2800" dirty="0"/>
              <a:t>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D1A036-A4AF-9F4D-9020-DDE768C24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1" y="1137972"/>
            <a:ext cx="6124660" cy="474625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DA666E6-3133-0942-931D-2556A7243EEC}"/>
              </a:ext>
            </a:extLst>
          </p:cNvPr>
          <p:cNvSpPr txBox="1"/>
          <p:nvPr/>
        </p:nvSpPr>
        <p:spPr>
          <a:xfrm>
            <a:off x="228600" y="5921149"/>
            <a:ext cx="566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Rappuoli</a:t>
            </a:r>
            <a:r>
              <a:rPr lang="fr-FR" sz="1600" dirty="0"/>
              <a:t> R, </a:t>
            </a:r>
            <a:r>
              <a:rPr lang="fr-FR" sz="1600" dirty="0" err="1"/>
              <a:t>Aderem</a:t>
            </a:r>
            <a:r>
              <a:rPr lang="fr-FR" sz="1600" dirty="0"/>
              <a:t> A. A 2020 vision for vaccines </a:t>
            </a:r>
            <a:r>
              <a:rPr lang="fr-FR" sz="1600" dirty="0" err="1"/>
              <a:t>against</a:t>
            </a:r>
            <a:r>
              <a:rPr lang="fr-FR" sz="1600" dirty="0"/>
              <a:t> HIV, </a:t>
            </a:r>
            <a:r>
              <a:rPr lang="fr-FR" sz="1600" dirty="0" err="1"/>
              <a:t>tuberculosis</a:t>
            </a:r>
            <a:r>
              <a:rPr lang="fr-FR" sz="1600" dirty="0"/>
              <a:t> and malaria. Nature 2011;473:463–469. </a:t>
            </a:r>
          </a:p>
        </p:txBody>
      </p:sp>
    </p:spTree>
    <p:extLst>
      <p:ext uri="{BB962C8B-B14F-4D97-AF65-F5344CB8AC3E}">
        <p14:creationId xmlns:p14="http://schemas.microsoft.com/office/powerpoint/2010/main" val="307726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483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Structural </a:t>
            </a:r>
            <a:r>
              <a:rPr lang="fr-FR" sz="2800" dirty="0" err="1"/>
              <a:t>identifiability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07B4FC-299D-F142-82BC-9A8CDDBA4E41}"/>
              </a:ext>
            </a:extLst>
          </p:cNvPr>
          <p:cNvSpPr txBox="1"/>
          <p:nvPr/>
        </p:nvSpPr>
        <p:spPr>
          <a:xfrm>
            <a:off x="330046" y="1455821"/>
            <a:ext cx="1146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Structural </a:t>
            </a:r>
            <a:r>
              <a:rPr lang="fr-FR" sz="2400" dirty="0" err="1"/>
              <a:t>identifiability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 </a:t>
            </a:r>
            <a:r>
              <a:rPr lang="fr-FR" sz="2400" dirty="0" err="1"/>
              <a:t>theoretical</a:t>
            </a:r>
            <a:r>
              <a:rPr lang="fr-FR" sz="2400" dirty="0"/>
              <a:t> </a:t>
            </a:r>
            <a:r>
              <a:rPr lang="fr-FR" sz="2400" dirty="0" err="1"/>
              <a:t>property</a:t>
            </a:r>
            <a:r>
              <a:rPr lang="fr-FR" sz="2400" dirty="0"/>
              <a:t> of the model structure and a </a:t>
            </a:r>
            <a:r>
              <a:rPr lang="fr-FR" sz="2400" dirty="0" err="1"/>
              <a:t>necessary</a:t>
            </a:r>
            <a:r>
              <a:rPr lang="fr-FR" sz="2400" dirty="0"/>
              <a:t> condition for </a:t>
            </a:r>
            <a:r>
              <a:rPr lang="fr-FR" sz="2400" dirty="0" err="1"/>
              <a:t>recovering</a:t>
            </a:r>
            <a:r>
              <a:rPr lang="fr-FR" sz="2400" dirty="0"/>
              <a:t> the </a:t>
            </a:r>
            <a:r>
              <a:rPr lang="fr-FR" sz="2400" dirty="0" err="1"/>
              <a:t>uniquely</a:t>
            </a:r>
            <a:r>
              <a:rPr lang="fr-FR" sz="2400" dirty="0"/>
              <a:t> </a:t>
            </a:r>
            <a:r>
              <a:rPr lang="fr-FR" sz="2400" dirty="0" err="1"/>
              <a:t>unknown</a:t>
            </a:r>
            <a:r>
              <a:rPr lang="fr-FR" sz="2400" dirty="0"/>
              <a:t> model </a:t>
            </a:r>
            <a:r>
              <a:rPr lang="fr-FR" sz="2400" dirty="0" err="1"/>
              <a:t>parameters</a:t>
            </a:r>
            <a:r>
              <a:rPr lang="fr-FR" sz="2400" dirty="0"/>
              <a:t>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36C4CA-23B1-0D43-9180-07599E6002A7}"/>
              </a:ext>
            </a:extLst>
          </p:cNvPr>
          <p:cNvSpPr txBox="1"/>
          <p:nvPr/>
        </p:nvSpPr>
        <p:spPr>
          <a:xfrm>
            <a:off x="330046" y="2622885"/>
            <a:ext cx="114609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If a system-</a:t>
            </a:r>
            <a:r>
              <a:rPr lang="fr-FR" sz="2400" dirty="0" err="1"/>
              <a:t>experiment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not identifiable,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parameter</a:t>
            </a:r>
            <a:r>
              <a:rPr lang="fr-FR" sz="2400" dirty="0"/>
              <a:t> estimation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random</a:t>
            </a:r>
            <a:r>
              <a:rPr lang="fr-FR" sz="2400" dirty="0"/>
              <a:t> and not </a:t>
            </a:r>
            <a:r>
              <a:rPr lang="fr-FR" sz="2400" dirty="0" err="1"/>
              <a:t>reliable</a:t>
            </a:r>
            <a:r>
              <a:rPr lang="fr-FR" sz="2400" dirty="0"/>
              <a:t>!!!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63BF70-F391-A047-9EFC-CFB0E57C81D6}"/>
              </a:ext>
            </a:extLst>
          </p:cNvPr>
          <p:cNvSpPr txBox="1"/>
          <p:nvPr/>
        </p:nvSpPr>
        <p:spPr>
          <a:xfrm>
            <a:off x="1243824" y="4387756"/>
            <a:ext cx="96333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</a:t>
            </a:r>
            <a:r>
              <a:rPr lang="fr-FR" sz="2400" dirty="0" err="1"/>
              <a:t>this</a:t>
            </a:r>
            <a:r>
              <a:rPr lang="fr-FR" sz="2400" dirty="0"/>
              <a:t> case, one </a:t>
            </a:r>
            <a:r>
              <a:rPr lang="fr-FR" sz="2400" dirty="0" err="1"/>
              <a:t>can</a:t>
            </a:r>
            <a:r>
              <a:rPr lang="fr-FR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Try</a:t>
            </a:r>
            <a:r>
              <a:rPr lang="fr-FR" sz="2400" dirty="0"/>
              <a:t> to </a:t>
            </a:r>
            <a:r>
              <a:rPr lang="fr-FR" sz="2400" dirty="0" err="1"/>
              <a:t>simplify</a:t>
            </a:r>
            <a:r>
              <a:rPr lang="fr-FR" sz="2400" dirty="0"/>
              <a:t> the model (i.e. </a:t>
            </a:r>
            <a:r>
              <a:rPr lang="fr-FR" sz="2400" dirty="0" err="1"/>
              <a:t>reduce</a:t>
            </a:r>
            <a:r>
              <a:rPr lang="fr-FR" sz="2400" dirty="0"/>
              <a:t> </a:t>
            </a:r>
            <a:r>
              <a:rPr lang="fr-FR" sz="2400" i="1" dirty="0"/>
              <a:t>k</a:t>
            </a:r>
            <a:r>
              <a:rPr lang="fr-F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Fix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parameter</a:t>
            </a:r>
            <a:r>
              <a:rPr lang="fr-FR" sz="2400" dirty="0"/>
              <a:t> values, for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the </a:t>
            </a:r>
            <a:r>
              <a:rPr lang="fr-FR" sz="2400" dirty="0" err="1"/>
              <a:t>literature</a:t>
            </a:r>
            <a:r>
              <a:rPr lang="fr-FR" sz="2400" dirty="0"/>
              <a:t> (i.e. </a:t>
            </a:r>
            <a:r>
              <a:rPr lang="fr-FR" sz="2400" dirty="0" err="1"/>
              <a:t>reduce</a:t>
            </a:r>
            <a:r>
              <a:rPr lang="fr-FR" sz="2400" dirty="0"/>
              <a:t> </a:t>
            </a:r>
            <a:r>
              <a:rPr lang="fr-FR" sz="2400" i="1" dirty="0"/>
              <a:t>p</a:t>
            </a:r>
            <a:r>
              <a:rPr lang="fr-F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Design new </a:t>
            </a:r>
            <a:r>
              <a:rPr lang="fr-FR" sz="2400" dirty="0" err="1"/>
              <a:t>experiments</a:t>
            </a:r>
            <a:r>
              <a:rPr lang="fr-FR" sz="2400" dirty="0"/>
              <a:t> to </a:t>
            </a:r>
            <a:r>
              <a:rPr lang="fr-FR" sz="2400" dirty="0" err="1"/>
              <a:t>measure</a:t>
            </a:r>
            <a:r>
              <a:rPr lang="fr-FR" sz="2400" dirty="0"/>
              <a:t> </a:t>
            </a:r>
            <a:r>
              <a:rPr lang="fr-FR" sz="2400" dirty="0" err="1"/>
              <a:t>additional</a:t>
            </a:r>
            <a:r>
              <a:rPr lang="fr-FR" sz="2400" dirty="0"/>
              <a:t> </a:t>
            </a:r>
            <a:r>
              <a:rPr lang="fr-FR" sz="2400" dirty="0" err="1"/>
              <a:t>quantities</a:t>
            </a:r>
            <a:r>
              <a:rPr lang="fr-FR" sz="2400" dirty="0"/>
              <a:t> (i.e. </a:t>
            </a:r>
            <a:r>
              <a:rPr lang="fr-FR" sz="2400" dirty="0" err="1"/>
              <a:t>improve</a:t>
            </a:r>
            <a:r>
              <a:rPr lang="fr-FR" sz="2400" dirty="0"/>
              <a:t> </a:t>
            </a:r>
            <a:r>
              <a:rPr lang="fr-FR" sz="2400" i="1" dirty="0"/>
              <a:t>n</a:t>
            </a:r>
            <a:r>
              <a:rPr lang="fr-FR" sz="2400" dirty="0"/>
              <a:t>)</a:t>
            </a:r>
          </a:p>
        </p:txBody>
      </p:sp>
      <p:sp>
        <p:nvSpPr>
          <p:cNvPr id="14" name="Flèche vers le bas 13">
            <a:extLst>
              <a:ext uri="{FF2B5EF4-FFF2-40B4-BE49-F238E27FC236}">
                <a16:creationId xmlns:a16="http://schemas.microsoft.com/office/drawing/2014/main" id="{C2FB43FA-AB9A-D54A-A58C-E0C51620FCB8}"/>
              </a:ext>
            </a:extLst>
          </p:cNvPr>
          <p:cNvSpPr/>
          <p:nvPr/>
        </p:nvSpPr>
        <p:spPr>
          <a:xfrm>
            <a:off x="6060496" y="3599703"/>
            <a:ext cx="45719" cy="73166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20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7309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Structural </a:t>
            </a:r>
            <a:r>
              <a:rPr lang="fr-FR" sz="2800" dirty="0" err="1"/>
              <a:t>identifiability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r>
              <a:rPr lang="fr-FR" sz="2800" dirty="0"/>
              <a:t>: </a:t>
            </a:r>
            <a:r>
              <a:rPr lang="fr-FR" sz="2800" dirty="0" err="1"/>
              <a:t>some</a:t>
            </a:r>
            <a:r>
              <a:rPr lang="fr-FR" sz="2800" dirty="0"/>
              <a:t> softwares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609BF2B-E8AD-034A-9980-97EEE6680BC6}"/>
              </a:ext>
            </a:extLst>
          </p:cNvPr>
          <p:cNvSpPr txBox="1"/>
          <p:nvPr/>
        </p:nvSpPr>
        <p:spPr>
          <a:xfrm>
            <a:off x="228600" y="1347538"/>
            <a:ext cx="116104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Identifiabilityanalysis</a:t>
            </a:r>
            <a:r>
              <a:rPr lang="fr-FR" sz="2400" dirty="0"/>
              <a:t> package: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Implemented</a:t>
            </a:r>
            <a:r>
              <a:rPr lang="fr-FR" sz="2400" dirty="0"/>
              <a:t> in </a:t>
            </a:r>
            <a:r>
              <a:rPr lang="fr-FR" sz="2400" dirty="0" err="1"/>
              <a:t>Mathematica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Freely</a:t>
            </a:r>
            <a:r>
              <a:rPr lang="fr-FR" sz="2400" dirty="0"/>
              <a:t> </a:t>
            </a:r>
            <a:r>
              <a:rPr lang="fr-FR" sz="2400" dirty="0" err="1"/>
              <a:t>available</a:t>
            </a:r>
            <a:r>
              <a:rPr lang="fr-FR" sz="2400" dirty="0"/>
              <a:t> at </a:t>
            </a:r>
            <a:r>
              <a:rPr lang="fr-FR" sz="2400" dirty="0">
                <a:hlinkClick r:id="rId4"/>
              </a:rPr>
              <a:t>http://www.fcc.chalmers.se/software/other-software/identifiabilityanalysis/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Based</a:t>
            </a:r>
            <a:r>
              <a:rPr lang="fr-FR" sz="2400" dirty="0"/>
              <a:t> on </a:t>
            </a:r>
            <a:r>
              <a:rPr lang="fr-FR" sz="2400" dirty="0" err="1"/>
              <a:t>probabilistic</a:t>
            </a:r>
            <a:r>
              <a:rPr lang="fr-FR" sz="2400" dirty="0"/>
              <a:t> semi-</a:t>
            </a:r>
            <a:r>
              <a:rPr lang="fr-FR" sz="2400" dirty="0" err="1"/>
              <a:t>numerical</a:t>
            </a:r>
            <a:r>
              <a:rPr lang="fr-FR" sz="2400" dirty="0"/>
              <a:t> </a:t>
            </a:r>
            <a:r>
              <a:rPr lang="fr-FR" sz="2400" dirty="0" err="1"/>
              <a:t>algorithm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Fully</a:t>
            </a:r>
            <a:r>
              <a:rPr lang="fr-FR" sz="2400" dirty="0"/>
              <a:t> </a:t>
            </a:r>
            <a:r>
              <a:rPr lang="fr-FR" sz="2400" dirty="0" err="1"/>
              <a:t>authomatic</a:t>
            </a:r>
            <a:r>
              <a:rPr lang="fr-FR" sz="2400" dirty="0"/>
              <a:t>, quick </a:t>
            </a:r>
            <a:r>
              <a:rPr lang="fr-FR" sz="2400" dirty="0" err="1"/>
              <a:t>results</a:t>
            </a:r>
            <a:r>
              <a:rPr lang="fr-FR" sz="2400" dirty="0"/>
              <a:t>, </a:t>
            </a:r>
            <a:r>
              <a:rPr lang="fr-FR" sz="2400" dirty="0" err="1"/>
              <a:t>easy</a:t>
            </a:r>
            <a:r>
              <a:rPr lang="fr-FR" sz="2400" dirty="0"/>
              <a:t>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DAISY package: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Implemented</a:t>
            </a:r>
            <a:r>
              <a:rPr lang="fr-FR" sz="2400" dirty="0"/>
              <a:t> in REDUCE 3.8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Freely</a:t>
            </a:r>
            <a:r>
              <a:rPr lang="fr-FR" sz="2400" dirty="0"/>
              <a:t> </a:t>
            </a:r>
            <a:r>
              <a:rPr lang="fr-FR" sz="2400" dirty="0" err="1"/>
              <a:t>available</a:t>
            </a:r>
            <a:r>
              <a:rPr lang="fr-FR" sz="2400" dirty="0"/>
              <a:t> at </a:t>
            </a:r>
            <a:r>
              <a:rPr lang="fr-FR" sz="2400" dirty="0">
                <a:hlinkClick r:id="rId5"/>
              </a:rPr>
              <a:t>http://www.dei.unipd.it/~pia/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Based</a:t>
            </a:r>
            <a:r>
              <a:rPr lang="fr-FR" sz="2400" dirty="0"/>
              <a:t> on a </a:t>
            </a:r>
            <a:r>
              <a:rPr lang="fr-FR" sz="2400" dirty="0" err="1"/>
              <a:t>differential</a:t>
            </a:r>
            <a:r>
              <a:rPr lang="fr-FR" sz="2400" dirty="0"/>
              <a:t> </a:t>
            </a:r>
            <a:r>
              <a:rPr lang="fr-FR" sz="2400" dirty="0" err="1"/>
              <a:t>algebra</a:t>
            </a:r>
            <a:r>
              <a:rPr lang="fr-FR" sz="2400" dirty="0"/>
              <a:t> </a:t>
            </a:r>
            <a:r>
              <a:rPr lang="fr-FR" sz="2400" dirty="0" err="1"/>
              <a:t>algorithm</a:t>
            </a:r>
            <a:endParaRPr lang="fr-F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Completely</a:t>
            </a:r>
            <a:r>
              <a:rPr lang="fr-FR" sz="2400" dirty="0"/>
              <a:t> </a:t>
            </a:r>
            <a:r>
              <a:rPr lang="fr-FR" sz="2400" dirty="0" err="1"/>
              <a:t>automatized</a:t>
            </a:r>
            <a:r>
              <a:rPr lang="fr-FR" sz="2400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228171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463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Practical</a:t>
            </a:r>
            <a:r>
              <a:rPr lang="fr-FR" sz="2800" dirty="0"/>
              <a:t> </a:t>
            </a:r>
            <a:r>
              <a:rPr lang="fr-FR" sz="2800" dirty="0" err="1"/>
              <a:t>identifiability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CA1FDA-1092-8342-81DF-660FF12C56A5}"/>
              </a:ext>
            </a:extLst>
          </p:cNvPr>
          <p:cNvSpPr txBox="1"/>
          <p:nvPr/>
        </p:nvSpPr>
        <p:spPr>
          <a:xfrm>
            <a:off x="372980" y="3224464"/>
            <a:ext cx="1138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Let us suppose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model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structurally</a:t>
            </a:r>
            <a:r>
              <a:rPr lang="fr-FR" sz="2400" dirty="0"/>
              <a:t> </a:t>
            </a:r>
            <a:r>
              <a:rPr lang="fr-FR" sz="2400" dirty="0" err="1"/>
              <a:t>globally</a:t>
            </a:r>
            <a:r>
              <a:rPr lang="fr-FR" sz="2400" dirty="0"/>
              <a:t> identifiable: are </a:t>
            </a:r>
            <a:r>
              <a:rPr lang="fr-FR" sz="2400" dirty="0" err="1"/>
              <a:t>you</a:t>
            </a:r>
            <a:r>
              <a:rPr lang="fr-FR" sz="2400" dirty="0"/>
              <a:t> sure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able to </a:t>
            </a:r>
            <a:r>
              <a:rPr lang="fr-FR" sz="2400" dirty="0" err="1"/>
              <a:t>correctly</a:t>
            </a:r>
            <a:r>
              <a:rPr lang="fr-FR" sz="2400" dirty="0"/>
              <a:t> </a:t>
            </a:r>
            <a:r>
              <a:rPr lang="fr-FR" sz="2400" dirty="0" err="1"/>
              <a:t>estimate</a:t>
            </a:r>
            <a:r>
              <a:rPr lang="fr-FR" sz="2400" dirty="0"/>
              <a:t> the model </a:t>
            </a:r>
            <a:r>
              <a:rPr lang="fr-FR" sz="2400" dirty="0" err="1"/>
              <a:t>parameters</a:t>
            </a:r>
            <a:r>
              <a:rPr lang="fr-F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1092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288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Sensitivity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67B27F-9E09-844A-A67A-A373F9F129FC}"/>
              </a:ext>
            </a:extLst>
          </p:cNvPr>
          <p:cNvSpPr txBox="1"/>
          <p:nvPr/>
        </p:nvSpPr>
        <p:spPr>
          <a:xfrm>
            <a:off x="228600" y="1552074"/>
            <a:ext cx="11562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Sensitivity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another</a:t>
            </a:r>
            <a:r>
              <a:rPr lang="fr-FR" sz="2400" dirty="0"/>
              <a:t> </a:t>
            </a:r>
            <a:r>
              <a:rPr lang="fr-FR" sz="2400" dirty="0" err="1"/>
              <a:t>theoretical</a:t>
            </a:r>
            <a:r>
              <a:rPr lang="fr-FR" sz="2400" dirty="0"/>
              <a:t> </a:t>
            </a:r>
            <a:r>
              <a:rPr lang="fr-FR" sz="2400" dirty="0" err="1"/>
              <a:t>approach</a:t>
            </a:r>
            <a:r>
              <a:rPr lang="fr-FR" sz="2400" dirty="0"/>
              <a:t> to </a:t>
            </a:r>
            <a:r>
              <a:rPr lang="fr-FR" sz="2400" dirty="0" err="1"/>
              <a:t>evaluate</a:t>
            </a:r>
            <a:r>
              <a:rPr lang="fr-FR" sz="2400" dirty="0"/>
              <a:t> a model and </a:t>
            </a:r>
            <a:r>
              <a:rPr lang="fr-FR" sz="2400" dirty="0" err="1"/>
              <a:t>understand</a:t>
            </a:r>
            <a:r>
              <a:rPr lang="fr-FR" sz="2400" dirty="0"/>
              <a:t> if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use </a:t>
            </a:r>
            <a:r>
              <a:rPr lang="fr-FR" sz="2400" dirty="0" err="1"/>
              <a:t>it</a:t>
            </a:r>
            <a:r>
              <a:rPr lang="fr-FR" sz="2400" dirty="0"/>
              <a:t> in practice to gain </a:t>
            </a:r>
            <a:r>
              <a:rPr lang="fr-FR" sz="2400" dirty="0" err="1"/>
              <a:t>understanding</a:t>
            </a:r>
            <a:r>
              <a:rPr lang="fr-FR" sz="2400" dirty="0"/>
              <a:t> of the </a:t>
            </a:r>
            <a:r>
              <a:rPr lang="fr-FR" sz="2400" dirty="0" err="1"/>
              <a:t>problem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supposed</a:t>
            </a:r>
            <a:r>
              <a:rPr lang="fr-FR" sz="2400" dirty="0"/>
              <a:t> to model.</a:t>
            </a:r>
          </a:p>
          <a:p>
            <a:endParaRPr lang="fr-FR" sz="2400" dirty="0"/>
          </a:p>
          <a:p>
            <a:r>
              <a:rPr lang="fr-FR" sz="2400" dirty="0" err="1"/>
              <a:t>Sensitivity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 </a:t>
            </a:r>
            <a:r>
              <a:rPr lang="fr-FR" sz="2400" dirty="0" err="1"/>
              <a:t>aim</a:t>
            </a:r>
            <a:r>
              <a:rPr lang="fr-FR" sz="2400" dirty="0"/>
              <a:t> at </a:t>
            </a:r>
            <a:r>
              <a:rPr lang="fr-FR" sz="2400" dirty="0" err="1"/>
              <a:t>answering</a:t>
            </a:r>
            <a:r>
              <a:rPr lang="fr-FR" sz="2400" dirty="0"/>
              <a:t> the </a:t>
            </a:r>
            <a:r>
              <a:rPr lang="fr-FR" sz="2400" dirty="0" err="1"/>
              <a:t>following</a:t>
            </a:r>
            <a:r>
              <a:rPr lang="fr-FR" sz="2400" dirty="0"/>
              <a:t> question:</a:t>
            </a:r>
          </a:p>
          <a:p>
            <a:endParaRPr lang="fr-FR" sz="2400" dirty="0"/>
          </a:p>
          <a:p>
            <a:r>
              <a:rPr lang="fr-FR" sz="2400" dirty="0"/>
              <a:t>How model </a:t>
            </a:r>
            <a:r>
              <a:rPr lang="fr-FR" sz="2400" dirty="0" err="1"/>
              <a:t>parameters</a:t>
            </a:r>
            <a:r>
              <a:rPr lang="fr-FR" sz="2400" dirty="0"/>
              <a:t> affect the output </a:t>
            </a:r>
            <a:r>
              <a:rPr lang="fr-FR" sz="2400" dirty="0" err="1"/>
              <a:t>dynamics</a:t>
            </a:r>
            <a:r>
              <a:rPr lang="fr-FR" sz="2400" dirty="0"/>
              <a:t>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82404F-2BE2-B547-9188-B4E3BB9DBA00}"/>
              </a:ext>
            </a:extLst>
          </p:cNvPr>
          <p:cNvSpPr txBox="1"/>
          <p:nvPr/>
        </p:nvSpPr>
        <p:spPr>
          <a:xfrm>
            <a:off x="228600" y="4845079"/>
            <a:ext cx="115623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Question: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answering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question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give</a:t>
            </a:r>
            <a:r>
              <a:rPr lang="fr-FR" sz="2400" dirty="0"/>
              <a:t> </a:t>
            </a:r>
            <a:r>
              <a:rPr lang="fr-FR" sz="2400" dirty="0" err="1"/>
              <a:t>additional</a:t>
            </a:r>
            <a:r>
              <a:rPr lang="fr-FR" sz="2400" dirty="0"/>
              <a:t> information about </a:t>
            </a:r>
            <a:r>
              <a:rPr lang="fr-FR" sz="2400" dirty="0" err="1"/>
              <a:t>practical</a:t>
            </a:r>
            <a:r>
              <a:rPr lang="fr-FR" sz="2400" dirty="0"/>
              <a:t> </a:t>
            </a:r>
            <a:r>
              <a:rPr lang="fr-FR" sz="2400" dirty="0" err="1"/>
              <a:t>identifiability</a:t>
            </a:r>
            <a:r>
              <a:rPr lang="fr-F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0683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2885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Sensitivity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90ADE3-FD50-834A-A17B-AC0D3C1ED336}"/>
              </a:ext>
            </a:extLst>
          </p:cNvPr>
          <p:cNvSpPr txBox="1"/>
          <p:nvPr/>
        </p:nvSpPr>
        <p:spPr>
          <a:xfrm>
            <a:off x="445168" y="1540042"/>
            <a:ext cx="11309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Many</a:t>
            </a:r>
            <a:r>
              <a:rPr lang="fr-FR" sz="2000" dirty="0"/>
              <a:t> </a:t>
            </a:r>
            <a:r>
              <a:rPr lang="fr-FR" sz="2000" dirty="0" err="1"/>
              <a:t>methods</a:t>
            </a:r>
            <a:r>
              <a:rPr lang="fr-FR" sz="2000" dirty="0"/>
              <a:t> </a:t>
            </a:r>
            <a:r>
              <a:rPr lang="fr-FR" sz="2000" dirty="0" err="1"/>
              <a:t>exists</a:t>
            </a:r>
            <a:r>
              <a:rPr lang="fr-FR" sz="2000" dirty="0"/>
              <a:t> to </a:t>
            </a:r>
            <a:r>
              <a:rPr lang="fr-FR" sz="2000" dirty="0" err="1"/>
              <a:t>assess</a:t>
            </a:r>
            <a:r>
              <a:rPr lang="fr-FR" sz="2000" dirty="0"/>
              <a:t> </a:t>
            </a:r>
            <a:r>
              <a:rPr lang="fr-FR" sz="2000" dirty="0" err="1"/>
              <a:t>sensitivity</a:t>
            </a:r>
            <a:r>
              <a:rPr lang="fr-FR" sz="2000" dirty="0"/>
              <a:t> </a:t>
            </a:r>
            <a:r>
              <a:rPr lang="fr-FR" sz="2000" dirty="0" err="1"/>
              <a:t>analysis</a:t>
            </a:r>
            <a:r>
              <a:rPr lang="fr-FR" sz="2000" dirty="0"/>
              <a:t> and, as for structural </a:t>
            </a:r>
            <a:r>
              <a:rPr lang="fr-FR" sz="2000" dirty="0" err="1"/>
              <a:t>identifiability</a:t>
            </a:r>
            <a:r>
              <a:rPr lang="fr-FR" sz="2000" dirty="0"/>
              <a:t>,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talk about local and global </a:t>
            </a:r>
            <a:r>
              <a:rPr lang="fr-FR" sz="2000" dirty="0" err="1"/>
              <a:t>sensitivity</a:t>
            </a:r>
            <a:r>
              <a:rPr lang="fr-FR" sz="2000" dirty="0"/>
              <a:t> </a:t>
            </a:r>
            <a:r>
              <a:rPr lang="fr-FR" sz="2000" dirty="0" err="1"/>
              <a:t>analysis</a:t>
            </a:r>
            <a:r>
              <a:rPr lang="fr-FR" sz="2000" dirty="0"/>
              <a:t>. </a:t>
            </a:r>
          </a:p>
          <a:p>
            <a:endParaRPr lang="fr-FR" sz="2000" dirty="0"/>
          </a:p>
          <a:p>
            <a:r>
              <a:rPr lang="fr-FR" sz="2000" dirty="0"/>
              <a:t>In </a:t>
            </a:r>
            <a:r>
              <a:rPr lang="fr-FR" sz="2000" dirty="0" err="1"/>
              <a:t>this</a:t>
            </a:r>
            <a:r>
              <a:rPr lang="fr-FR" sz="2000" dirty="0"/>
              <a:t> class </a:t>
            </a:r>
            <a:r>
              <a:rPr lang="fr-FR" sz="2000" dirty="0" err="1"/>
              <a:t>we</a:t>
            </a:r>
            <a:r>
              <a:rPr lang="fr-FR" sz="2000" dirty="0"/>
              <a:t> are </a:t>
            </a:r>
            <a:r>
              <a:rPr lang="fr-FR" sz="2000" dirty="0" err="1"/>
              <a:t>just</a:t>
            </a:r>
            <a:r>
              <a:rPr lang="fr-FR" sz="2000" dirty="0"/>
              <a:t> </a:t>
            </a:r>
            <a:r>
              <a:rPr lang="fr-FR" sz="2000" dirty="0" err="1"/>
              <a:t>going</a:t>
            </a:r>
            <a:r>
              <a:rPr lang="fr-FR" sz="2000" dirty="0"/>
              <a:t> to </a:t>
            </a:r>
            <a:r>
              <a:rPr lang="fr-FR" sz="2000" dirty="0" err="1"/>
              <a:t>discuss</a:t>
            </a:r>
            <a:r>
              <a:rPr lang="fr-FR" sz="2000" dirty="0"/>
              <a:t> about local </a:t>
            </a:r>
            <a:r>
              <a:rPr lang="fr-FR" sz="2000" dirty="0" err="1"/>
              <a:t>sensitivity</a:t>
            </a:r>
            <a:r>
              <a:rPr lang="fr-FR" sz="2000" dirty="0"/>
              <a:t> </a:t>
            </a:r>
            <a:r>
              <a:rPr lang="fr-FR" sz="2000" dirty="0" err="1"/>
              <a:t>analysis</a:t>
            </a:r>
            <a:endParaRPr 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856D4F-5FB7-814F-98BE-5646F3586AA3}"/>
              </a:ext>
            </a:extLst>
          </p:cNvPr>
          <p:cNvSpPr txBox="1"/>
          <p:nvPr/>
        </p:nvSpPr>
        <p:spPr>
          <a:xfrm>
            <a:off x="445168" y="3685154"/>
            <a:ext cx="11309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The first </a:t>
            </a:r>
            <a:r>
              <a:rPr lang="fr-FR" sz="2000" dirty="0" err="1"/>
              <a:t>step</a:t>
            </a:r>
            <a:r>
              <a:rPr lang="fr-FR" sz="2000" dirty="0"/>
              <a:t> to </a:t>
            </a:r>
            <a:r>
              <a:rPr lang="fr-FR" sz="2000" dirty="0" err="1"/>
              <a:t>perform</a:t>
            </a:r>
            <a:r>
              <a:rPr lang="fr-FR" sz="2000" dirty="0"/>
              <a:t> a local </a:t>
            </a:r>
            <a:r>
              <a:rPr lang="fr-FR" sz="2000" dirty="0" err="1"/>
              <a:t>sensitivity</a:t>
            </a:r>
            <a:r>
              <a:rPr lang="fr-FR" sz="2000" dirty="0"/>
              <a:t> </a:t>
            </a:r>
            <a:r>
              <a:rPr lang="fr-FR" sz="2000" dirty="0" err="1"/>
              <a:t>analysis</a:t>
            </a:r>
            <a:r>
              <a:rPr lang="fr-FR" sz="2000" dirty="0"/>
              <a:t> of a model </a:t>
            </a:r>
            <a:r>
              <a:rPr lang="fr-FR" sz="2000" dirty="0" err="1"/>
              <a:t>consists</a:t>
            </a:r>
            <a:r>
              <a:rPr lang="fr-FR" sz="2000" dirty="0"/>
              <a:t> in </a:t>
            </a:r>
            <a:r>
              <a:rPr lang="fr-FR" sz="2000" dirty="0" err="1"/>
              <a:t>identifying</a:t>
            </a:r>
            <a:r>
              <a:rPr lang="fr-FR" sz="2000" dirty="0"/>
              <a:t> a </a:t>
            </a:r>
            <a:r>
              <a:rPr lang="fr-FR" sz="2000" dirty="0" err="1"/>
              <a:t>reasonabe</a:t>
            </a:r>
            <a:r>
              <a:rPr lang="fr-FR" sz="2000" dirty="0"/>
              <a:t> range for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parameter</a:t>
            </a:r>
            <a:r>
              <a:rPr lang="fr-FR" sz="2000" dirty="0"/>
              <a:t>, i.e. </a:t>
            </a:r>
            <a:r>
              <a:rPr lang="fr-FR" sz="2000" dirty="0" err="1"/>
              <a:t>reasonable</a:t>
            </a:r>
            <a:r>
              <a:rPr lang="fr-FR" sz="2000" dirty="0"/>
              <a:t> </a:t>
            </a:r>
            <a:r>
              <a:rPr lang="fr-FR" sz="2000" dirty="0" err="1"/>
              <a:t>lower</a:t>
            </a:r>
            <a:r>
              <a:rPr lang="fr-FR" sz="2000" dirty="0"/>
              <a:t> and </a:t>
            </a:r>
            <a:r>
              <a:rPr lang="fr-FR" sz="2000" dirty="0" err="1"/>
              <a:t>upper</a:t>
            </a:r>
            <a:r>
              <a:rPr lang="fr-FR" sz="2000" dirty="0"/>
              <a:t> </a:t>
            </a:r>
            <a:r>
              <a:rPr lang="fr-FR" sz="2000" dirty="0" err="1"/>
              <a:t>bounds</a:t>
            </a:r>
            <a:r>
              <a:rPr lang="fr-FR" sz="2000" dirty="0"/>
              <a:t> of </a:t>
            </a:r>
            <a:r>
              <a:rPr lang="fr-FR" sz="2000" dirty="0" err="1"/>
              <a:t>their</a:t>
            </a:r>
            <a:r>
              <a:rPr lang="fr-FR" sz="2000" dirty="0"/>
              <a:t> values. For instance,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come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literature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48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368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Local </a:t>
            </a:r>
            <a:r>
              <a:rPr lang="fr-FR" sz="2800" dirty="0" err="1"/>
              <a:t>sensitivity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B9A842-8564-A746-A03E-2C1B6E61925B}"/>
              </a:ext>
            </a:extLst>
          </p:cNvPr>
          <p:cNvSpPr txBox="1"/>
          <p:nvPr/>
        </p:nvSpPr>
        <p:spPr>
          <a:xfrm>
            <a:off x="228599" y="1395663"/>
            <a:ext cx="11586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/>
              <a:t>A </a:t>
            </a:r>
            <a:r>
              <a:rPr lang="fr-FR" sz="2000" dirty="0" err="1"/>
              <a:t>classical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for </a:t>
            </a:r>
            <a:r>
              <a:rPr lang="fr-FR" sz="2000" dirty="0" err="1"/>
              <a:t>assessing</a:t>
            </a:r>
            <a:r>
              <a:rPr lang="fr-FR" sz="2000" dirty="0"/>
              <a:t> local </a:t>
            </a:r>
            <a:r>
              <a:rPr lang="fr-FR" sz="2000" dirty="0" err="1"/>
              <a:t>sensitivity</a:t>
            </a:r>
            <a:r>
              <a:rPr lang="fr-FR" sz="2000" dirty="0"/>
              <a:t> </a:t>
            </a:r>
            <a:r>
              <a:rPr lang="fr-FR" sz="2000" dirty="0" err="1"/>
              <a:t>analysis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to </a:t>
            </a:r>
            <a:r>
              <a:rPr lang="fr-FR" sz="2000" dirty="0" err="1"/>
              <a:t>evaluate</a:t>
            </a:r>
            <a:r>
              <a:rPr lang="fr-FR" sz="2000" dirty="0"/>
              <a:t> the </a:t>
            </a:r>
            <a:r>
              <a:rPr lang="fr-FR" sz="2000" dirty="0" err="1"/>
              <a:t>normalized</a:t>
            </a:r>
            <a:r>
              <a:rPr lang="fr-FR" sz="2000" dirty="0"/>
              <a:t> </a:t>
            </a:r>
            <a:r>
              <a:rPr lang="fr-FR" sz="2000" dirty="0" err="1"/>
              <a:t>sensitivity</a:t>
            </a:r>
            <a:r>
              <a:rPr lang="fr-FR" sz="2000" dirty="0"/>
              <a:t> coefficients, </a:t>
            </a:r>
            <a:r>
              <a:rPr lang="fr-FR" sz="2000" dirty="0" err="1"/>
              <a:t>corresponding</a:t>
            </a:r>
            <a:r>
              <a:rPr lang="fr-FR" sz="2000" dirty="0"/>
              <a:t> to the </a:t>
            </a:r>
            <a:r>
              <a:rPr lang="fr-FR" sz="2000" dirty="0" err="1"/>
              <a:t>normalized</a:t>
            </a:r>
            <a:r>
              <a:rPr lang="fr-FR" sz="2000" dirty="0"/>
              <a:t> partial </a:t>
            </a:r>
            <a:r>
              <a:rPr lang="fr-FR" sz="2000" dirty="0" err="1"/>
              <a:t>derivatives</a:t>
            </a:r>
            <a:r>
              <a:rPr lang="fr-FR" sz="2000" dirty="0"/>
              <a:t> of the observables </a:t>
            </a:r>
            <a:r>
              <a:rPr lang="fr-FR" sz="2000" dirty="0" err="1"/>
              <a:t>with</a:t>
            </a:r>
            <a:r>
              <a:rPr lang="fr-FR" sz="2000" dirty="0"/>
              <a:t> respect to the model </a:t>
            </a:r>
            <a:r>
              <a:rPr lang="fr-FR" sz="2000" dirty="0" err="1"/>
              <a:t>parameters</a:t>
            </a:r>
            <a:r>
              <a:rPr lang="fr-FR" sz="2000" dirty="0"/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3462AB-5C44-0D45-BC88-0A9B37B0D916}"/>
              </a:ext>
            </a:extLst>
          </p:cNvPr>
          <p:cNvSpPr txBox="1"/>
          <p:nvPr/>
        </p:nvSpPr>
        <p:spPr>
          <a:xfrm>
            <a:off x="4583325" y="2335133"/>
            <a:ext cx="221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Mathematically</a:t>
            </a:r>
            <a:r>
              <a:rPr lang="fr-FR" sz="2400" dirty="0"/>
              <a:t>: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FB6F179-2A28-2B47-A47E-F058A6EFA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297" y="3069058"/>
            <a:ext cx="5562600" cy="11049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4EF505F-4549-D548-95B8-DD283A2959E5}"/>
              </a:ext>
            </a:extLst>
          </p:cNvPr>
          <p:cNvSpPr txBox="1"/>
          <p:nvPr/>
        </p:nvSpPr>
        <p:spPr>
          <a:xfrm>
            <a:off x="228599" y="6109593"/>
            <a:ext cx="8181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Zi, </a:t>
            </a:r>
            <a:r>
              <a:rPr lang="fr-FR" sz="1600" dirty="0" err="1"/>
              <a:t>Zhike</a:t>
            </a:r>
            <a:r>
              <a:rPr lang="fr-FR" sz="1600" dirty="0"/>
              <a:t>. "</a:t>
            </a:r>
            <a:r>
              <a:rPr lang="fr-FR" sz="1600" dirty="0" err="1"/>
              <a:t>Sensitivity</a:t>
            </a:r>
            <a:r>
              <a:rPr lang="fr-FR" sz="1600" dirty="0"/>
              <a:t> </a:t>
            </a:r>
            <a:r>
              <a:rPr lang="fr-FR" sz="1600" dirty="0" err="1"/>
              <a:t>analysis</a:t>
            </a:r>
            <a:r>
              <a:rPr lang="fr-FR" sz="1600" dirty="0"/>
              <a:t> </a:t>
            </a:r>
            <a:r>
              <a:rPr lang="fr-FR" sz="1600" dirty="0" err="1"/>
              <a:t>approaches</a:t>
            </a:r>
            <a:r>
              <a:rPr lang="fr-FR" sz="1600" dirty="0"/>
              <a:t> </a:t>
            </a:r>
            <a:r>
              <a:rPr lang="fr-FR" sz="1600" dirty="0" err="1"/>
              <a:t>applied</a:t>
            </a:r>
            <a:r>
              <a:rPr lang="fr-FR" sz="1600" dirty="0"/>
              <a:t> to </a:t>
            </a:r>
            <a:r>
              <a:rPr lang="fr-FR" sz="1600" dirty="0" err="1"/>
              <a:t>systems</a:t>
            </a:r>
            <a:r>
              <a:rPr lang="fr-FR" sz="1600" dirty="0"/>
              <a:t> </a:t>
            </a:r>
            <a:r>
              <a:rPr lang="fr-FR" sz="1600" dirty="0" err="1"/>
              <a:t>biology</a:t>
            </a:r>
            <a:r>
              <a:rPr lang="fr-FR" sz="1600" dirty="0"/>
              <a:t> </a:t>
            </a:r>
            <a:r>
              <a:rPr lang="fr-FR" sz="1600" dirty="0" err="1"/>
              <a:t>models</a:t>
            </a:r>
            <a:r>
              <a:rPr lang="fr-FR" sz="1600" dirty="0"/>
              <a:t>." </a:t>
            </a:r>
            <a:r>
              <a:rPr lang="fr-FR" sz="1600" i="1" dirty="0"/>
              <a:t>IET </a:t>
            </a:r>
            <a:r>
              <a:rPr lang="fr-FR" sz="1600" i="1" dirty="0" err="1"/>
              <a:t>systems</a:t>
            </a:r>
            <a:r>
              <a:rPr lang="fr-FR" sz="1600" i="1" dirty="0"/>
              <a:t> </a:t>
            </a:r>
            <a:r>
              <a:rPr lang="fr-FR" sz="1600" i="1" dirty="0" err="1"/>
              <a:t>biology</a:t>
            </a:r>
            <a:r>
              <a:rPr lang="fr-FR" sz="1600" dirty="0"/>
              <a:t> 5.6 (2011): 336-346.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23B8A1-DCC2-A641-BE92-755038114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104" y="4452216"/>
            <a:ext cx="7645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52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368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Local </a:t>
            </a:r>
            <a:r>
              <a:rPr lang="fr-FR" sz="2800" dirty="0" err="1"/>
              <a:t>sensitivity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24683F-1717-A240-93D5-8DF907E45002}"/>
              </a:ext>
            </a:extLst>
          </p:cNvPr>
          <p:cNvSpPr txBox="1"/>
          <p:nvPr/>
        </p:nvSpPr>
        <p:spPr>
          <a:xfrm>
            <a:off x="228600" y="2735322"/>
            <a:ext cx="104398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For </a:t>
            </a:r>
            <a:r>
              <a:rPr lang="fr-FR" sz="2000" dirty="0" err="1"/>
              <a:t>example</a:t>
            </a:r>
            <a:r>
              <a:rPr lang="fr-FR" sz="2000" dirty="0"/>
              <a:t>, Matlab </a:t>
            </a:r>
            <a:r>
              <a:rPr lang="fr-FR" sz="2000" dirty="0" err="1"/>
              <a:t>function</a:t>
            </a:r>
            <a:r>
              <a:rPr lang="fr-FR" sz="2000" dirty="0"/>
              <a:t> </a:t>
            </a:r>
            <a:r>
              <a:rPr lang="fr-FR" sz="2000" dirty="0" err="1"/>
              <a:t>sens_ind</a:t>
            </a:r>
            <a:r>
              <a:rPr lang="fr-FR" sz="2000" dirty="0"/>
              <a:t>: </a:t>
            </a:r>
          </a:p>
          <a:p>
            <a:endParaRPr lang="fr-FR" sz="2000" dirty="0"/>
          </a:p>
          <a:p>
            <a:r>
              <a:rPr lang="fr-FR" sz="2000" dirty="0">
                <a:hlinkClick r:id="rId4"/>
              </a:rPr>
              <a:t>https://fr.mathworks.com/matlabcentral/fileexchange/1480-sensitivity-analysis-for-odes-and-daes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3309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368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Local </a:t>
            </a:r>
            <a:r>
              <a:rPr lang="fr-FR" sz="2800" dirty="0" err="1"/>
              <a:t>sensitivity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64A284-87E7-9B49-884E-E1CBAABE7C97}"/>
              </a:ext>
            </a:extLst>
          </p:cNvPr>
          <p:cNvSpPr txBox="1"/>
          <p:nvPr/>
        </p:nvSpPr>
        <p:spPr>
          <a:xfrm>
            <a:off x="337303" y="2323857"/>
            <a:ext cx="11537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 more intuitive </a:t>
            </a:r>
            <a:r>
              <a:rPr lang="fr-FR" sz="2400" dirty="0" err="1"/>
              <a:t>way</a:t>
            </a:r>
            <a:r>
              <a:rPr lang="fr-FR" sz="2400" dirty="0"/>
              <a:t> to </a:t>
            </a:r>
            <a:r>
              <a:rPr lang="fr-FR" sz="2400" dirty="0" err="1"/>
              <a:t>perform</a:t>
            </a:r>
            <a:r>
              <a:rPr lang="fr-FR" sz="2400" dirty="0"/>
              <a:t> local </a:t>
            </a:r>
            <a:r>
              <a:rPr lang="fr-FR" sz="2400" dirty="0" err="1"/>
              <a:t>sensitivity</a:t>
            </a:r>
            <a:r>
              <a:rPr lang="fr-FR" sz="2400" dirty="0"/>
              <a:t> </a:t>
            </a:r>
            <a:r>
              <a:rPr lang="fr-FR" sz="2400" dirty="0" err="1"/>
              <a:t>analysis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to plot the solution of the system </a:t>
            </a:r>
            <a:r>
              <a:rPr lang="fr-FR" sz="2400" dirty="0" err="1"/>
              <a:t>given</a:t>
            </a:r>
            <a:r>
              <a:rPr lang="fr-FR" sz="2400" dirty="0"/>
              <a:t> the </a:t>
            </a:r>
            <a:r>
              <a:rPr lang="fr-FR" sz="2400" dirty="0" err="1"/>
              <a:t>parameters</a:t>
            </a:r>
            <a:r>
              <a:rPr lang="fr-FR" sz="2400" dirty="0"/>
              <a:t> (i.e. </a:t>
            </a:r>
            <a:r>
              <a:rPr lang="fr-FR" sz="2400" dirty="0" err="1"/>
              <a:t>from</a:t>
            </a:r>
            <a:r>
              <a:rPr lang="fr-FR" sz="2400" dirty="0"/>
              <a:t> the model to the observables),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vary</a:t>
            </a:r>
            <a:r>
              <a:rPr lang="fr-FR" sz="2400" dirty="0"/>
              <a:t> one </a:t>
            </a:r>
            <a:r>
              <a:rPr lang="fr-FR" sz="2400" dirty="0" err="1"/>
              <a:t>parameter</a:t>
            </a:r>
            <a:r>
              <a:rPr lang="fr-FR" sz="2400" dirty="0"/>
              <a:t> at a time in </a:t>
            </a:r>
            <a:r>
              <a:rPr lang="fr-FR" sz="2400" dirty="0" err="1"/>
              <a:t>their</a:t>
            </a:r>
            <a:r>
              <a:rPr lang="fr-FR" sz="2400" dirty="0"/>
              <a:t> </a:t>
            </a:r>
            <a:r>
              <a:rPr lang="fr-FR" sz="2400" dirty="0" err="1"/>
              <a:t>reasonable</a:t>
            </a:r>
            <a:r>
              <a:rPr lang="fr-FR" sz="2400" dirty="0"/>
              <a:t> range to </a:t>
            </a:r>
            <a:r>
              <a:rPr lang="fr-FR" sz="2400" dirty="0" err="1"/>
              <a:t>see</a:t>
            </a:r>
            <a:r>
              <a:rPr lang="fr-FR" sz="2400" dirty="0"/>
              <a:t> the </a:t>
            </a:r>
            <a:r>
              <a:rPr lang="fr-FR" sz="2400" dirty="0" err="1"/>
              <a:t>effect</a:t>
            </a:r>
            <a:r>
              <a:rPr lang="fr-FR" sz="2400" dirty="0"/>
              <a:t> over the solution. </a:t>
            </a:r>
          </a:p>
          <a:p>
            <a:endParaRPr lang="fr-FR" sz="2400" dirty="0"/>
          </a:p>
          <a:p>
            <a:r>
              <a:rPr lang="fr-FR" sz="2400" dirty="0"/>
              <a:t>In addition, </a:t>
            </a:r>
            <a:r>
              <a:rPr lang="fr-FR" sz="2400" dirty="0" err="1"/>
              <a:t>understand</a:t>
            </a:r>
            <a:r>
              <a:rPr lang="fr-FR" sz="2400" dirty="0"/>
              <a:t> how the variation of a single </a:t>
            </a:r>
            <a:r>
              <a:rPr lang="fr-FR" sz="2400" dirty="0" err="1"/>
              <a:t>parameter</a:t>
            </a:r>
            <a:r>
              <a:rPr lang="fr-FR" sz="2400" dirty="0"/>
              <a:t> affects the output, </a:t>
            </a:r>
            <a:r>
              <a:rPr lang="fr-FR" sz="2400" dirty="0" err="1"/>
              <a:t>is</a:t>
            </a:r>
            <a:r>
              <a:rPr lang="fr-FR" sz="2400" dirty="0"/>
              <a:t> one simple </a:t>
            </a:r>
            <a:r>
              <a:rPr lang="fr-FR" sz="2400" dirty="0" err="1"/>
              <a:t>approach</a:t>
            </a:r>
            <a:r>
              <a:rPr lang="fr-FR" sz="2400" dirty="0"/>
              <a:t> for model calibration.</a:t>
            </a:r>
          </a:p>
        </p:txBody>
      </p:sp>
    </p:spTree>
    <p:extLst>
      <p:ext uri="{BB962C8B-B14F-4D97-AF65-F5344CB8AC3E}">
        <p14:creationId xmlns:p14="http://schemas.microsoft.com/office/powerpoint/2010/main" val="3388040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275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Model calibration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96F12E3-4560-834B-9607-6D534DE710CA}"/>
              </a:ext>
            </a:extLst>
          </p:cNvPr>
          <p:cNvSpPr txBox="1"/>
          <p:nvPr/>
        </p:nvSpPr>
        <p:spPr>
          <a:xfrm>
            <a:off x="228600" y="1842770"/>
            <a:ext cx="11598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Model calibration </a:t>
            </a:r>
            <a:r>
              <a:rPr lang="fr-FR" sz="2400" dirty="0" err="1"/>
              <a:t>is</a:t>
            </a:r>
            <a:r>
              <a:rPr lang="fr-FR" sz="2400" dirty="0"/>
              <a:t> the last </a:t>
            </a:r>
            <a:r>
              <a:rPr lang="fr-FR" sz="2400" dirty="0" err="1"/>
              <a:t>step</a:t>
            </a:r>
            <a:r>
              <a:rPr lang="fr-FR" sz="2400" dirty="0"/>
              <a:t> one </a:t>
            </a:r>
            <a:r>
              <a:rPr lang="fr-FR" sz="2400" dirty="0" err="1"/>
              <a:t>could</a:t>
            </a:r>
            <a:r>
              <a:rPr lang="fr-FR" sz="2400" dirty="0"/>
              <a:t>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before</a:t>
            </a:r>
            <a:r>
              <a:rPr lang="fr-FR" sz="2400" dirty="0"/>
              <a:t> </a:t>
            </a:r>
            <a:r>
              <a:rPr lang="fr-FR" sz="2400" dirty="0" err="1"/>
              <a:t>trying</a:t>
            </a:r>
            <a:r>
              <a:rPr lang="fr-FR" sz="2400" dirty="0"/>
              <a:t> a </a:t>
            </a:r>
            <a:r>
              <a:rPr lang="fr-FR" sz="2400" dirty="0" err="1"/>
              <a:t>formal</a:t>
            </a:r>
            <a:r>
              <a:rPr lang="fr-FR" sz="2400" dirty="0"/>
              <a:t> </a:t>
            </a:r>
            <a:r>
              <a:rPr lang="fr-FR" sz="2400" dirty="0" err="1"/>
              <a:t>approach</a:t>
            </a:r>
            <a:r>
              <a:rPr lang="fr-FR" sz="2400" dirty="0"/>
              <a:t> for </a:t>
            </a:r>
            <a:r>
              <a:rPr lang="fr-FR" sz="2400" dirty="0" err="1"/>
              <a:t>proper</a:t>
            </a:r>
            <a:r>
              <a:rPr lang="fr-FR" sz="2400" dirty="0"/>
              <a:t> </a:t>
            </a:r>
            <a:r>
              <a:rPr lang="fr-FR" sz="2400" dirty="0" err="1"/>
              <a:t>parameter</a:t>
            </a:r>
            <a:r>
              <a:rPr lang="fr-FR" sz="2400" dirty="0"/>
              <a:t> estimation (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content of the </a:t>
            </a:r>
            <a:r>
              <a:rPr lang="fr-FR" sz="2400" dirty="0" err="1"/>
              <a:t>next</a:t>
            </a:r>
            <a:r>
              <a:rPr lang="fr-FR" sz="2400" dirty="0"/>
              <a:t> </a:t>
            </a:r>
            <a:r>
              <a:rPr lang="fr-FR" sz="2400" dirty="0" err="1"/>
              <a:t>lesson</a:t>
            </a:r>
            <a:r>
              <a:rPr lang="fr-FR" sz="2400" dirty="0"/>
              <a:t>). </a:t>
            </a:r>
          </a:p>
          <a:p>
            <a:endParaRPr lang="fr-FR" sz="2400" dirty="0"/>
          </a:p>
          <a:p>
            <a:r>
              <a:rPr lang="fr-FR" sz="2400" dirty="0"/>
              <a:t>Model calibration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based</a:t>
            </a:r>
            <a:r>
              <a:rPr lang="fr-FR" sz="2400" dirty="0"/>
              <a:t> on output simulation </a:t>
            </a:r>
            <a:r>
              <a:rPr lang="fr-FR" sz="2400" dirty="0" err="1"/>
              <a:t>through</a:t>
            </a:r>
            <a:r>
              <a:rPr lang="fr-FR" sz="2400" dirty="0"/>
              <a:t> the </a:t>
            </a:r>
            <a:r>
              <a:rPr lang="fr-FR" sz="2400" dirty="0" err="1"/>
              <a:t>proposed</a:t>
            </a:r>
            <a:r>
              <a:rPr lang="fr-FR" sz="2400" dirty="0"/>
              <a:t> model:</a:t>
            </a:r>
          </a:p>
          <a:p>
            <a:endParaRPr lang="fr-FR" sz="2400" dirty="0"/>
          </a:p>
          <a:p>
            <a:r>
              <a:rPr lang="fr-FR" sz="2400" dirty="0"/>
              <a:t>Is the model able to </a:t>
            </a:r>
            <a:r>
              <a:rPr lang="fr-FR" sz="2400" dirty="0" err="1"/>
              <a:t>reproduce</a:t>
            </a:r>
            <a:r>
              <a:rPr lang="fr-FR" sz="2400" dirty="0"/>
              <a:t> </a:t>
            </a:r>
            <a:r>
              <a:rPr lang="fr-FR" sz="2400" dirty="0" err="1"/>
              <a:t>trajectories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are </a:t>
            </a:r>
            <a:r>
              <a:rPr lang="fr-FR" sz="2400" dirty="0" err="1"/>
              <a:t>reasonable</a:t>
            </a:r>
            <a:r>
              <a:rPr lang="fr-FR" sz="2400" dirty="0"/>
              <a:t> </a:t>
            </a:r>
            <a:r>
              <a:rPr lang="fr-FR" sz="2400" dirty="0" err="1"/>
              <a:t>compared</a:t>
            </a:r>
            <a:r>
              <a:rPr lang="fr-FR" sz="2400" dirty="0"/>
              <a:t> to the </a:t>
            </a:r>
            <a:r>
              <a:rPr lang="fr-FR" sz="2400" dirty="0" err="1"/>
              <a:t>observed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b="1" dirty="0"/>
              <a:t>Question: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do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and </a:t>
            </a:r>
            <a:r>
              <a:rPr lang="fr-FR" sz="2400" dirty="0" err="1"/>
              <a:t>need</a:t>
            </a:r>
            <a:r>
              <a:rPr lang="fr-FR" sz="2400" dirty="0"/>
              <a:t> to know to </a:t>
            </a:r>
            <a:r>
              <a:rPr lang="fr-FR" sz="2400" dirty="0" err="1"/>
              <a:t>perform</a:t>
            </a:r>
            <a:r>
              <a:rPr lang="fr-FR" sz="2400" dirty="0"/>
              <a:t> model calibration?</a:t>
            </a:r>
          </a:p>
        </p:txBody>
      </p:sp>
    </p:spTree>
    <p:extLst>
      <p:ext uri="{BB962C8B-B14F-4D97-AF65-F5344CB8AC3E}">
        <p14:creationId xmlns:p14="http://schemas.microsoft.com/office/powerpoint/2010/main" val="370721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4436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Compartmental</a:t>
            </a:r>
            <a:r>
              <a:rPr lang="fr-FR" sz="2800" dirty="0"/>
              <a:t> </a:t>
            </a:r>
            <a:r>
              <a:rPr lang="fr-FR" sz="2800" dirty="0" err="1"/>
              <a:t>models</a:t>
            </a:r>
            <a:r>
              <a:rPr lang="fr-FR" sz="2800" dirty="0"/>
              <a:t>: how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2790CE-92C1-6547-A4EC-145A83CAA4A6}"/>
              </a:ext>
            </a:extLst>
          </p:cNvPr>
          <p:cNvSpPr txBox="1"/>
          <p:nvPr/>
        </p:nvSpPr>
        <p:spPr>
          <a:xfrm>
            <a:off x="457199" y="1842770"/>
            <a:ext cx="87522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Delimit</a:t>
            </a:r>
            <a:r>
              <a:rPr lang="fr-FR" sz="2400" dirty="0"/>
              <a:t> the </a:t>
            </a:r>
            <a:r>
              <a:rPr lang="fr-FR" sz="2400" dirty="0" err="1"/>
              <a:t>problem</a:t>
            </a:r>
            <a:r>
              <a:rPr lang="fr-FR" sz="2400" dirty="0"/>
              <a:t> of </a:t>
            </a:r>
            <a:r>
              <a:rPr lang="fr-FR" sz="2400" dirty="0" err="1"/>
              <a:t>interest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study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Collect</a:t>
            </a:r>
            <a:r>
              <a:rPr lang="fr-FR" sz="2400" dirty="0"/>
              <a:t> </a:t>
            </a:r>
            <a:r>
              <a:rPr lang="fr-FR" sz="2400" dirty="0" err="1"/>
              <a:t>available</a:t>
            </a:r>
            <a:r>
              <a:rPr lang="fr-FR" sz="2400" dirty="0"/>
              <a:t> data/</a:t>
            </a:r>
            <a:r>
              <a:rPr lang="fr-FR" sz="2400" dirty="0" err="1"/>
              <a:t>Generate</a:t>
            </a:r>
            <a:r>
              <a:rPr lang="fr-FR" sz="2400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Identify</a:t>
            </a:r>
            <a:r>
              <a:rPr lang="fr-FR" sz="2400" dirty="0"/>
              <a:t> the main </a:t>
            </a:r>
            <a:r>
              <a:rPr lang="fr-FR" sz="2400" dirty="0" err="1"/>
              <a:t>actors</a:t>
            </a:r>
            <a:r>
              <a:rPr lang="fr-FR" sz="2400" dirty="0"/>
              <a:t> </a:t>
            </a:r>
            <a:r>
              <a:rPr lang="fr-FR" sz="2400" dirty="0" err="1"/>
              <a:t>contributing</a:t>
            </a:r>
            <a:r>
              <a:rPr lang="fr-FR" sz="2400" dirty="0"/>
              <a:t> to the </a:t>
            </a:r>
            <a:r>
              <a:rPr lang="fr-FR" sz="2400" dirty="0" err="1"/>
              <a:t>observed</a:t>
            </a:r>
            <a:r>
              <a:rPr lang="fr-FR" sz="2400" dirty="0"/>
              <a:t> </a:t>
            </a:r>
            <a:r>
              <a:rPr lang="fr-FR" sz="2400" dirty="0" err="1"/>
              <a:t>phenomena</a:t>
            </a:r>
            <a:r>
              <a:rPr lang="fr-FR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Cell</a:t>
            </a:r>
            <a:r>
              <a:rPr lang="fr-FR" sz="2400" dirty="0"/>
              <a:t> types (</a:t>
            </a:r>
            <a:r>
              <a:rPr lang="fr-FR" sz="2400" dirty="0" err="1"/>
              <a:t>e.g</a:t>
            </a:r>
            <a:r>
              <a:rPr lang="fr-FR" sz="2400" dirty="0"/>
              <a:t>. in </a:t>
            </a:r>
            <a:r>
              <a:rPr lang="fr-FR" sz="2400" dirty="0" err="1"/>
              <a:t>immunology</a:t>
            </a:r>
            <a:r>
              <a:rPr lang="fr-FR" sz="2400" dirty="0"/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Subset</a:t>
            </a:r>
            <a:r>
              <a:rPr lang="fr-FR" sz="2400" dirty="0"/>
              <a:t> of the population (</a:t>
            </a:r>
            <a:r>
              <a:rPr lang="fr-FR" sz="2400" dirty="0" err="1"/>
              <a:t>e.g</a:t>
            </a:r>
            <a:r>
              <a:rPr lang="fr-FR" sz="2400" dirty="0"/>
              <a:t>. in </a:t>
            </a:r>
            <a:r>
              <a:rPr lang="fr-FR" sz="2400" dirty="0" err="1"/>
              <a:t>epidemiology</a:t>
            </a:r>
            <a:r>
              <a:rPr lang="fr-FR" sz="2400" dirty="0"/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Clarify</a:t>
            </a:r>
            <a:r>
              <a:rPr lang="fr-FR" sz="2400" dirty="0"/>
              <a:t> the interactions </a:t>
            </a:r>
            <a:r>
              <a:rPr lang="fr-FR" sz="2400" dirty="0" err="1"/>
              <a:t>among</a:t>
            </a:r>
            <a:r>
              <a:rPr lang="fr-FR" sz="2400" dirty="0"/>
              <a:t> the </a:t>
            </a:r>
            <a:r>
              <a:rPr lang="fr-FR" sz="2400" dirty="0" err="1"/>
              <a:t>actors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Translate in </a:t>
            </a:r>
            <a:r>
              <a:rPr lang="fr-FR" sz="2400" dirty="0" err="1"/>
              <a:t>equations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8C982BB-ADCD-D746-8F47-230F6D4E73A3}"/>
              </a:ext>
            </a:extLst>
          </p:cNvPr>
          <p:cNvCxnSpPr>
            <a:cxnSpLocks/>
          </p:cNvCxnSpPr>
          <p:nvPr/>
        </p:nvCxnSpPr>
        <p:spPr>
          <a:xfrm flipH="1">
            <a:off x="5823284" y="2141621"/>
            <a:ext cx="3284621" cy="3248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139A9BB-0116-CE41-A737-6C1904BDB830}"/>
              </a:ext>
            </a:extLst>
          </p:cNvPr>
          <p:cNvSpPr txBox="1"/>
          <p:nvPr/>
        </p:nvSpPr>
        <p:spPr>
          <a:xfrm>
            <a:off x="9107905" y="1934714"/>
            <a:ext cx="13363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Observables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8403296-DEA7-344A-82B6-B0A2FD89A134}"/>
              </a:ext>
            </a:extLst>
          </p:cNvPr>
          <p:cNvCxnSpPr/>
          <p:nvPr/>
        </p:nvCxnSpPr>
        <p:spPr>
          <a:xfrm flipH="1" flipV="1">
            <a:off x="8013032" y="3116179"/>
            <a:ext cx="1196371" cy="1010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989FF61-5535-3E47-BEF6-E4B509281338}"/>
              </a:ext>
            </a:extLst>
          </p:cNvPr>
          <p:cNvSpPr txBox="1"/>
          <p:nvPr/>
        </p:nvSpPr>
        <p:spPr>
          <a:xfrm>
            <a:off x="9209403" y="4018976"/>
            <a:ext cx="15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/>
              <a:t>Compartments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22216D2-98A6-3744-992C-C1FD588DEB7B}"/>
              </a:ext>
            </a:extLst>
          </p:cNvPr>
          <p:cNvCxnSpPr/>
          <p:nvPr/>
        </p:nvCxnSpPr>
        <p:spPr>
          <a:xfrm flipH="1" flipV="1">
            <a:off x="3092116" y="4884821"/>
            <a:ext cx="541421" cy="517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F728D32-F4AF-7246-A47B-8AB4CC230136}"/>
              </a:ext>
            </a:extLst>
          </p:cNvPr>
          <p:cNvSpPr txBox="1"/>
          <p:nvPr/>
        </p:nvSpPr>
        <p:spPr>
          <a:xfrm>
            <a:off x="3198141" y="5402179"/>
            <a:ext cx="32703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ODE</a:t>
            </a:r>
          </a:p>
          <a:p>
            <a:r>
              <a:rPr lang="fr-FR" dirty="0" err="1"/>
              <a:t>Compartments</a:t>
            </a:r>
            <a:r>
              <a:rPr lang="fr-FR" dirty="0"/>
              <a:t> → State variables</a:t>
            </a:r>
          </a:p>
          <a:p>
            <a:r>
              <a:rPr lang="fr-FR" dirty="0"/>
              <a:t>Interactions → Coefficients</a:t>
            </a:r>
          </a:p>
        </p:txBody>
      </p:sp>
    </p:spTree>
    <p:extLst>
      <p:ext uri="{BB962C8B-B14F-4D97-AF65-F5344CB8AC3E}">
        <p14:creationId xmlns:p14="http://schemas.microsoft.com/office/powerpoint/2010/main" val="239602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6069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Compartmental</a:t>
            </a:r>
            <a:r>
              <a:rPr lang="fr-FR" sz="2800" dirty="0"/>
              <a:t> </a:t>
            </a:r>
            <a:r>
              <a:rPr lang="fr-FR" sz="2800" dirty="0" err="1"/>
              <a:t>models</a:t>
            </a:r>
            <a:r>
              <a:rPr lang="fr-FR" sz="2800" dirty="0"/>
              <a:t> ODE </a:t>
            </a:r>
            <a:r>
              <a:rPr lang="fr-FR" sz="2800" dirty="0" err="1"/>
              <a:t>based</a:t>
            </a:r>
            <a:r>
              <a:rPr lang="fr-FR" sz="2800" dirty="0"/>
              <a:t>: </a:t>
            </a:r>
            <a:r>
              <a:rPr lang="fr-FR" sz="2800" dirty="0" err="1"/>
              <a:t>why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3F295F3-3979-8A48-8163-E520D089422F}"/>
              </a:ext>
            </a:extLst>
          </p:cNvPr>
          <p:cNvSpPr txBox="1"/>
          <p:nvPr/>
        </p:nvSpPr>
        <p:spPr>
          <a:xfrm>
            <a:off x="228600" y="1672389"/>
            <a:ext cx="98348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Use </a:t>
            </a:r>
            <a:r>
              <a:rPr lang="fr-FR" sz="2400" dirty="0" err="1"/>
              <a:t>previous</a:t>
            </a:r>
            <a:r>
              <a:rPr lang="fr-FR" sz="2400" dirty="0"/>
              <a:t> </a:t>
            </a:r>
            <a:r>
              <a:rPr lang="fr-FR" sz="2400" dirty="0" err="1"/>
              <a:t>knowledge</a:t>
            </a:r>
            <a:r>
              <a:rPr lang="fr-FR" sz="2400" dirty="0"/>
              <a:t> about the question of </a:t>
            </a:r>
            <a:r>
              <a:rPr lang="fr-FR" sz="2400" dirty="0" err="1"/>
              <a:t>interest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Easily</a:t>
            </a:r>
            <a:r>
              <a:rPr lang="fr-FR" sz="2400" dirty="0"/>
              <a:t> </a:t>
            </a:r>
            <a:r>
              <a:rPr lang="fr-FR" sz="2400" dirty="0" err="1"/>
              <a:t>integrate</a:t>
            </a:r>
            <a:r>
              <a:rPr lang="fr-FR" sz="2400" dirty="0"/>
              <a:t> </a:t>
            </a:r>
            <a:r>
              <a:rPr lang="fr-FR" sz="2400" dirty="0" err="1"/>
              <a:t>additional</a:t>
            </a:r>
            <a:r>
              <a:rPr lang="fr-FR" sz="2400" dirty="0"/>
              <a:t> </a:t>
            </a:r>
            <a:r>
              <a:rPr lang="fr-FR" sz="2400" dirty="0" err="1"/>
              <a:t>knowledge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available</a:t>
            </a:r>
            <a:r>
              <a:rPr lang="fr-FR" sz="2400" dirty="0"/>
              <a:t> to </a:t>
            </a:r>
            <a:r>
              <a:rPr lang="fr-FR" sz="2400" dirty="0" err="1"/>
              <a:t>improve</a:t>
            </a:r>
            <a:r>
              <a:rPr lang="fr-FR" sz="2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Clearly</a:t>
            </a:r>
            <a:r>
              <a:rPr lang="fr-FR" sz="2400" dirty="0"/>
              <a:t> </a:t>
            </a:r>
            <a:r>
              <a:rPr lang="fr-FR" sz="2400" dirty="0" err="1"/>
              <a:t>understand</a:t>
            </a:r>
            <a:r>
              <a:rPr lang="fr-FR" sz="2400" dirty="0"/>
              <a:t> the interactions, the </a:t>
            </a:r>
            <a:r>
              <a:rPr lang="fr-FR" sz="2400" dirty="0" err="1"/>
              <a:t>biological</a:t>
            </a:r>
            <a:r>
              <a:rPr lang="fr-FR" sz="2400" dirty="0"/>
              <a:t> </a:t>
            </a:r>
            <a:r>
              <a:rPr lang="fr-FR" sz="2400" dirty="0" err="1"/>
              <a:t>meaning</a:t>
            </a:r>
            <a:r>
              <a:rPr lang="fr-FR" sz="2400" dirty="0"/>
              <a:t> of </a:t>
            </a:r>
            <a:r>
              <a:rPr lang="fr-FR" sz="2400" dirty="0" err="1"/>
              <a:t>parameters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Improved</a:t>
            </a:r>
            <a:r>
              <a:rPr lang="fr-FR" sz="2400" dirty="0"/>
              <a:t> </a:t>
            </a:r>
            <a:r>
              <a:rPr lang="fr-FR" sz="2400" dirty="0" err="1"/>
              <a:t>comprehension</a:t>
            </a:r>
            <a:r>
              <a:rPr lang="fr-FR" sz="2400" dirty="0"/>
              <a:t> of the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Longitudinal data → </a:t>
            </a:r>
            <a:r>
              <a:rPr lang="fr-FR" sz="2400" dirty="0" err="1"/>
              <a:t>dynamical</a:t>
            </a:r>
            <a:r>
              <a:rPr lang="fr-FR" sz="2400" dirty="0"/>
              <a:t> </a:t>
            </a:r>
            <a:r>
              <a:rPr lang="fr-FR" sz="2400" dirty="0" err="1"/>
              <a:t>systems</a:t>
            </a:r>
            <a:r>
              <a:rPr lang="fr-FR" sz="2400" dirty="0"/>
              <a:t> → 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Many</a:t>
            </a:r>
            <a:r>
              <a:rPr lang="fr-FR" sz="2400" dirty="0"/>
              <a:t> </a:t>
            </a:r>
            <a:r>
              <a:rPr lang="fr-FR" sz="2400" dirty="0" err="1"/>
              <a:t>powerful</a:t>
            </a:r>
            <a:r>
              <a:rPr lang="fr-FR" sz="2400" dirty="0"/>
              <a:t> </a:t>
            </a:r>
            <a:r>
              <a:rPr lang="fr-FR" sz="2400" dirty="0" err="1"/>
              <a:t>tools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to </a:t>
            </a:r>
            <a:r>
              <a:rPr lang="fr-FR" sz="2400" dirty="0" err="1"/>
              <a:t>analyze</a:t>
            </a:r>
            <a:r>
              <a:rPr lang="fr-FR" sz="2400" dirty="0"/>
              <a:t> and </a:t>
            </a:r>
            <a:r>
              <a:rPr lang="fr-FR" sz="2400" dirty="0" err="1"/>
              <a:t>solve</a:t>
            </a:r>
            <a:r>
              <a:rPr lang="fr-FR" sz="2400" dirty="0"/>
              <a:t> ODE (R, Python, Matlab…)</a:t>
            </a:r>
          </a:p>
        </p:txBody>
      </p:sp>
    </p:spTree>
    <p:extLst>
      <p:ext uri="{BB962C8B-B14F-4D97-AF65-F5344CB8AC3E}">
        <p14:creationId xmlns:p14="http://schemas.microsoft.com/office/powerpoint/2010/main" val="395156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5216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What</a:t>
            </a:r>
            <a:r>
              <a:rPr lang="fr-FR" sz="2800" dirty="0"/>
              <a:t> do </a:t>
            </a:r>
            <a:r>
              <a:rPr lang="fr-FR" sz="2800" dirty="0" err="1"/>
              <a:t>we</a:t>
            </a:r>
            <a:r>
              <a:rPr lang="fr-FR" sz="2800" dirty="0"/>
              <a:t> </a:t>
            </a:r>
            <a:r>
              <a:rPr lang="fr-FR" sz="2800" dirty="0" err="1"/>
              <a:t>expect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a model?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7802A0-4874-2340-9A9C-9FE6D7445FC1}"/>
              </a:ext>
            </a:extLst>
          </p:cNvPr>
          <p:cNvSpPr txBox="1"/>
          <p:nvPr/>
        </p:nvSpPr>
        <p:spPr>
          <a:xfrm>
            <a:off x="228600" y="1287377"/>
            <a:ext cx="115262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Modeling</a:t>
            </a:r>
            <a:r>
              <a:rPr lang="fr-FR" sz="2400" dirty="0"/>
              <a:t> </a:t>
            </a:r>
            <a:r>
              <a:rPr lang="fr-FR" sz="2400" dirty="0" err="1"/>
              <a:t>imply</a:t>
            </a:r>
            <a:r>
              <a:rPr lang="fr-FR" sz="2400" dirty="0"/>
              <a:t> high </a:t>
            </a:r>
            <a:r>
              <a:rPr lang="fr-FR" sz="2400" dirty="0" err="1"/>
              <a:t>semplification</a:t>
            </a:r>
            <a:r>
              <a:rPr lang="fr-FR" sz="2400" dirty="0"/>
              <a:t> of the </a:t>
            </a:r>
            <a:r>
              <a:rPr lang="fr-FR" sz="2400" dirty="0" err="1"/>
              <a:t>mechanism</a:t>
            </a:r>
            <a:r>
              <a:rPr lang="fr-FR" sz="2400" dirty="0"/>
              <a:t> </a:t>
            </a:r>
            <a:r>
              <a:rPr lang="fr-FR" sz="2400" dirty="0" err="1"/>
              <a:t>underlying</a:t>
            </a:r>
            <a:r>
              <a:rPr lang="fr-FR" sz="2400" dirty="0"/>
              <a:t> the case </a:t>
            </a:r>
            <a:r>
              <a:rPr lang="fr-FR" sz="2400" dirty="0" err="1"/>
              <a:t>studyed</a:t>
            </a:r>
            <a:r>
              <a:rPr lang="fr-FR" sz="2400" dirty="0"/>
              <a:t> →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could</a:t>
            </a:r>
            <a:r>
              <a:rPr lang="fr-FR" sz="2400" dirty="0"/>
              <a:t> not </a:t>
            </a:r>
            <a:r>
              <a:rPr lang="fr-FR" sz="2400" dirty="0" err="1"/>
              <a:t>include</a:t>
            </a:r>
            <a:r>
              <a:rPr lang="fr-FR" sz="2400" dirty="0"/>
              <a:t> </a:t>
            </a:r>
            <a:r>
              <a:rPr lang="fr-FR" sz="2400" dirty="0" err="1"/>
              <a:t>every</a:t>
            </a:r>
            <a:r>
              <a:rPr lang="fr-FR" sz="2400" dirty="0"/>
              <a:t> variable in the model </a:t>
            </a:r>
            <a:r>
              <a:rPr lang="fr-FR" sz="2400" dirty="0" err="1"/>
              <a:t>because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impossible to use in practice.</a:t>
            </a:r>
          </a:p>
          <a:p>
            <a:endParaRPr lang="fr-FR" sz="2400" dirty="0"/>
          </a:p>
          <a:p>
            <a:r>
              <a:rPr lang="fr-FR" sz="2400" dirty="0"/>
              <a:t>BUT</a:t>
            </a:r>
          </a:p>
          <a:p>
            <a:endParaRPr lang="fr-FR" sz="2400" dirty="0"/>
          </a:p>
          <a:p>
            <a:r>
              <a:rPr lang="fr-FR" sz="2400" dirty="0" err="1"/>
              <a:t>With</a:t>
            </a:r>
            <a:r>
              <a:rPr lang="fr-FR" sz="2400" dirty="0"/>
              <a:t> a good balance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parsimony</a:t>
            </a:r>
            <a:r>
              <a:rPr lang="fr-FR" sz="2400" dirty="0"/>
              <a:t> and </a:t>
            </a:r>
            <a:r>
              <a:rPr lang="fr-FR" sz="2400" dirty="0" err="1"/>
              <a:t>exhaustiveness</a:t>
            </a:r>
            <a:r>
              <a:rPr lang="fr-FR" sz="2400" dirty="0"/>
              <a:t>, </a:t>
            </a:r>
            <a:r>
              <a:rPr lang="fr-FR" sz="2400" dirty="0" err="1"/>
              <a:t>models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succesfully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to: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Improve</a:t>
            </a:r>
            <a:r>
              <a:rPr lang="fr-FR" sz="2400" dirty="0"/>
              <a:t> the </a:t>
            </a:r>
            <a:r>
              <a:rPr lang="fr-FR" sz="2400" dirty="0" err="1"/>
              <a:t>understanding</a:t>
            </a:r>
            <a:r>
              <a:rPr lang="fr-FR" sz="2400" dirty="0"/>
              <a:t> of a </a:t>
            </a:r>
            <a:r>
              <a:rPr lang="fr-FR" sz="2400" dirty="0" err="1"/>
              <a:t>phenomena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Test multiple </a:t>
            </a:r>
            <a:r>
              <a:rPr lang="fr-FR" sz="2400" dirty="0" err="1"/>
              <a:t>hypotheses</a:t>
            </a:r>
            <a:r>
              <a:rPr lang="fr-FR" sz="2400" dirty="0"/>
              <a:t> </a:t>
            </a:r>
            <a:r>
              <a:rPr lang="fr-FR" sz="2400" dirty="0" err="1"/>
              <a:t>under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Suggest</a:t>
            </a:r>
            <a:r>
              <a:rPr lang="fr-FR" sz="2400" dirty="0"/>
              <a:t> </a:t>
            </a:r>
            <a:r>
              <a:rPr lang="fr-FR" sz="2400" dirty="0" err="1"/>
              <a:t>experiments</a:t>
            </a:r>
            <a:r>
              <a:rPr lang="fr-FR" sz="2400" dirty="0"/>
              <a:t> to </a:t>
            </a:r>
            <a:r>
              <a:rPr lang="fr-FR" sz="2400" dirty="0" err="1"/>
              <a:t>better</a:t>
            </a:r>
            <a:r>
              <a:rPr lang="fr-FR" sz="2400" dirty="0"/>
              <a:t> </a:t>
            </a:r>
            <a:r>
              <a:rPr lang="fr-FR" sz="2400" dirty="0" err="1"/>
              <a:t>collect</a:t>
            </a:r>
            <a:r>
              <a:rPr lang="fr-FR" sz="2400" dirty="0"/>
              <a:t> data to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outputs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Predict</a:t>
            </a:r>
            <a:r>
              <a:rPr lang="fr-FR" sz="2400" dirty="0"/>
              <a:t> the </a:t>
            </a:r>
            <a:r>
              <a:rPr lang="fr-FR" sz="2400" dirty="0" err="1"/>
              <a:t>evolution</a:t>
            </a:r>
            <a:r>
              <a:rPr lang="fr-FR" sz="2400" dirty="0"/>
              <a:t> </a:t>
            </a:r>
            <a:r>
              <a:rPr lang="fr-FR" sz="2400" dirty="0" err="1"/>
              <a:t>after</a:t>
            </a:r>
            <a:r>
              <a:rPr lang="fr-FR" sz="2400" dirty="0"/>
              <a:t> the </a:t>
            </a:r>
            <a:r>
              <a:rPr lang="fr-FR" sz="2400" dirty="0" err="1"/>
              <a:t>observed</a:t>
            </a:r>
            <a:r>
              <a:rPr lang="fr-FR" sz="2400" dirty="0"/>
              <a:t>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Personalized</a:t>
            </a:r>
            <a:r>
              <a:rPr lang="fr-FR" sz="2400" dirty="0"/>
              <a:t> </a:t>
            </a:r>
            <a:r>
              <a:rPr lang="fr-FR" sz="2400" dirty="0" err="1"/>
              <a:t>medicine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6241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2321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Class </a:t>
            </a:r>
            <a:r>
              <a:rPr lang="fr-FR" sz="2800" dirty="0" err="1"/>
              <a:t>overview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7802A0-4874-2340-9A9C-9FE6D7445FC1}"/>
              </a:ext>
            </a:extLst>
          </p:cNvPr>
          <p:cNvSpPr txBox="1"/>
          <p:nvPr/>
        </p:nvSpPr>
        <p:spPr>
          <a:xfrm>
            <a:off x="228600" y="1419725"/>
            <a:ext cx="11526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 </a:t>
            </a:r>
            <a:r>
              <a:rPr lang="fr-FR" sz="2400" dirty="0" err="1"/>
              <a:t>this</a:t>
            </a:r>
            <a:r>
              <a:rPr lang="fr-FR" sz="2400" dirty="0"/>
              <a:t> class </a:t>
            </a:r>
            <a:r>
              <a:rPr lang="fr-FR" sz="2400" dirty="0" err="1"/>
              <a:t>we</a:t>
            </a:r>
            <a:r>
              <a:rPr lang="fr-FR" sz="2400" dirty="0"/>
              <a:t> are </a:t>
            </a:r>
            <a:r>
              <a:rPr lang="fr-FR" sz="2400" dirty="0" err="1"/>
              <a:t>going</a:t>
            </a:r>
            <a:r>
              <a:rPr lang="fr-FR" sz="2400" dirty="0"/>
              <a:t> to </a:t>
            </a:r>
            <a:r>
              <a:rPr lang="fr-FR" sz="2400" dirty="0" err="1"/>
              <a:t>introduce</a:t>
            </a:r>
            <a:r>
              <a:rPr lang="fr-FR" sz="2400" dirty="0"/>
              <a:t> </a:t>
            </a:r>
            <a:r>
              <a:rPr lang="fr-FR" sz="2400" dirty="0" err="1"/>
              <a:t>mechanistic</a:t>
            </a:r>
            <a:r>
              <a:rPr lang="fr-FR" sz="2400" dirty="0"/>
              <a:t> </a:t>
            </a:r>
            <a:r>
              <a:rPr lang="fr-FR" sz="2400" dirty="0" err="1"/>
              <a:t>modeling</a:t>
            </a:r>
            <a:r>
              <a:rPr lang="fr-FR" sz="2400" dirty="0"/>
              <a:t> in life science and talk about the </a:t>
            </a:r>
            <a:r>
              <a:rPr lang="fr-FR" sz="2400" dirty="0" err="1"/>
              <a:t>forward</a:t>
            </a:r>
            <a:r>
              <a:rPr lang="fr-FR" sz="2400" dirty="0"/>
              <a:t> </a:t>
            </a:r>
            <a:r>
              <a:rPr lang="fr-FR" sz="2400" dirty="0" err="1"/>
              <a:t>problem</a:t>
            </a:r>
            <a:r>
              <a:rPr lang="fr-FR" sz="2400" dirty="0"/>
              <a:t>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40CD28-B0C7-7347-BBC0-C2F2101720D6}"/>
              </a:ext>
            </a:extLst>
          </p:cNvPr>
          <p:cNvSpPr txBox="1"/>
          <p:nvPr/>
        </p:nvSpPr>
        <p:spPr>
          <a:xfrm>
            <a:off x="5257736" y="282392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Model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57392B-68B8-8346-AC3D-3E6E588D8ECA}"/>
              </a:ext>
            </a:extLst>
          </p:cNvPr>
          <p:cNvSpPr txBox="1"/>
          <p:nvPr/>
        </p:nvSpPr>
        <p:spPr>
          <a:xfrm>
            <a:off x="7599857" y="2823922"/>
            <a:ext cx="1722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Observables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070AC3-D8F8-2F40-AD7D-23CF3D336730}"/>
              </a:ext>
            </a:extLst>
          </p:cNvPr>
          <p:cNvSpPr txBox="1"/>
          <p:nvPr/>
        </p:nvSpPr>
        <p:spPr>
          <a:xfrm>
            <a:off x="2549748" y="2823923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Phenomena</a:t>
            </a:r>
            <a:endParaRPr lang="fr-FR" sz="2400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5C78AD0-4FD0-D946-93D1-EAA2FF4B642B}"/>
              </a:ext>
            </a:extLst>
          </p:cNvPr>
          <p:cNvCxnSpPr>
            <a:stCxn id="9" idx="3"/>
            <a:endCxn id="3" idx="1"/>
          </p:cNvCxnSpPr>
          <p:nvPr/>
        </p:nvCxnSpPr>
        <p:spPr>
          <a:xfrm>
            <a:off x="4241237" y="3054756"/>
            <a:ext cx="10164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089B23B-8D55-0C4C-8124-526C85E87181}"/>
              </a:ext>
            </a:extLst>
          </p:cNvPr>
          <p:cNvCxnSpPr/>
          <p:nvPr/>
        </p:nvCxnSpPr>
        <p:spPr>
          <a:xfrm>
            <a:off x="6220260" y="3054756"/>
            <a:ext cx="13916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C80E148-4CAA-D647-93CB-ACFC36CB10E8}"/>
              </a:ext>
            </a:extLst>
          </p:cNvPr>
          <p:cNvSpPr txBox="1"/>
          <p:nvPr/>
        </p:nvSpPr>
        <p:spPr>
          <a:xfrm>
            <a:off x="228600" y="3858791"/>
            <a:ext cx="104277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How to </a:t>
            </a:r>
            <a:r>
              <a:rPr lang="fr-FR" sz="2400" dirty="0" err="1"/>
              <a:t>build</a:t>
            </a:r>
            <a:r>
              <a:rPr lang="fr-FR" sz="2400" dirty="0"/>
              <a:t> a model </a:t>
            </a:r>
            <a:r>
              <a:rPr lang="fr-FR" sz="2400" dirty="0" err="1"/>
              <a:t>starting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a case </a:t>
            </a:r>
            <a:r>
              <a:rPr lang="fr-FR" sz="2400" dirty="0" err="1"/>
              <a:t>study</a:t>
            </a:r>
            <a:r>
              <a:rPr lang="fr-FR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What</a:t>
            </a:r>
            <a:r>
              <a:rPr lang="fr-FR" sz="2400" dirty="0"/>
              <a:t> are the main </a:t>
            </a:r>
            <a:r>
              <a:rPr lang="fr-FR" sz="2400" dirty="0" err="1"/>
              <a:t>actors</a:t>
            </a:r>
            <a:r>
              <a:rPr lang="fr-FR" sz="2400" dirty="0"/>
              <a:t> and </a:t>
            </a:r>
            <a:r>
              <a:rPr lang="fr-FR" sz="2400" dirty="0" err="1"/>
              <a:t>their</a:t>
            </a:r>
            <a:r>
              <a:rPr lang="fr-FR" sz="2400" dirty="0"/>
              <a:t> interactions?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Which</a:t>
            </a:r>
            <a:r>
              <a:rPr lang="fr-FR" sz="2400" dirty="0"/>
              <a:t> questions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answer</a:t>
            </a:r>
            <a:r>
              <a:rPr lang="fr-FR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Which</a:t>
            </a:r>
            <a:r>
              <a:rPr lang="fr-FR" sz="2400" dirty="0"/>
              <a:t> structural </a:t>
            </a:r>
            <a:r>
              <a:rPr lang="fr-FR" sz="2400" dirty="0" err="1"/>
              <a:t>problems</a:t>
            </a:r>
            <a:r>
              <a:rPr lang="fr-FR" sz="2400" dirty="0"/>
              <a:t>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taken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account</a:t>
            </a:r>
            <a:r>
              <a:rPr lang="fr-FR" sz="2400" dirty="0"/>
              <a:t> </a:t>
            </a:r>
            <a:r>
              <a:rPr lang="fr-FR" sz="2400" dirty="0" err="1"/>
              <a:t>before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Model simulation to </a:t>
            </a:r>
            <a:r>
              <a:rPr lang="fr-FR" sz="2400" dirty="0" err="1"/>
              <a:t>produce</a:t>
            </a:r>
            <a:r>
              <a:rPr lang="fr-FR" sz="2400" dirty="0"/>
              <a:t> the </a:t>
            </a:r>
            <a:r>
              <a:rPr lang="fr-FR" sz="2400" dirty="0" err="1"/>
              <a:t>outcome</a:t>
            </a:r>
            <a:r>
              <a:rPr lang="fr-FR" sz="2400" dirty="0"/>
              <a:t> of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measurements</a:t>
            </a:r>
            <a:r>
              <a:rPr lang="fr-FR" sz="2400" dirty="0"/>
              <a:t>: calibration</a:t>
            </a:r>
          </a:p>
        </p:txBody>
      </p:sp>
    </p:spTree>
    <p:extLst>
      <p:ext uri="{BB962C8B-B14F-4D97-AF65-F5344CB8AC3E}">
        <p14:creationId xmlns:p14="http://schemas.microsoft.com/office/powerpoint/2010/main" val="152078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655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Examples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literature</a:t>
            </a:r>
            <a:r>
              <a:rPr lang="fr-FR" sz="2800" dirty="0"/>
              <a:t>: </a:t>
            </a:r>
            <a:r>
              <a:rPr lang="fr-FR" sz="2800" dirty="0" err="1"/>
              <a:t>tumor</a:t>
            </a:r>
            <a:r>
              <a:rPr lang="fr-FR" sz="2800" dirty="0"/>
              <a:t> </a:t>
            </a:r>
            <a:r>
              <a:rPr lang="fr-FR" sz="2800" dirty="0" err="1"/>
              <a:t>growth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0EB603-4C70-CA42-899F-F962A6C4307B}"/>
              </a:ext>
            </a:extLst>
          </p:cNvPr>
          <p:cNvSpPr txBox="1"/>
          <p:nvPr/>
        </p:nvSpPr>
        <p:spPr>
          <a:xfrm>
            <a:off x="6906126" y="4402801"/>
            <a:ext cx="4896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Benzekry</a:t>
            </a:r>
            <a:r>
              <a:rPr lang="fr-FR" sz="1600" dirty="0"/>
              <a:t>, Sébastien, et al. "</a:t>
            </a:r>
            <a:r>
              <a:rPr lang="fr-FR" sz="1600" dirty="0" err="1"/>
              <a:t>Classical</a:t>
            </a:r>
            <a:r>
              <a:rPr lang="fr-FR" sz="1600" dirty="0"/>
              <a:t> </a:t>
            </a:r>
            <a:r>
              <a:rPr lang="fr-FR" sz="1600" dirty="0" err="1"/>
              <a:t>mathematical</a:t>
            </a:r>
            <a:r>
              <a:rPr lang="fr-FR" sz="1600" dirty="0"/>
              <a:t> </a:t>
            </a:r>
            <a:r>
              <a:rPr lang="fr-FR" sz="1600" dirty="0" err="1"/>
              <a:t>models</a:t>
            </a:r>
            <a:r>
              <a:rPr lang="fr-FR" sz="1600" dirty="0"/>
              <a:t> for description and </a:t>
            </a:r>
            <a:r>
              <a:rPr lang="fr-FR" sz="1600" dirty="0" err="1"/>
              <a:t>prediction</a:t>
            </a:r>
            <a:r>
              <a:rPr lang="fr-FR" sz="1600" dirty="0"/>
              <a:t> of </a:t>
            </a:r>
            <a:r>
              <a:rPr lang="fr-FR" sz="1600" dirty="0" err="1"/>
              <a:t>experimental</a:t>
            </a:r>
            <a:r>
              <a:rPr lang="fr-FR" sz="1600" dirty="0"/>
              <a:t> </a:t>
            </a:r>
            <a:r>
              <a:rPr lang="fr-FR" sz="1600" dirty="0" err="1"/>
              <a:t>tumor</a:t>
            </a:r>
            <a:r>
              <a:rPr lang="fr-FR" sz="1600" dirty="0"/>
              <a:t> </a:t>
            </a:r>
            <a:r>
              <a:rPr lang="fr-FR" sz="1600" dirty="0" err="1"/>
              <a:t>growth</a:t>
            </a:r>
            <a:r>
              <a:rPr lang="fr-FR" sz="1600" dirty="0"/>
              <a:t>." </a:t>
            </a:r>
            <a:r>
              <a:rPr lang="fr-FR" sz="1600" i="1" dirty="0" err="1"/>
              <a:t>PLoS</a:t>
            </a:r>
            <a:r>
              <a:rPr lang="fr-FR" sz="1600" i="1" dirty="0"/>
              <a:t> Comput </a:t>
            </a:r>
            <a:r>
              <a:rPr lang="fr-FR" sz="1600" i="1" dirty="0" err="1"/>
              <a:t>Biol</a:t>
            </a:r>
            <a:r>
              <a:rPr lang="fr-FR" sz="1600" dirty="0"/>
              <a:t> 10.8 (2014): e1003800.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060D7D-3271-FE40-9D42-CB9417C033F3}"/>
              </a:ext>
            </a:extLst>
          </p:cNvPr>
          <p:cNvSpPr txBox="1"/>
          <p:nvPr/>
        </p:nvSpPr>
        <p:spPr>
          <a:xfrm>
            <a:off x="228600" y="1317615"/>
            <a:ext cx="110209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Tumor</a:t>
            </a:r>
            <a:r>
              <a:rPr lang="fr-FR" sz="2000" dirty="0"/>
              <a:t> </a:t>
            </a:r>
            <a:r>
              <a:rPr lang="fr-FR" sz="2000" dirty="0" err="1"/>
              <a:t>growth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result</a:t>
            </a:r>
            <a:r>
              <a:rPr lang="fr-FR" sz="2000" dirty="0"/>
              <a:t> of </a:t>
            </a:r>
            <a:r>
              <a:rPr lang="fr-FR" sz="2000" dirty="0" err="1"/>
              <a:t>several</a:t>
            </a:r>
            <a:r>
              <a:rPr lang="fr-FR" sz="2000" dirty="0"/>
              <a:t> </a:t>
            </a:r>
            <a:r>
              <a:rPr lang="fr-FR" sz="2000" dirty="0" err="1"/>
              <a:t>complex</a:t>
            </a:r>
            <a:r>
              <a:rPr lang="fr-FR" sz="2000" dirty="0"/>
              <a:t> </a:t>
            </a:r>
            <a:r>
              <a:rPr lang="fr-FR" sz="2000" dirty="0" err="1"/>
              <a:t>biological</a:t>
            </a:r>
            <a:r>
              <a:rPr lang="fr-FR" sz="2000" dirty="0"/>
              <a:t> </a:t>
            </a:r>
            <a:r>
              <a:rPr lang="fr-FR" sz="2000" dirty="0" err="1"/>
              <a:t>processes</a:t>
            </a:r>
            <a:r>
              <a:rPr lang="fr-FR" sz="2000" dirty="0"/>
              <a:t> (</a:t>
            </a:r>
            <a:r>
              <a:rPr lang="fr-FR" sz="2000" dirty="0" err="1"/>
              <a:t>regulation</a:t>
            </a:r>
            <a:r>
              <a:rPr lang="fr-FR" sz="2000" dirty="0"/>
              <a:t> of </a:t>
            </a:r>
            <a:r>
              <a:rPr lang="fr-FR" sz="2000" dirty="0" err="1"/>
              <a:t>proliferation</a:t>
            </a:r>
            <a:r>
              <a:rPr lang="fr-FR" sz="2000" dirty="0"/>
              <a:t>, </a:t>
            </a:r>
            <a:r>
              <a:rPr lang="fr-FR" sz="2000" dirty="0" err="1"/>
              <a:t>angiogenesis</a:t>
            </a:r>
            <a:r>
              <a:rPr lang="fr-FR" sz="2000" dirty="0"/>
              <a:t>,…). </a:t>
            </a:r>
          </a:p>
          <a:p>
            <a:r>
              <a:rPr lang="fr-FR" sz="2000" dirty="0"/>
              <a:t>But: all </a:t>
            </a:r>
            <a:r>
              <a:rPr lang="fr-FR" sz="2000" dirty="0" err="1"/>
              <a:t>these</a:t>
            </a:r>
            <a:r>
              <a:rPr lang="fr-FR" sz="2000" dirty="0"/>
              <a:t> </a:t>
            </a:r>
            <a:r>
              <a:rPr lang="fr-FR" sz="2000" dirty="0" err="1"/>
              <a:t>processes</a:t>
            </a:r>
            <a:r>
              <a:rPr lang="fr-FR" sz="2000" dirty="0"/>
              <a:t> </a:t>
            </a:r>
            <a:r>
              <a:rPr lang="fr-FR" sz="2000" dirty="0" err="1"/>
              <a:t>together</a:t>
            </a:r>
            <a:r>
              <a:rPr lang="fr-FR" sz="2000" dirty="0"/>
              <a:t> </a:t>
            </a:r>
            <a:r>
              <a:rPr lang="fr-FR" sz="2000" dirty="0" err="1"/>
              <a:t>produce</a:t>
            </a:r>
            <a:r>
              <a:rPr lang="fr-FR" sz="2000" dirty="0"/>
              <a:t> a </a:t>
            </a:r>
            <a:r>
              <a:rPr lang="fr-FR" sz="2000" dirty="0" err="1"/>
              <a:t>macroscopic</a:t>
            </a:r>
            <a:r>
              <a:rPr lang="fr-FR" sz="2000" dirty="0"/>
              <a:t> expansion of the </a:t>
            </a:r>
            <a:r>
              <a:rPr lang="fr-FR" sz="2000" dirty="0" err="1"/>
              <a:t>tumor</a:t>
            </a:r>
            <a:r>
              <a:rPr lang="fr-FR" sz="2000" dirty="0"/>
              <a:t> volume, </a:t>
            </a:r>
            <a:r>
              <a:rPr lang="fr-FR" sz="2000" dirty="0" err="1"/>
              <a:t>which</a:t>
            </a:r>
            <a:r>
              <a:rPr lang="fr-FR" sz="2000" dirty="0"/>
              <a:t> </a:t>
            </a:r>
            <a:r>
              <a:rPr lang="fr-FR" sz="2000" dirty="0" err="1"/>
              <a:t>can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described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simple </a:t>
            </a:r>
            <a:r>
              <a:rPr lang="fr-FR" sz="2000" dirty="0" err="1"/>
              <a:t>laws</a:t>
            </a:r>
            <a:r>
              <a:rPr lang="fr-FR" sz="2000" dirty="0"/>
              <a:t>. </a:t>
            </a:r>
            <a:r>
              <a:rPr lang="fr-FR" sz="2000" dirty="0" err="1"/>
              <a:t>Two</a:t>
            </a:r>
            <a:r>
              <a:rPr lang="fr-FR" sz="2000" dirty="0"/>
              <a:t> main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Testing</a:t>
            </a:r>
            <a:r>
              <a:rPr lang="fr-FR" sz="2000" dirty="0"/>
              <a:t> </a:t>
            </a:r>
            <a:r>
              <a:rPr lang="fr-FR" sz="2000" dirty="0" err="1"/>
              <a:t>growth</a:t>
            </a:r>
            <a:r>
              <a:rPr lang="fr-FR" sz="2000" dirty="0"/>
              <a:t> </a:t>
            </a:r>
            <a:r>
              <a:rPr lang="fr-FR" sz="2000" dirty="0" err="1"/>
              <a:t>hypotheses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/>
              <a:t>Predict</a:t>
            </a:r>
            <a:r>
              <a:rPr lang="fr-FR" sz="2000" dirty="0"/>
              <a:t> future course of </a:t>
            </a:r>
            <a:r>
              <a:rPr lang="fr-FR" sz="2000" dirty="0" err="1"/>
              <a:t>tumor</a:t>
            </a:r>
            <a:r>
              <a:rPr lang="fr-FR" sz="2000" dirty="0"/>
              <a:t> progression </a:t>
            </a:r>
            <a:r>
              <a:rPr lang="fr-FR" sz="2000" dirty="0" err="1"/>
              <a:t>with</a:t>
            </a:r>
            <a:r>
              <a:rPr lang="fr-FR" sz="2000" dirty="0"/>
              <a:t> or </a:t>
            </a:r>
            <a:r>
              <a:rPr lang="fr-FR" sz="2000" dirty="0" err="1"/>
              <a:t>without</a:t>
            </a:r>
            <a:r>
              <a:rPr lang="fr-FR" sz="2000" dirty="0"/>
              <a:t> </a:t>
            </a:r>
            <a:r>
              <a:rPr lang="fr-FR" sz="2000" dirty="0" err="1"/>
              <a:t>therapy</a:t>
            </a:r>
            <a:endParaRPr lang="fr-FR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610050-62D9-BE42-AAE5-11E941716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671"/>
          <a:stretch/>
        </p:blipFill>
        <p:spPr>
          <a:xfrm>
            <a:off x="228600" y="3541961"/>
            <a:ext cx="6582566" cy="279889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3965E4-71FD-2B49-9E49-BE5D6DD0D80B}"/>
              </a:ext>
            </a:extLst>
          </p:cNvPr>
          <p:cNvSpPr txBox="1"/>
          <p:nvPr/>
        </p:nvSpPr>
        <p:spPr>
          <a:xfrm>
            <a:off x="1377535" y="6137694"/>
            <a:ext cx="425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Brute data sets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lung</a:t>
            </a:r>
            <a:r>
              <a:rPr lang="fr-FR" sz="1600" dirty="0"/>
              <a:t> </a:t>
            </a:r>
            <a:r>
              <a:rPr lang="fr-FR" sz="1600" dirty="0" err="1"/>
              <a:t>breast</a:t>
            </a:r>
            <a:r>
              <a:rPr lang="fr-FR" sz="1600" dirty="0"/>
              <a:t> </a:t>
            </a:r>
            <a:r>
              <a:rPr lang="fr-FR" sz="1600" dirty="0" err="1"/>
              <a:t>experiments</a:t>
            </a:r>
            <a:r>
              <a:rPr lang="fr-FR" sz="1600" dirty="0"/>
              <a:t>. </a:t>
            </a:r>
          </a:p>
          <a:p>
            <a:r>
              <a:rPr lang="fr-FR" sz="1600" dirty="0"/>
              <a:t>A. All </a:t>
            </a:r>
            <a:r>
              <a:rPr lang="fr-FR" sz="1600" dirty="0" err="1"/>
              <a:t>animals</a:t>
            </a:r>
            <a:r>
              <a:rPr lang="fr-FR" sz="1600" dirty="0"/>
              <a:t>' </a:t>
            </a:r>
            <a:r>
              <a:rPr lang="fr-FR" sz="1600" dirty="0" err="1"/>
              <a:t>growth</a:t>
            </a:r>
            <a:r>
              <a:rPr lang="fr-FR" sz="1600" dirty="0"/>
              <a:t> </a:t>
            </a:r>
            <a:r>
              <a:rPr lang="fr-FR" sz="1600" dirty="0" err="1"/>
              <a:t>curves</a:t>
            </a:r>
            <a:r>
              <a:rPr lang="fr-FR" sz="1600" dirty="0"/>
              <a:t>. B. </a:t>
            </a:r>
            <a:r>
              <a:rPr lang="fr-FR" sz="1600" dirty="0" err="1"/>
              <a:t>Average</a:t>
            </a:r>
            <a:r>
              <a:rPr lang="fr-FR" sz="1600" dirty="0"/>
              <a:t> </a:t>
            </a:r>
            <a:r>
              <a:rPr lang="fr-FR" sz="1600" dirty="0" err="1"/>
              <a:t>curves</a:t>
            </a:r>
            <a:r>
              <a:rPr lang="fr-F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89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655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Examples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literature</a:t>
            </a:r>
            <a:r>
              <a:rPr lang="fr-FR" sz="2800" dirty="0"/>
              <a:t>: </a:t>
            </a:r>
            <a:r>
              <a:rPr lang="fr-FR" sz="2800" dirty="0" err="1"/>
              <a:t>tumor</a:t>
            </a:r>
            <a:r>
              <a:rPr lang="fr-FR" sz="2800" dirty="0"/>
              <a:t> </a:t>
            </a:r>
            <a:r>
              <a:rPr lang="fr-FR" sz="2800" dirty="0" err="1"/>
              <a:t>growth</a:t>
            </a:r>
            <a:endParaRPr lang="fr-FR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6E375E-0359-3247-B976-D6548271BDBA}"/>
              </a:ext>
            </a:extLst>
          </p:cNvPr>
          <p:cNvSpPr txBox="1"/>
          <p:nvPr/>
        </p:nvSpPr>
        <p:spPr>
          <a:xfrm>
            <a:off x="294904" y="2079523"/>
            <a:ext cx="2602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Exponential</a:t>
            </a:r>
            <a:r>
              <a:rPr lang="fr-FR" sz="2400" dirty="0"/>
              <a:t> model: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4CF229-5448-834D-9628-00C1FA94E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04" y="2864474"/>
            <a:ext cx="3289300" cy="1104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E18A62-92D9-1B43-9EF6-9D73F0BCC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980" y="2023984"/>
            <a:ext cx="3975100" cy="11049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A20FEB-31C6-7649-B760-C4A48ACE4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123" y="4840055"/>
            <a:ext cx="3289300" cy="11049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3A05A8-9741-A14E-9204-662C62260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04" y="1293985"/>
            <a:ext cx="3085785" cy="283388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C6712A-BF3F-244F-B635-D2D32013F9E6}"/>
              </a:ext>
            </a:extLst>
          </p:cNvPr>
          <p:cNvCxnSpPr/>
          <p:nvPr/>
        </p:nvCxnSpPr>
        <p:spPr>
          <a:xfrm flipH="1" flipV="1">
            <a:off x="1588168" y="4154247"/>
            <a:ext cx="132348" cy="730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21ACB84-8B23-0344-86C3-FCF21E4DE133}"/>
              </a:ext>
            </a:extLst>
          </p:cNvPr>
          <p:cNvSpPr txBox="1"/>
          <p:nvPr/>
        </p:nvSpPr>
        <p:spPr>
          <a:xfrm>
            <a:off x="294904" y="5034087"/>
            <a:ext cx="47885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Ok for description of the first </a:t>
            </a:r>
            <a:r>
              <a:rPr lang="fr-FR" dirty="0" err="1"/>
              <a:t>proliferation</a:t>
            </a:r>
            <a:r>
              <a:rPr lang="fr-FR" dirty="0"/>
              <a:t> phase</a:t>
            </a:r>
          </a:p>
          <a:p>
            <a:r>
              <a:rPr lang="fr-FR" dirty="0"/>
              <a:t>But </a:t>
            </a:r>
            <a:r>
              <a:rPr lang="fr-FR" dirty="0" err="1"/>
              <a:t>it</a:t>
            </a:r>
            <a:r>
              <a:rPr lang="fr-FR" dirty="0"/>
              <a:t> has been </a:t>
            </a:r>
            <a:r>
              <a:rPr lang="fr-FR" dirty="0" err="1"/>
              <a:t>observed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the relative </a:t>
            </a:r>
            <a:r>
              <a:rPr lang="fr-FR" dirty="0" err="1"/>
              <a:t>growth</a:t>
            </a:r>
            <a:r>
              <a:rPr lang="fr-FR" dirty="0"/>
              <a:t> rate </a:t>
            </a:r>
            <a:r>
              <a:rPr lang="fr-FR" dirty="0" err="1"/>
              <a:t>decreases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time!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8635F4F-78E1-F946-AE1B-9E0FB137E1DB}"/>
                  </a:ext>
                </a:extLst>
              </p:cNvPr>
              <p:cNvSpPr txBox="1"/>
              <p:nvPr/>
            </p:nvSpPr>
            <p:spPr>
              <a:xfrm rot="20236538">
                <a:off x="4677786" y="2955258"/>
                <a:ext cx="108202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8635F4F-78E1-F946-AE1B-9E0FB137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36538">
                <a:off x="4677786" y="2955258"/>
                <a:ext cx="1082026" cy="923330"/>
              </a:xfrm>
              <a:prstGeom prst="rect">
                <a:avLst/>
              </a:prstGeom>
              <a:blipFill>
                <a:blip r:embed="rId8"/>
                <a:stretch>
                  <a:fillRect l="-1869" r="-7477" b="-29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7B2A2655-054A-6F42-9259-A6E50A465041}"/>
              </a:ext>
            </a:extLst>
          </p:cNvPr>
          <p:cNvSpPr txBox="1"/>
          <p:nvPr/>
        </p:nvSpPr>
        <p:spPr>
          <a:xfrm>
            <a:off x="6998980" y="1239050"/>
            <a:ext cx="2042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Logistic</a:t>
            </a:r>
            <a:r>
              <a:rPr lang="fr-FR" sz="2400" dirty="0"/>
              <a:t> model: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4A31A88-D44C-6548-9BA0-66D9790ACF75}"/>
              </a:ext>
            </a:extLst>
          </p:cNvPr>
          <p:cNvSpPr txBox="1"/>
          <p:nvPr/>
        </p:nvSpPr>
        <p:spPr>
          <a:xfrm>
            <a:off x="6998980" y="4052837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Gompertz</a:t>
            </a:r>
            <a:r>
              <a:rPr lang="fr-FR" sz="2400" dirty="0"/>
              <a:t> model: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E7AA656-1F6D-BA4E-922B-52FF4CBA378D}"/>
              </a:ext>
            </a:extLst>
          </p:cNvPr>
          <p:cNvCxnSpPr/>
          <p:nvPr/>
        </p:nvCxnSpPr>
        <p:spPr>
          <a:xfrm flipH="1" flipV="1">
            <a:off x="10644188" y="2782102"/>
            <a:ext cx="200025" cy="568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CE86574-38C6-6C43-95B5-7E9DC0F2D288}"/>
              </a:ext>
            </a:extLst>
          </p:cNvPr>
          <p:cNvSpPr txBox="1"/>
          <p:nvPr/>
        </p:nvSpPr>
        <p:spPr>
          <a:xfrm>
            <a:off x="8332826" y="3357952"/>
            <a:ext cx="36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Maximal volume or </a:t>
            </a:r>
            <a:r>
              <a:rPr lang="fr-FR" dirty="0" err="1"/>
              <a:t>carrying</a:t>
            </a:r>
            <a:r>
              <a:rPr lang="fr-FR" dirty="0"/>
              <a:t> </a:t>
            </a:r>
            <a:r>
              <a:rPr lang="fr-FR" dirty="0" err="1"/>
              <a:t>capacity</a:t>
            </a:r>
            <a:endParaRPr lang="fr-FR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B942212-C61C-F74B-B773-DBC395342BCC}"/>
              </a:ext>
            </a:extLst>
          </p:cNvPr>
          <p:cNvCxnSpPr/>
          <p:nvPr/>
        </p:nvCxnSpPr>
        <p:spPr>
          <a:xfrm flipV="1">
            <a:off x="7303168" y="5305926"/>
            <a:ext cx="1373605" cy="938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F401E2BD-3899-4347-B3F7-80AB3D5D11E7}"/>
              </a:ext>
            </a:extLst>
          </p:cNvPr>
          <p:cNvSpPr txBox="1"/>
          <p:nvPr/>
        </p:nvSpPr>
        <p:spPr>
          <a:xfrm>
            <a:off x="5793425" y="6242392"/>
            <a:ext cx="235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Initial </a:t>
            </a:r>
            <a:r>
              <a:rPr lang="fr-FR" dirty="0" err="1"/>
              <a:t>proliferation</a:t>
            </a:r>
            <a:r>
              <a:rPr lang="fr-FR" dirty="0"/>
              <a:t> rate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4030609-F237-BF47-939A-7EE1312E6342}"/>
              </a:ext>
            </a:extLst>
          </p:cNvPr>
          <p:cNvCxnSpPr>
            <a:cxnSpLocks/>
          </p:cNvCxnSpPr>
          <p:nvPr/>
        </p:nvCxnSpPr>
        <p:spPr>
          <a:xfrm flipH="1">
            <a:off x="9670014" y="4514502"/>
            <a:ext cx="364323" cy="2356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2C4961B-473A-4C42-8F53-07B25F0577AE}"/>
              </a:ext>
            </a:extLst>
          </p:cNvPr>
          <p:cNvSpPr txBox="1"/>
          <p:nvPr/>
        </p:nvSpPr>
        <p:spPr>
          <a:xfrm>
            <a:off x="9670013" y="4154246"/>
            <a:ext cx="23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Exponential</a:t>
            </a:r>
            <a:r>
              <a:rPr lang="fr-FR" dirty="0"/>
              <a:t> </a:t>
            </a:r>
            <a:r>
              <a:rPr lang="fr-FR" dirty="0" err="1"/>
              <a:t>decay</a:t>
            </a:r>
            <a:r>
              <a:rPr lang="fr-FR" dirty="0"/>
              <a:t> of a </a:t>
            </a:r>
          </a:p>
        </p:txBody>
      </p:sp>
    </p:spTree>
    <p:extLst>
      <p:ext uri="{BB962C8B-B14F-4D97-AF65-F5344CB8AC3E}">
        <p14:creationId xmlns:p14="http://schemas.microsoft.com/office/powerpoint/2010/main" val="74977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D1C74C-8A9E-8C4E-82F6-8EA5FA8E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30" y="5957417"/>
            <a:ext cx="2002531" cy="88277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31A182-9BD3-8143-82B1-AED23EDAEC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91755" y="6103238"/>
            <a:ext cx="1255575" cy="59113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4F19D2-DE81-E14C-8603-84F82ADBD769}"/>
              </a:ext>
            </a:extLst>
          </p:cNvPr>
          <p:cNvCxnSpPr/>
          <p:nvPr/>
        </p:nvCxnSpPr>
        <p:spPr>
          <a:xfrm>
            <a:off x="228600" y="998621"/>
            <a:ext cx="1091999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34D5E13-63D7-834D-82BF-983A6F51AB74}"/>
              </a:ext>
            </a:extLst>
          </p:cNvPr>
          <p:cNvSpPr txBox="1"/>
          <p:nvPr/>
        </p:nvSpPr>
        <p:spPr>
          <a:xfrm>
            <a:off x="228600" y="252664"/>
            <a:ext cx="6557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Examples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the </a:t>
            </a:r>
            <a:r>
              <a:rPr lang="fr-FR" sz="2800" dirty="0" err="1"/>
              <a:t>literature</a:t>
            </a:r>
            <a:r>
              <a:rPr lang="fr-FR" sz="2800" dirty="0"/>
              <a:t>: </a:t>
            </a:r>
            <a:r>
              <a:rPr lang="fr-FR" sz="2800" dirty="0" err="1"/>
              <a:t>tumor</a:t>
            </a:r>
            <a:r>
              <a:rPr lang="fr-FR" sz="2800" dirty="0"/>
              <a:t> </a:t>
            </a:r>
            <a:r>
              <a:rPr lang="fr-FR" sz="2800" dirty="0" err="1"/>
              <a:t>growth</a:t>
            </a:r>
            <a:endParaRPr lang="fr-FR" sz="28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BB3E013-E0E3-2C40-A445-B221096B9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5" y="1107415"/>
            <a:ext cx="11159418" cy="485974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90B6C08-5489-1B4A-A4BE-06083DF009A6}"/>
              </a:ext>
            </a:extLst>
          </p:cNvPr>
          <p:cNvSpPr txBox="1"/>
          <p:nvPr/>
        </p:nvSpPr>
        <p:spPr>
          <a:xfrm>
            <a:off x="264696" y="6007328"/>
            <a:ext cx="862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Representative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of performances of </a:t>
            </a:r>
            <a:r>
              <a:rPr lang="fr-FR" dirty="0" err="1"/>
              <a:t>varius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for the </a:t>
            </a:r>
            <a:r>
              <a:rPr lang="fr-FR" dirty="0" err="1"/>
              <a:t>lung</a:t>
            </a:r>
            <a:r>
              <a:rPr lang="fr-FR" dirty="0"/>
              <a:t> data set. Five data points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estimate</a:t>
            </a:r>
            <a:r>
              <a:rPr lang="fr-FR" dirty="0"/>
              <a:t> the animal </a:t>
            </a:r>
            <a:r>
              <a:rPr lang="fr-FR" dirty="0" err="1"/>
              <a:t>parameters</a:t>
            </a:r>
            <a:r>
              <a:rPr lang="fr-FR" dirty="0"/>
              <a:t> and </a:t>
            </a:r>
            <a:r>
              <a:rPr lang="fr-FR" dirty="0" err="1"/>
              <a:t>predict</a:t>
            </a:r>
            <a:r>
              <a:rPr lang="fr-FR" dirty="0"/>
              <a:t> future </a:t>
            </a:r>
            <a:r>
              <a:rPr lang="fr-FR" dirty="0" err="1"/>
              <a:t>growth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2891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32451</TotalTime>
  <Words>1872</Words>
  <Application>Microsoft Macintosh PowerPoint</Application>
  <PresentationFormat>Grand écran</PresentationFormat>
  <Paragraphs>184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.Apple Color Emoji UI</vt:lpstr>
      <vt:lpstr>Arial</vt:lpstr>
      <vt:lpstr>Calibri</vt:lpstr>
      <vt:lpstr>Calibri Light</vt:lpstr>
      <vt:lpstr>Cambria Math</vt:lpstr>
      <vt:lpstr>Thème Office</vt:lpstr>
      <vt:lpstr>Mecanistic (compartmental) models in life science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Mecanistic (compartmental) models in life science</dc:title>
  <dc:creator>Pom Ire</dc:creator>
  <cp:lastModifiedBy>Pom Ire</cp:lastModifiedBy>
  <cp:revision>68</cp:revision>
  <dcterms:created xsi:type="dcterms:W3CDTF">2020-09-06T14:38:31Z</dcterms:created>
  <dcterms:modified xsi:type="dcterms:W3CDTF">2021-10-04T20:57:31Z</dcterms:modified>
</cp:coreProperties>
</file>