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2"/>
    <p:restoredTop sz="94540"/>
  </p:normalViewPr>
  <p:slideViewPr>
    <p:cSldViewPr snapToGrid="0" snapToObjects="1">
      <p:cViewPr varScale="1">
        <p:scale>
          <a:sx n="104" d="100"/>
          <a:sy n="104" d="100"/>
        </p:scale>
        <p:origin x="10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29E4B-813B-8E48-A9CD-912B7C78E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520E3A-3BAF-A442-B8B1-074F254FA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0734B-C463-F444-BB95-0D9D7A7E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6CB98-95CA-5C4C-BF01-3BD9A4CB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AFC56-E3FD-1347-A8E9-83AB9714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6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234AC-87D3-9945-AF45-8052A946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FD1ED-297E-714E-9B4B-28253F965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C0C7-BD3A-4B4F-A032-1CE7A3B3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EC52C-393C-CB4F-A272-CD5E58F8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4EF792-8DD2-E342-9FCB-59E8FEB0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2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572677-1911-014A-8064-2E35424A8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4CA632-7755-5B45-A124-B147EE71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0902D3-7F52-5D48-B862-B06C973A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7EA58-3032-0E4F-8402-5C573F14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CCD9A-548A-814D-90D0-913EBC99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1EAB5-0BC7-C24D-9AC1-21C827DA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0EC8F-F7BC-9849-A7C7-25351C84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654E-BC8D-AA44-A492-AF20CE99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4F53B7-30ED-AB43-A473-A153CF30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4E9E1-DEA7-4149-A357-BC723A17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D129E-0E27-EC42-93F6-7D7F76F9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832F92-D4DC-DC4A-93DC-AC9C293D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3F0F3-C103-2D4C-BEA6-97353ACC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30E4F-D0D5-5647-979A-5146913E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EA1738-7DFB-D143-A741-3A9DD3D3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9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0A4F-F940-4C48-A4A6-1316D897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F1F5-331C-4B4D-9759-A95EA942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8FE9FB-F2F1-C540-ABAE-D1576459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F7A3AC-2EEB-8D48-BB85-C190580C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5FC1DD-9E9C-3649-8C7F-694F300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906303-2133-574F-8834-CEE30CA2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4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B8276-FCF3-664C-A3D5-A9677C5F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CC11E0-6EEF-3347-BE4F-A2AA52E4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66D3A1-6169-734E-85BE-20DFB4D0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5217A6-2274-B541-873D-7A09B740B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0774EC-3E3C-3445-851D-70C63DA81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402ED1-D380-3D44-AAE1-39BF8B7B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35E097-CD47-B64E-B66E-420E4BE2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9EED48-4084-6445-B4F2-C43639DC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90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92C01-2AED-0B42-A81E-BD3531B3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30837-D4AF-C247-A20D-F52C0673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E88EFF-E05D-1040-B012-FAD78D4E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67B284-AD90-154A-8DD8-65798D08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B6CCC2-9359-714B-94AD-DEB1959F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507D57-B9D4-9C44-990C-DAB4C8E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B13085-7335-9E4B-A527-30DD45BD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D12D1-BD42-D945-9672-1A0DBF26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667CD-A069-6740-A200-E8BBE86A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4EF56-558E-B34A-AB2C-73DC040F5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D747FA-5FEC-E448-BB98-5B1812E7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F35311-8125-0043-857C-F3C15C7E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E50BDA-B40E-2A44-BF96-4338CD2F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1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E2892-501A-BB4D-BA2F-2D146F3C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DA240F-7900-B143-A6FC-2465B6536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41718B-16D6-544B-933E-9871A32E1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973BB4-A765-0642-B0E9-59CCBF19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D6E94E-BC39-7D4A-A44F-85924423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6086A2-AA11-6543-8DF6-7CA4CA81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42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680BEF-CD23-C34A-88FD-4DB6EC8E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D82C5-9A16-1241-B004-4E2BC531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FFD4E6-853C-4742-A88F-505BF2F6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739DA-FEA4-F144-8592-0A10DCEBE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30B8C-987B-0248-B7B1-41214FAFA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8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xoft.com/products/monolix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T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4AB51-202F-5B47-BFE1-D7A6F5C41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Parameters</a:t>
            </a:r>
            <a:r>
              <a:rPr lang="fr-FR" dirty="0"/>
              <a:t> Estimation </a:t>
            </a:r>
            <a:r>
              <a:rPr lang="fr-FR" dirty="0" err="1"/>
              <a:t>through</a:t>
            </a:r>
            <a:r>
              <a:rPr lang="fr-FR" dirty="0"/>
              <a:t> Mixed </a:t>
            </a:r>
            <a:r>
              <a:rPr lang="fr-FR" dirty="0" err="1"/>
              <a:t>Effects</a:t>
            </a:r>
            <a:r>
              <a:rPr lang="fr-FR" dirty="0"/>
              <a:t> </a:t>
            </a:r>
            <a:r>
              <a:rPr lang="fr-FR" dirty="0" err="1"/>
              <a:t>Modeling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1CCAF0-6D4B-9E4D-B73B-3EDB7630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462"/>
            <a:ext cx="9144000" cy="1655762"/>
          </a:xfrm>
        </p:spPr>
        <p:txBody>
          <a:bodyPr/>
          <a:lstStyle/>
          <a:p>
            <a:r>
              <a:rPr lang="fr-FR" dirty="0" err="1"/>
              <a:t>Irene</a:t>
            </a:r>
            <a:r>
              <a:rPr lang="fr-FR" dirty="0"/>
              <a:t> </a:t>
            </a:r>
            <a:r>
              <a:rPr lang="fr-FR" dirty="0" err="1"/>
              <a:t>Balelli</a:t>
            </a:r>
            <a:r>
              <a:rPr lang="fr-FR" dirty="0"/>
              <a:t> – </a:t>
            </a:r>
            <a:r>
              <a:rPr lang="fr-FR" i="1" dirty="0" err="1"/>
              <a:t>irene.balelli@inria.fr</a:t>
            </a:r>
            <a:endParaRPr lang="fr-FR" i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416EB2-66AF-8448-959D-D8980967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09" y="4608724"/>
            <a:ext cx="4292600" cy="1892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CBCF9D-3EE7-CA4B-BA11-304EBC6CB1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4131" y="4932950"/>
            <a:ext cx="2446759" cy="11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866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Non </a:t>
            </a:r>
            <a:r>
              <a:rPr lang="fr-FR" sz="2800" dirty="0" err="1"/>
              <a:t>linear</a:t>
            </a:r>
            <a:r>
              <a:rPr lang="fr-FR" sz="2800" dirty="0"/>
              <a:t> mixed </a:t>
            </a:r>
            <a:r>
              <a:rPr lang="fr-FR" sz="2800" dirty="0" err="1"/>
              <a:t>effects</a:t>
            </a:r>
            <a:r>
              <a:rPr lang="fr-FR" sz="2800" dirty="0"/>
              <a:t> </a:t>
            </a:r>
            <a:r>
              <a:rPr lang="fr-FR" sz="2800" dirty="0" err="1"/>
              <a:t>models</a:t>
            </a:r>
            <a:r>
              <a:rPr lang="fr-FR" sz="2800" dirty="0"/>
              <a:t>: </a:t>
            </a:r>
            <a:r>
              <a:rPr lang="fr-FR" sz="2800" dirty="0" err="1"/>
              <a:t>fixed</a:t>
            </a:r>
            <a:r>
              <a:rPr lang="fr-FR" sz="2800" dirty="0"/>
              <a:t> and </a:t>
            </a:r>
            <a:r>
              <a:rPr lang="fr-FR" sz="2800" dirty="0" err="1"/>
              <a:t>random</a:t>
            </a:r>
            <a:r>
              <a:rPr lang="fr-FR" sz="2800" dirty="0"/>
              <a:t> </a:t>
            </a:r>
            <a:r>
              <a:rPr lang="fr-FR" sz="2800" dirty="0" err="1"/>
              <a:t>effects</a:t>
            </a:r>
            <a:endParaRPr lang="fr-FR" sz="2800" dirty="0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7C17FC9E-4AC2-EB4E-9EAA-A2FB2AEE45F2}"/>
              </a:ext>
            </a:extLst>
          </p:cNvPr>
          <p:cNvSpPr/>
          <p:nvPr/>
        </p:nvSpPr>
        <p:spPr>
          <a:xfrm>
            <a:off x="6328615" y="2995863"/>
            <a:ext cx="1407689" cy="8903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5F6CE7F-65BD-3E49-A2B9-60334EAE093C}"/>
              </a:ext>
            </a:extLst>
          </p:cNvPr>
          <p:cNvCxnSpPr/>
          <p:nvPr/>
        </p:nvCxnSpPr>
        <p:spPr>
          <a:xfrm flipV="1">
            <a:off x="6208295" y="3946358"/>
            <a:ext cx="794085" cy="10708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5FC721B-CC74-F741-A9DC-FF1D9EB5934C}"/>
              </a:ext>
            </a:extLst>
          </p:cNvPr>
          <p:cNvSpPr txBox="1"/>
          <p:nvPr/>
        </p:nvSpPr>
        <p:spPr>
          <a:xfrm>
            <a:off x="5337255" y="5017168"/>
            <a:ext cx="174208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 err="1"/>
              <a:t>Fixed</a:t>
            </a:r>
            <a:r>
              <a:rPr lang="fr-FR" sz="2400" dirty="0"/>
              <a:t> </a:t>
            </a:r>
            <a:r>
              <a:rPr lang="fr-FR" sz="2400" dirty="0" err="1"/>
              <a:t>effects</a:t>
            </a:r>
            <a:endParaRPr lang="fr-FR" sz="2400" dirty="0"/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D93B8320-B4BE-B144-9BE3-5DE0A22A4F7D}"/>
              </a:ext>
            </a:extLst>
          </p:cNvPr>
          <p:cNvSpPr/>
          <p:nvPr/>
        </p:nvSpPr>
        <p:spPr>
          <a:xfrm>
            <a:off x="8434138" y="2995862"/>
            <a:ext cx="733926" cy="890337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B1BF8E-3280-2F45-A9A9-799469445DE9}"/>
              </a:ext>
            </a:extLst>
          </p:cNvPr>
          <p:cNvSpPr txBox="1"/>
          <p:nvPr/>
        </p:nvSpPr>
        <p:spPr>
          <a:xfrm>
            <a:off x="7467529" y="1543671"/>
            <a:ext cx="201471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 err="1"/>
              <a:t>Random</a:t>
            </a:r>
            <a:r>
              <a:rPr lang="fr-FR" sz="2400" dirty="0"/>
              <a:t> </a:t>
            </a:r>
            <a:r>
              <a:rPr lang="fr-FR" sz="2400" dirty="0" err="1"/>
              <a:t>effect</a:t>
            </a:r>
            <a:endParaRPr lang="fr-FR" sz="24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A414DF-209E-FD44-9AD3-C7DE4B7AC0B0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8474889" y="2005336"/>
            <a:ext cx="326212" cy="99052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4A51AA0-B3E1-CC4C-90C4-7C2037FE4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633" y="3088184"/>
            <a:ext cx="5912915" cy="68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6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330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considerations</a:t>
            </a:r>
            <a:r>
              <a:rPr lang="fr-FR" sz="2800" dirty="0"/>
              <a:t>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EAA970-4323-5241-99F1-77ECA29E4F47}"/>
              </a:ext>
            </a:extLst>
          </p:cNvPr>
          <p:cNvSpPr txBox="1"/>
          <p:nvPr/>
        </p:nvSpPr>
        <p:spPr>
          <a:xfrm>
            <a:off x="228600" y="1221359"/>
            <a:ext cx="116225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number</a:t>
            </a:r>
            <a:r>
              <a:rPr lang="fr-FR" sz="2400" dirty="0"/>
              <a:t> of observations and the time-point distribution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vary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one </a:t>
            </a:r>
            <a:r>
              <a:rPr lang="fr-FR" sz="2400" dirty="0" err="1"/>
              <a:t>individual</a:t>
            </a:r>
            <a:r>
              <a:rPr lang="fr-FR" sz="2400" dirty="0"/>
              <a:t> to </a:t>
            </a:r>
            <a:r>
              <a:rPr lang="fr-FR" sz="2400" dirty="0" err="1"/>
              <a:t>another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It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convenient</a:t>
            </a:r>
            <a:r>
              <a:rPr lang="fr-FR" sz="2400" dirty="0"/>
              <a:t> </a:t>
            </a:r>
            <a:r>
              <a:rPr lang="fr-FR" sz="2400" dirty="0" err="1"/>
              <a:t>sometimes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transformation of the observations, </a:t>
            </a:r>
            <a:r>
              <a:rPr lang="fr-FR" sz="2400" dirty="0" err="1"/>
              <a:t>hence</a:t>
            </a:r>
            <a:r>
              <a:rPr lang="fr-FR" sz="2400" dirty="0"/>
              <a:t> the </a:t>
            </a:r>
            <a:r>
              <a:rPr lang="fr-FR" sz="2400" dirty="0" err="1"/>
              <a:t>error</a:t>
            </a:r>
            <a:r>
              <a:rPr lang="fr-FR" sz="2400" dirty="0"/>
              <a:t> model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affected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In practice,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often</a:t>
            </a:r>
            <a:r>
              <a:rPr lang="fr-FR" sz="2400" dirty="0"/>
              <a:t> </a:t>
            </a:r>
            <a:r>
              <a:rPr lang="fr-FR" sz="2400" dirty="0" err="1"/>
              <a:t>consider</a:t>
            </a:r>
            <a:r>
              <a:rPr lang="fr-FR" sz="2400" dirty="0"/>
              <a:t> transformations of </a:t>
            </a:r>
            <a:r>
              <a:rPr lang="fr-FR" sz="2400" dirty="0" err="1"/>
              <a:t>parameters</a:t>
            </a:r>
            <a:r>
              <a:rPr lang="fr-FR" sz="2400" dirty="0"/>
              <a:t> to </a:t>
            </a:r>
            <a:r>
              <a:rPr lang="fr-FR" sz="2400" dirty="0" err="1"/>
              <a:t>improve</a:t>
            </a:r>
            <a:r>
              <a:rPr lang="fr-FR" sz="2400" dirty="0"/>
              <a:t> </a:t>
            </a:r>
            <a:r>
              <a:rPr lang="fr-FR" sz="2400" dirty="0" err="1"/>
              <a:t>their</a:t>
            </a:r>
            <a:r>
              <a:rPr lang="fr-FR" sz="2400" dirty="0"/>
              <a:t> estimation: a </a:t>
            </a:r>
            <a:r>
              <a:rPr lang="fr-FR" sz="2400" dirty="0" err="1"/>
              <a:t>common</a:t>
            </a:r>
            <a:r>
              <a:rPr lang="fr-FR" sz="2400" dirty="0"/>
              <a:t> </a:t>
            </a:r>
            <a:r>
              <a:rPr lang="fr-FR" sz="2400" dirty="0" err="1"/>
              <a:t>choice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the </a:t>
            </a:r>
            <a:r>
              <a:rPr lang="fr-FR" sz="2400" dirty="0" err="1"/>
              <a:t>logarithmic</a:t>
            </a:r>
            <a:r>
              <a:rPr lang="fr-FR" sz="2400" dirty="0"/>
              <a:t> to </a:t>
            </a:r>
            <a:r>
              <a:rPr lang="fr-FR" sz="2400" dirty="0" err="1"/>
              <a:t>avoid</a:t>
            </a:r>
            <a:r>
              <a:rPr lang="fr-FR" sz="2400" dirty="0"/>
              <a:t> </a:t>
            </a:r>
            <a:r>
              <a:rPr lang="fr-FR" sz="2400" dirty="0" err="1"/>
              <a:t>negative</a:t>
            </a:r>
            <a:r>
              <a:rPr lang="fr-FR" sz="2400" dirty="0"/>
              <a:t> values. </a:t>
            </a:r>
            <a:r>
              <a:rPr lang="fr-FR" sz="2400" dirty="0" err="1"/>
              <a:t>Hence</a:t>
            </a:r>
            <a:r>
              <a:rPr lang="fr-FR" sz="2400" dirty="0"/>
              <a:t> the </a:t>
            </a:r>
            <a:r>
              <a:rPr lang="fr-FR" sz="2400" dirty="0" err="1"/>
              <a:t>parameter</a:t>
            </a:r>
            <a:r>
              <a:rPr lang="fr-FR" sz="2400" dirty="0"/>
              <a:t> distribution </a:t>
            </a:r>
            <a:r>
              <a:rPr lang="fr-FR" sz="2400" dirty="0" err="1"/>
              <a:t>could</a:t>
            </a:r>
            <a:r>
              <a:rPr lang="fr-FR" sz="2400" dirty="0"/>
              <a:t> change: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Normal,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Log-normal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Covariates</a:t>
            </a:r>
            <a:r>
              <a:rPr lang="fr-FR" sz="2400" dirty="0"/>
              <a:t>: 2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kinds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Conitnuous</a:t>
            </a:r>
            <a:r>
              <a:rPr lang="fr-FR" sz="2400" dirty="0"/>
              <a:t> (</a:t>
            </a:r>
            <a:r>
              <a:rPr lang="fr-FR" sz="2400" dirty="0" err="1"/>
              <a:t>eg</a:t>
            </a:r>
            <a:r>
              <a:rPr lang="fr-FR" sz="2400" dirty="0"/>
              <a:t> BIM, </a:t>
            </a:r>
            <a:r>
              <a:rPr lang="fr-FR" sz="2400" dirty="0" err="1"/>
              <a:t>age</a:t>
            </a:r>
            <a:r>
              <a:rPr lang="fr-FR" sz="2400" dirty="0"/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Categorical</a:t>
            </a:r>
            <a:r>
              <a:rPr lang="fr-FR" sz="2400" dirty="0"/>
              <a:t> (</a:t>
            </a:r>
            <a:r>
              <a:rPr lang="fr-FR" sz="2400" dirty="0" err="1"/>
              <a:t>eg</a:t>
            </a:r>
            <a:r>
              <a:rPr lang="fr-FR" sz="2400" dirty="0"/>
              <a:t> sexe, </a:t>
            </a:r>
            <a:r>
              <a:rPr lang="fr-FR" sz="2400" dirty="0" err="1"/>
              <a:t>study</a:t>
            </a:r>
            <a:r>
              <a:rPr lang="fr-FR" sz="2400" dirty="0"/>
              <a:t> group)</a:t>
            </a:r>
          </a:p>
        </p:txBody>
      </p:sp>
    </p:spTree>
    <p:extLst>
      <p:ext uri="{BB962C8B-B14F-4D97-AF65-F5344CB8AC3E}">
        <p14:creationId xmlns:p14="http://schemas.microsoft.com/office/powerpoint/2010/main" val="121614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6853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Parameter</a:t>
            </a:r>
            <a:r>
              <a:rPr lang="fr-FR" sz="2800" dirty="0"/>
              <a:t> estimation: population </a:t>
            </a:r>
            <a:r>
              <a:rPr lang="fr-FR" sz="2800" dirty="0" err="1"/>
              <a:t>parameters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3D9B87A0-85A0-7C49-8BA6-5AC02F4A91DD}"/>
                  </a:ext>
                </a:extLst>
              </p:cNvPr>
              <p:cNvSpPr txBox="1"/>
              <p:nvPr/>
            </p:nvSpPr>
            <p:spPr>
              <a:xfrm>
                <a:off x="228600" y="1836384"/>
                <a:ext cx="11682663" cy="3283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Statistical </a:t>
                </a:r>
                <a:r>
                  <a:rPr lang="fr-FR" sz="2000" dirty="0" err="1"/>
                  <a:t>method</a:t>
                </a:r>
                <a:r>
                  <a:rPr lang="fr-FR" sz="2000" dirty="0"/>
                  <a:t> are </a:t>
                </a:r>
                <a:r>
                  <a:rPr lang="fr-FR" sz="2000" dirty="0" err="1"/>
                  <a:t>deployed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estimate</a:t>
                </a:r>
                <a:r>
                  <a:rPr lang="fr-FR" sz="2000" dirty="0"/>
                  <a:t> the population </a:t>
                </a:r>
                <a:r>
                  <a:rPr lang="fr-FR" sz="2000" dirty="0" err="1"/>
                  <a:t>parameters</a:t>
                </a:r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r>
                      <a:rPr lang="fr-FR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By construction, observations </a:t>
                </a:r>
                <a:r>
                  <a:rPr lang="fr-FR" sz="2000" dirty="0" err="1"/>
                  <a:t>follow</a:t>
                </a:r>
                <a:r>
                  <a:rPr lang="fr-FR" sz="2000" dirty="0"/>
                  <a:t> a certain distribution. It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natural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consider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their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likelihood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respect to model </a:t>
                </a:r>
                <a:r>
                  <a:rPr lang="fr-FR" sz="2000" dirty="0" err="1"/>
                  <a:t>parameters</a:t>
                </a:r>
                <a:r>
                  <a:rPr lang="fr-FR" sz="2000" dirty="0"/>
                  <a:t>. </a:t>
                </a:r>
                <a:r>
                  <a:rPr lang="fr-FR" sz="2000" dirty="0" err="1"/>
                  <a:t>Then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aim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maximize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likelihood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estimate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parameters</a:t>
                </a:r>
                <a:r>
                  <a:rPr lang="fr-FR" sz="2000" dirty="0"/>
                  <a:t>.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In practice, </a:t>
                </a:r>
                <a:r>
                  <a:rPr lang="fr-FR" sz="2000" dirty="0" err="1"/>
                  <a:t>Likelihood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maximization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done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through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numerical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algorithms</a:t>
                </a:r>
                <a:r>
                  <a:rPr lang="fr-FR" sz="2000" dirty="0"/>
                  <a:t>,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as the Expectation-</a:t>
                </a:r>
                <a:r>
                  <a:rPr lang="fr-FR" sz="2000" dirty="0" err="1"/>
                  <a:t>Maximization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algorithm</a:t>
                </a:r>
                <a:r>
                  <a:rPr lang="fr-FR" sz="2000" dirty="0"/>
                  <a:t> (EM) or </a:t>
                </a:r>
                <a:r>
                  <a:rPr lang="fr-FR" sz="2000" dirty="0" err="1"/>
                  <a:t>its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stochastic</a:t>
                </a:r>
                <a:r>
                  <a:rPr lang="fr-FR" sz="2000" dirty="0"/>
                  <a:t> version (SAEM). </a:t>
                </a:r>
                <a:r>
                  <a:rPr lang="fr-FR" sz="2000" dirty="0" err="1"/>
                  <a:t>These</a:t>
                </a:r>
                <a:r>
                  <a:rPr lang="fr-FR" sz="2000" dirty="0"/>
                  <a:t> are </a:t>
                </a:r>
                <a:r>
                  <a:rPr lang="fr-FR" sz="2000" dirty="0" err="1"/>
                  <a:t>iterative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algorithms</a:t>
                </a:r>
                <a:r>
                  <a:rPr lang="fr-FR" sz="2000" dirty="0"/>
                  <a:t>:</a:t>
                </a:r>
              </a:p>
              <a:p>
                <a:endParaRPr lang="fr-F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000" dirty="0"/>
                  <a:t>The </a:t>
                </a:r>
                <a:r>
                  <a:rPr lang="fr-FR" sz="2000" dirty="0" err="1"/>
                  <a:t>conditional</a:t>
                </a:r>
                <a:r>
                  <a:rPr lang="fr-FR" sz="2000" dirty="0"/>
                  <a:t> expectation of the </a:t>
                </a:r>
                <a:r>
                  <a:rPr lang="fr-FR" sz="2000" dirty="0" err="1"/>
                  <a:t>likelihood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computed</a:t>
                </a:r>
                <a:r>
                  <a:rPr lang="fr-FR" sz="2000" dirty="0"/>
                  <a:t> (</a:t>
                </a:r>
                <a:r>
                  <a:rPr lang="fr-FR" sz="2000" dirty="0" err="1"/>
                  <a:t>using</a:t>
                </a:r>
                <a:r>
                  <a:rPr lang="fr-FR" sz="2000" dirty="0"/>
                  <a:t> a </a:t>
                </a:r>
                <a:r>
                  <a:rPr lang="fr-FR" sz="2000" dirty="0" err="1"/>
                  <a:t>stochastic</a:t>
                </a:r>
                <a:r>
                  <a:rPr lang="fr-FR" sz="2000" dirty="0"/>
                  <a:t> approximation)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000" dirty="0"/>
                  <a:t>This </a:t>
                </a:r>
                <a:r>
                  <a:rPr lang="fr-FR" sz="2000" dirty="0" err="1"/>
                  <a:t>quantity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maximized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respect to </a:t>
                </a:r>
                <a:r>
                  <a:rPr lang="fr-FR" sz="2000" dirty="0" err="1"/>
                  <a:t>parameters</a:t>
                </a:r>
                <a:endParaRPr lang="fr-FR" sz="20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3D9B87A0-85A0-7C49-8BA6-5AC02F4A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36384"/>
                <a:ext cx="11682663" cy="3283271"/>
              </a:xfrm>
              <a:prstGeom prst="rect">
                <a:avLst/>
              </a:prstGeom>
              <a:blipFill>
                <a:blip r:embed="rId4"/>
                <a:stretch>
                  <a:fillRect l="-543" r="-109" b="-2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88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6683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Parameter</a:t>
            </a:r>
            <a:r>
              <a:rPr lang="fr-FR" sz="2800" dirty="0"/>
              <a:t> estimation: </a:t>
            </a:r>
            <a:r>
              <a:rPr lang="fr-FR" sz="2800" dirty="0" err="1"/>
              <a:t>individual</a:t>
            </a:r>
            <a:r>
              <a:rPr lang="fr-FR" sz="2800" dirty="0"/>
              <a:t> </a:t>
            </a:r>
            <a:r>
              <a:rPr lang="fr-FR" sz="2800" dirty="0" err="1"/>
              <a:t>parameters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AC02EDD6-F8B1-D64A-ADC5-13DF8167358E}"/>
                  </a:ext>
                </a:extLst>
              </p:cNvPr>
              <p:cNvSpPr txBox="1"/>
              <p:nvPr/>
            </p:nvSpPr>
            <p:spPr>
              <a:xfrm>
                <a:off x="228600" y="1335505"/>
                <a:ext cx="11718758" cy="105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Let us suppose </a:t>
                </a:r>
                <a:r>
                  <a:rPr lang="fr-FR" dirty="0" err="1"/>
                  <a:t>that</a:t>
                </a:r>
                <a:r>
                  <a:rPr lang="fr-FR" dirty="0"/>
                  <a:t> population </a:t>
                </a:r>
                <a:r>
                  <a:rPr lang="fr-FR" dirty="0" err="1"/>
                  <a:t>parameters</a:t>
                </a:r>
                <a:r>
                  <a:rPr lang="fr-FR" dirty="0"/>
                  <a:t> have been </a:t>
                </a:r>
                <a:r>
                  <a:rPr lang="fr-FR" dirty="0" err="1"/>
                  <a:t>estimated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</m:acc>
                  </m:oMath>
                </a14:m>
                <a:r>
                  <a:rPr lang="fr-FR" dirty="0"/>
                  <a:t>. The </a:t>
                </a:r>
                <a:r>
                  <a:rPr lang="fr-FR" dirty="0" err="1"/>
                  <a:t>next</a:t>
                </a:r>
                <a:r>
                  <a:rPr lang="fr-FR" dirty="0"/>
                  <a:t> </a:t>
                </a:r>
                <a:r>
                  <a:rPr lang="fr-FR" dirty="0" err="1"/>
                  <a:t>step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to </a:t>
                </a:r>
                <a:r>
                  <a:rPr lang="fr-FR" dirty="0" err="1"/>
                  <a:t>estimate</a:t>
                </a:r>
                <a:r>
                  <a:rPr lang="fr-FR" dirty="0"/>
                  <a:t> </a:t>
                </a:r>
                <a:r>
                  <a:rPr lang="fr-FR" dirty="0" err="1"/>
                  <a:t>each</a:t>
                </a:r>
                <a:r>
                  <a:rPr lang="fr-FR" dirty="0"/>
                  <a:t> </a:t>
                </a:r>
                <a:r>
                  <a:rPr lang="fr-FR" dirty="0" err="1"/>
                  <a:t>individual</a:t>
                </a:r>
                <a:r>
                  <a:rPr lang="fr-FR" dirty="0"/>
                  <a:t> </a:t>
                </a:r>
                <a:r>
                  <a:rPr lang="fr-FR" dirty="0" err="1"/>
                  <a:t>parameter</a:t>
                </a:r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. A </a:t>
                </a:r>
                <a:r>
                  <a:rPr lang="fr-FR" dirty="0" err="1">
                    <a:ea typeface="Cambria Math" panose="02040503050406030204" pitchFamily="18" charset="0"/>
                  </a:rPr>
                  <a:t>natural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way</a:t>
                </a:r>
                <a:r>
                  <a:rPr lang="fr-FR" dirty="0">
                    <a:ea typeface="Cambria Math" panose="02040503050406030204" pitchFamily="18" charset="0"/>
                  </a:rPr>
                  <a:t> to do </a:t>
                </a:r>
                <a:r>
                  <a:rPr lang="fr-FR" dirty="0" err="1">
                    <a:ea typeface="Cambria Math" panose="02040503050406030204" pitchFamily="18" charset="0"/>
                  </a:rPr>
                  <a:t>it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is</a:t>
                </a:r>
                <a:r>
                  <a:rPr lang="fr-FR" dirty="0">
                    <a:ea typeface="Cambria Math" panose="02040503050406030204" pitchFamily="18" charset="0"/>
                  </a:rPr>
                  <a:t> to </a:t>
                </a:r>
                <a:r>
                  <a:rPr lang="fr-FR" dirty="0" err="1">
                    <a:ea typeface="Cambria Math" panose="02040503050406030204" pitchFamily="18" charset="0"/>
                  </a:rPr>
                  <a:t>maximize</a:t>
                </a:r>
                <a:r>
                  <a:rPr lang="fr-FR" dirty="0">
                    <a:ea typeface="Cambria Math" panose="02040503050406030204" pitchFamily="18" charset="0"/>
                  </a:rPr>
                  <a:t> the </a:t>
                </a:r>
                <a:r>
                  <a:rPr lang="fr-FR" dirty="0" err="1">
                    <a:ea typeface="Cambria Math" panose="02040503050406030204" pitchFamily="18" charset="0"/>
                  </a:rPr>
                  <a:t>conditional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probabilities</a:t>
                </a:r>
                <a:r>
                  <a:rPr lang="fr-FR" dirty="0">
                    <a:ea typeface="Cambria Math" panose="02040503050406030204" pitchFamily="18" charset="0"/>
                  </a:rPr>
                  <a:t>:</a:t>
                </a:r>
                <a:endParaRPr lang="fr-FR" b="1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AC02EDD6-F8B1-D64A-ADC5-13DF81673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35505"/>
                <a:ext cx="11718758" cy="1058880"/>
              </a:xfrm>
              <a:prstGeom prst="rect">
                <a:avLst/>
              </a:prstGeom>
              <a:blipFill>
                <a:blip r:embed="rId4"/>
                <a:stretch>
                  <a:fillRect l="-433" t="-2353" r="-6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A1AA60C0-A8B2-614D-823C-5823B396C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61" y="2183412"/>
            <a:ext cx="2701636" cy="6696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CE4325-EA60-1040-8B4D-54AA9884530A}"/>
              </a:ext>
            </a:extLst>
          </p:cNvPr>
          <p:cNvSpPr txBox="1"/>
          <p:nvPr/>
        </p:nvSpPr>
        <p:spPr>
          <a:xfrm>
            <a:off x="838529" y="4245810"/>
            <a:ext cx="1061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Question: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effect</a:t>
            </a:r>
            <a:r>
              <a:rPr lang="fr-FR" sz="2400" dirty="0"/>
              <a:t> of </a:t>
            </a:r>
            <a:r>
              <a:rPr lang="fr-FR" sz="2400" dirty="0" err="1"/>
              <a:t>having</a:t>
            </a:r>
            <a:r>
              <a:rPr lang="fr-FR" sz="2400" dirty="0"/>
              <a:t> more or </a:t>
            </a:r>
            <a:r>
              <a:rPr lang="fr-FR" sz="2400" dirty="0" err="1"/>
              <a:t>less</a:t>
            </a:r>
            <a:r>
              <a:rPr lang="fr-FR" sz="2400" dirty="0"/>
              <a:t> observations for a </a:t>
            </a:r>
            <a:r>
              <a:rPr lang="fr-FR" sz="2400" dirty="0" err="1"/>
              <a:t>given</a:t>
            </a:r>
            <a:r>
              <a:rPr lang="fr-FR" sz="2400" dirty="0"/>
              <a:t> </a:t>
            </a:r>
            <a:r>
              <a:rPr lang="fr-FR" sz="2400" dirty="0" err="1"/>
              <a:t>subject</a:t>
            </a:r>
            <a:r>
              <a:rPr lang="fr-F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943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616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Are </a:t>
            </a:r>
            <a:r>
              <a:rPr lang="fr-FR" sz="2800" dirty="0" err="1"/>
              <a:t>covariates</a:t>
            </a:r>
            <a:r>
              <a:rPr lang="fr-FR" sz="2800" dirty="0"/>
              <a:t> </a:t>
            </a:r>
            <a:r>
              <a:rPr lang="fr-FR" sz="2800" dirty="0" err="1"/>
              <a:t>improving</a:t>
            </a:r>
            <a:r>
              <a:rPr lang="fr-FR" sz="2800" dirty="0"/>
              <a:t> the estimation?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C425EF-B5DA-3047-827C-ADC897B5D1B4}"/>
              </a:ext>
            </a:extLst>
          </p:cNvPr>
          <p:cNvSpPr txBox="1"/>
          <p:nvPr/>
        </p:nvSpPr>
        <p:spPr>
          <a:xfrm>
            <a:off x="228600" y="1552074"/>
            <a:ext cx="11670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While</a:t>
            </a:r>
            <a:r>
              <a:rPr lang="fr-FR" sz="2400" dirty="0"/>
              <a:t> </a:t>
            </a:r>
            <a:r>
              <a:rPr lang="fr-FR" sz="2400" dirty="0" err="1"/>
              <a:t>trying</a:t>
            </a:r>
            <a:r>
              <a:rPr lang="fr-FR" sz="2400" dirty="0"/>
              <a:t> to fit a model and </a:t>
            </a:r>
            <a:r>
              <a:rPr lang="fr-FR" sz="2400" dirty="0" err="1"/>
              <a:t>estimate</a:t>
            </a:r>
            <a:r>
              <a:rPr lang="fr-FR" sz="2400" dirty="0"/>
              <a:t>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mixed </a:t>
            </a:r>
            <a:r>
              <a:rPr lang="fr-FR" sz="2400" dirty="0" err="1"/>
              <a:t>effects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use to </a:t>
            </a: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assumptions</a:t>
            </a:r>
            <a:r>
              <a:rPr lang="fr-FR" sz="2400" dirty="0"/>
              <a:t> </a:t>
            </a:r>
            <a:r>
              <a:rPr lang="fr-FR" sz="2400" dirty="0" err="1"/>
              <a:t>concerning</a:t>
            </a:r>
            <a:r>
              <a:rPr lang="fr-FR" sz="2400" dirty="0"/>
              <a:t> the </a:t>
            </a:r>
            <a:r>
              <a:rPr lang="fr-FR" sz="2400" dirty="0" err="1"/>
              <a:t>available</a:t>
            </a:r>
            <a:r>
              <a:rPr lang="fr-FR" sz="2400" dirty="0"/>
              <a:t> </a:t>
            </a:r>
            <a:r>
              <a:rPr lang="fr-FR" sz="2400" dirty="0" err="1"/>
              <a:t>covariates</a:t>
            </a:r>
            <a:r>
              <a:rPr lang="fr-FR" sz="2400" dirty="0"/>
              <a:t>. In </a:t>
            </a:r>
            <a:r>
              <a:rPr lang="fr-FR" sz="2400" dirty="0" err="1"/>
              <a:t>particular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try</a:t>
            </a:r>
            <a:r>
              <a:rPr lang="fr-FR" sz="2400" dirty="0"/>
              <a:t> to </a:t>
            </a:r>
            <a:r>
              <a:rPr lang="fr-FR" sz="2400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covariates</a:t>
            </a:r>
            <a:r>
              <a:rPr lang="fr-FR" sz="2400" dirty="0"/>
              <a:t> </a:t>
            </a:r>
            <a:r>
              <a:rPr lang="fr-FR" sz="2400" dirty="0" err="1"/>
              <a:t>effect</a:t>
            </a:r>
            <a:r>
              <a:rPr lang="fr-FR" sz="2400" dirty="0"/>
              <a:t> on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guided</a:t>
            </a:r>
            <a:r>
              <a:rPr lang="fr-FR" sz="2400" dirty="0"/>
              <a:t> by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previous</a:t>
            </a:r>
            <a:r>
              <a:rPr lang="fr-FR" sz="2400" dirty="0"/>
              <a:t> </a:t>
            </a:r>
            <a:r>
              <a:rPr lang="fr-FR" sz="2400" dirty="0" err="1"/>
              <a:t>knowledge</a:t>
            </a:r>
            <a:r>
              <a:rPr lang="fr-FR" sz="2400" dirty="0"/>
              <a:t> or </a:t>
            </a:r>
            <a:r>
              <a:rPr lang="fr-FR" sz="2400" dirty="0" err="1"/>
              <a:t>simply</a:t>
            </a:r>
            <a:r>
              <a:rPr lang="fr-FR" sz="2400" dirty="0"/>
              <a:t> intuition due to data </a:t>
            </a:r>
            <a:r>
              <a:rPr lang="fr-FR" sz="2400" dirty="0" err="1"/>
              <a:t>analysis</a:t>
            </a:r>
            <a:r>
              <a:rPr lang="fr-FR" sz="2400" dirty="0"/>
              <a:t> and </a:t>
            </a:r>
            <a:r>
              <a:rPr lang="fr-FR" sz="2400" dirty="0" err="1"/>
              <a:t>knowledge</a:t>
            </a:r>
            <a:r>
              <a:rPr lang="fr-FR" sz="2400" dirty="0"/>
              <a:t> about the </a:t>
            </a:r>
            <a:r>
              <a:rPr lang="fr-FR" sz="2400" dirty="0" err="1"/>
              <a:t>sensitivity</a:t>
            </a:r>
            <a:r>
              <a:rPr lang="fr-FR" sz="2400" dirty="0"/>
              <a:t> of the model </a:t>
            </a:r>
            <a:r>
              <a:rPr lang="fr-FR" sz="2400" dirty="0" err="1"/>
              <a:t>with</a:t>
            </a:r>
            <a:r>
              <a:rPr lang="fr-FR" sz="2400" dirty="0"/>
              <a:t> respect to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. </a:t>
            </a:r>
            <a:r>
              <a:rPr lang="fr-FR" sz="2400" dirty="0" err="1"/>
              <a:t>Nevertheless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always</a:t>
            </a:r>
            <a:r>
              <a:rPr lang="fr-FR" sz="2400" dirty="0"/>
              <a:t> </a:t>
            </a:r>
            <a:r>
              <a:rPr lang="fr-FR" sz="2400" dirty="0" err="1"/>
              <a:t>ask</a:t>
            </a:r>
            <a:r>
              <a:rPr lang="fr-FR" sz="2400" dirty="0"/>
              <a:t> </a:t>
            </a:r>
            <a:r>
              <a:rPr lang="fr-FR" sz="2400" dirty="0" err="1"/>
              <a:t>two</a:t>
            </a:r>
            <a:r>
              <a:rPr lang="fr-FR" sz="2400" dirty="0"/>
              <a:t> questions:</a:t>
            </a:r>
          </a:p>
          <a:p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Are the </a:t>
            </a:r>
            <a:r>
              <a:rPr lang="fr-FR" sz="2400" dirty="0" err="1"/>
              <a:t>considered</a:t>
            </a:r>
            <a:r>
              <a:rPr lang="fr-FR" sz="2400" dirty="0"/>
              <a:t> </a:t>
            </a:r>
            <a:r>
              <a:rPr lang="fr-FR" sz="2400" dirty="0" err="1"/>
              <a:t>covariates</a:t>
            </a:r>
            <a:r>
              <a:rPr lang="fr-FR" sz="2400" dirty="0"/>
              <a:t> </a:t>
            </a:r>
            <a:r>
              <a:rPr lang="fr-FR" sz="2400" dirty="0" err="1"/>
              <a:t>adding</a:t>
            </a:r>
            <a:r>
              <a:rPr lang="fr-FR" sz="2400" dirty="0"/>
              <a:t> </a:t>
            </a:r>
            <a:r>
              <a:rPr lang="fr-FR" sz="2400" dirty="0" err="1"/>
              <a:t>useful</a:t>
            </a:r>
            <a:r>
              <a:rPr lang="fr-FR" sz="2400" dirty="0"/>
              <a:t> information? Are </a:t>
            </a:r>
            <a:r>
              <a:rPr lang="fr-FR" sz="2400" dirty="0" err="1"/>
              <a:t>they</a:t>
            </a:r>
            <a:r>
              <a:rPr lang="fr-FR" sz="2400" dirty="0"/>
              <a:t> </a:t>
            </a:r>
            <a:r>
              <a:rPr lang="fr-FR" sz="2400" dirty="0" err="1"/>
              <a:t>improving</a:t>
            </a:r>
            <a:r>
              <a:rPr lang="fr-FR" sz="2400" dirty="0"/>
              <a:t> the estimation of a </a:t>
            </a:r>
            <a:r>
              <a:rPr lang="fr-FR" sz="2400" dirty="0" err="1"/>
              <a:t>given</a:t>
            </a:r>
            <a:r>
              <a:rPr lang="fr-FR" sz="2400" dirty="0"/>
              <a:t> </a:t>
            </a:r>
            <a:r>
              <a:rPr lang="fr-FR" sz="2400" dirty="0" err="1"/>
              <a:t>parameter</a:t>
            </a:r>
            <a:r>
              <a:rPr lang="fr-FR" sz="2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Do </a:t>
            </a:r>
            <a:r>
              <a:rPr lang="fr-FR" sz="2400" dirty="0" err="1"/>
              <a:t>we</a:t>
            </a:r>
            <a:r>
              <a:rPr lang="fr-FR" sz="2400" dirty="0"/>
              <a:t> have to check the </a:t>
            </a:r>
            <a:r>
              <a:rPr lang="fr-FR" sz="2400" dirty="0" err="1"/>
              <a:t>effect</a:t>
            </a:r>
            <a:r>
              <a:rPr lang="fr-FR" sz="2400" dirty="0"/>
              <a:t> of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covariates</a:t>
            </a:r>
            <a:r>
              <a:rPr lang="fr-FR" sz="2400" dirty="0"/>
              <a:t> on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r>
              <a:rPr lang="fr-FR" sz="2400" dirty="0"/>
              <a:t>To </a:t>
            </a:r>
            <a:r>
              <a:rPr lang="fr-FR" sz="2400" dirty="0" err="1"/>
              <a:t>answer</a:t>
            </a:r>
            <a:r>
              <a:rPr lang="fr-FR" sz="2400" dirty="0"/>
              <a:t> </a:t>
            </a:r>
            <a:r>
              <a:rPr lang="fr-FR" sz="2400" dirty="0" err="1"/>
              <a:t>these</a:t>
            </a:r>
            <a:r>
              <a:rPr lang="fr-FR" sz="2400" dirty="0"/>
              <a:t> questions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use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statistical</a:t>
            </a:r>
            <a:r>
              <a:rPr lang="fr-FR" sz="2400" dirty="0"/>
              <a:t> tests.</a:t>
            </a:r>
          </a:p>
        </p:txBody>
      </p:sp>
    </p:spTree>
    <p:extLst>
      <p:ext uri="{BB962C8B-B14F-4D97-AF65-F5344CB8AC3E}">
        <p14:creationId xmlns:p14="http://schemas.microsoft.com/office/powerpoint/2010/main" val="269286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903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Tests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BB4D56-9867-1E43-9D30-ED8FB4519227}"/>
              </a:ext>
            </a:extLst>
          </p:cNvPr>
          <p:cNvSpPr txBox="1"/>
          <p:nvPr/>
        </p:nvSpPr>
        <p:spPr>
          <a:xfrm>
            <a:off x="409075" y="1540040"/>
            <a:ext cx="1143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Pearson </a:t>
            </a:r>
            <a:r>
              <a:rPr lang="fr-FR" sz="2000" b="1" dirty="0" err="1"/>
              <a:t>correlation</a:t>
            </a:r>
            <a:r>
              <a:rPr lang="fr-FR" sz="2000" b="1" dirty="0"/>
              <a:t> test: </a:t>
            </a:r>
            <a:r>
              <a:rPr lang="fr-FR" sz="2000" dirty="0"/>
              <a:t>the Pearson </a:t>
            </a:r>
            <a:r>
              <a:rPr lang="fr-FR" sz="2000" dirty="0" err="1"/>
              <a:t>correlation</a:t>
            </a:r>
            <a:r>
              <a:rPr lang="fr-FR" sz="2000" dirty="0"/>
              <a:t> coefficient </a:t>
            </a:r>
            <a:r>
              <a:rPr lang="fr-FR" sz="2000" dirty="0" err="1"/>
              <a:t>measures</a:t>
            </a:r>
            <a:r>
              <a:rPr lang="fr-FR" sz="2000" dirty="0"/>
              <a:t> the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correlation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</a:t>
            </a:r>
            <a:r>
              <a:rPr lang="fr-FR" sz="2000" dirty="0" err="1"/>
              <a:t>two</a:t>
            </a:r>
            <a:r>
              <a:rPr lang="fr-FR" sz="2000" dirty="0"/>
              <a:t> variables. It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to test </a:t>
            </a:r>
            <a:r>
              <a:rPr lang="fr-FR" sz="2000" dirty="0" err="1"/>
              <a:t>wether</a:t>
            </a:r>
            <a:r>
              <a:rPr lang="fr-FR" sz="2000" dirty="0"/>
              <a:t> </a:t>
            </a:r>
            <a:r>
              <a:rPr lang="fr-FR" sz="2000" b="1" dirty="0" err="1"/>
              <a:t>continuous</a:t>
            </a:r>
            <a:r>
              <a:rPr lang="fr-FR" sz="2000" b="1" dirty="0"/>
              <a:t> </a:t>
            </a:r>
            <a:r>
              <a:rPr lang="fr-FR" sz="2000" b="1" dirty="0" err="1"/>
              <a:t>covariates</a:t>
            </a:r>
            <a:r>
              <a:rPr lang="fr-FR" sz="2000" b="1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removed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model.</a:t>
            </a:r>
          </a:p>
          <a:p>
            <a:r>
              <a:rPr lang="fr-FR" sz="2000" b="1" dirty="0"/>
              <a:t>H0:</a:t>
            </a:r>
            <a:r>
              <a:rPr lang="fr-FR" sz="2000" dirty="0"/>
              <a:t> the Person </a:t>
            </a:r>
            <a:r>
              <a:rPr lang="fr-FR" sz="2000" dirty="0" err="1"/>
              <a:t>correlation</a:t>
            </a:r>
            <a:r>
              <a:rPr lang="fr-FR" sz="2000" dirty="0"/>
              <a:t> coefficient </a:t>
            </a:r>
            <a:r>
              <a:rPr lang="fr-FR" sz="2000" dirty="0" err="1"/>
              <a:t>between</a:t>
            </a:r>
            <a:r>
              <a:rPr lang="fr-FR" sz="2000" dirty="0"/>
              <a:t> the </a:t>
            </a:r>
            <a:r>
              <a:rPr lang="fr-FR" sz="2000" dirty="0" err="1"/>
              <a:t>individual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 </a:t>
            </a:r>
            <a:r>
              <a:rPr lang="fr-FR" sz="2000" dirty="0" err="1"/>
              <a:t>sampled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conditional</a:t>
            </a:r>
            <a:r>
              <a:rPr lang="fr-FR" sz="2000" dirty="0"/>
              <a:t> distribution and the </a:t>
            </a:r>
            <a:r>
              <a:rPr lang="fr-FR" sz="2000" dirty="0" err="1"/>
              <a:t>covariate</a:t>
            </a:r>
            <a:r>
              <a:rPr lang="fr-FR" sz="2000" dirty="0"/>
              <a:t> values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zero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ANOVA test:</a:t>
            </a:r>
            <a:r>
              <a:rPr lang="fr-FR" sz="2000" dirty="0"/>
              <a:t> the ANOVA test </a:t>
            </a:r>
            <a:r>
              <a:rPr lang="fr-FR" sz="2000" dirty="0" err="1"/>
              <a:t>measures</a:t>
            </a:r>
            <a:r>
              <a:rPr lang="fr-FR" sz="2000" dirty="0"/>
              <a:t> </a:t>
            </a:r>
            <a:r>
              <a:rPr lang="fr-FR" sz="2000" dirty="0" err="1"/>
              <a:t>weather</a:t>
            </a:r>
            <a:r>
              <a:rPr lang="fr-FR" sz="2000" dirty="0"/>
              <a:t> the </a:t>
            </a:r>
            <a:r>
              <a:rPr lang="fr-FR" sz="2000" dirty="0" err="1"/>
              <a:t>mean</a:t>
            </a:r>
            <a:r>
              <a:rPr lang="fr-FR" sz="2000" dirty="0"/>
              <a:t> of </a:t>
            </a:r>
            <a:r>
              <a:rPr lang="fr-FR" sz="2000" dirty="0" err="1"/>
              <a:t>two</a:t>
            </a:r>
            <a:r>
              <a:rPr lang="fr-FR" sz="2000" dirty="0"/>
              <a:t> variables are </a:t>
            </a:r>
            <a:r>
              <a:rPr lang="fr-FR" sz="2000" dirty="0" err="1"/>
              <a:t>equal</a:t>
            </a:r>
            <a:r>
              <a:rPr lang="fr-FR" sz="2000" dirty="0"/>
              <a:t>. It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as the Pearson test, but in the case of </a:t>
            </a:r>
            <a:r>
              <a:rPr lang="fr-FR" sz="2000" b="1" dirty="0" err="1"/>
              <a:t>cathegorical</a:t>
            </a:r>
            <a:r>
              <a:rPr lang="fr-FR" sz="2000" b="1" dirty="0"/>
              <a:t> </a:t>
            </a:r>
            <a:r>
              <a:rPr lang="fr-FR" sz="2000" b="1" dirty="0" err="1"/>
              <a:t>covariates</a:t>
            </a:r>
            <a:r>
              <a:rPr lang="fr-FR" sz="2000" dirty="0"/>
              <a:t>.</a:t>
            </a:r>
          </a:p>
          <a:p>
            <a:r>
              <a:rPr lang="fr-FR" sz="2000" b="1" dirty="0"/>
              <a:t>H0:</a:t>
            </a:r>
            <a:r>
              <a:rPr lang="fr-FR" sz="2000" dirty="0"/>
              <a:t> the </a:t>
            </a:r>
            <a:r>
              <a:rPr lang="fr-FR" sz="2000" dirty="0" err="1"/>
              <a:t>mean</a:t>
            </a:r>
            <a:r>
              <a:rPr lang="fr-FR" sz="2000" dirty="0"/>
              <a:t> of the </a:t>
            </a:r>
            <a:r>
              <a:rPr lang="fr-FR" sz="2000" dirty="0" err="1"/>
              <a:t>individual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 </a:t>
            </a:r>
            <a:r>
              <a:rPr lang="fr-FR" sz="2000" dirty="0" err="1"/>
              <a:t>sampled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conditional</a:t>
            </a:r>
            <a:r>
              <a:rPr lang="fr-FR" sz="2000" dirty="0"/>
              <a:t> distribution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/>
              <a:t> for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category</a:t>
            </a:r>
            <a:r>
              <a:rPr lang="fr-FR" sz="2000" dirty="0"/>
              <a:t> of the </a:t>
            </a:r>
            <a:r>
              <a:rPr lang="fr-FR" sz="2000" dirty="0" err="1"/>
              <a:t>categorical</a:t>
            </a:r>
            <a:r>
              <a:rPr lang="fr-FR" sz="2000" dirty="0"/>
              <a:t> </a:t>
            </a:r>
            <a:r>
              <a:rPr lang="fr-FR" sz="2000" dirty="0" err="1"/>
              <a:t>covariate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In </a:t>
            </a:r>
            <a:r>
              <a:rPr lang="fr-FR" sz="2000" dirty="0" err="1"/>
              <a:t>both</a:t>
            </a:r>
            <a:r>
              <a:rPr lang="fr-FR" sz="2000" dirty="0"/>
              <a:t> cases, a </a:t>
            </a:r>
            <a:r>
              <a:rPr lang="fr-FR" sz="2000" dirty="0" err="1"/>
              <a:t>small</a:t>
            </a:r>
            <a:r>
              <a:rPr lang="fr-FR" sz="2000" dirty="0"/>
              <a:t> p-value </a:t>
            </a:r>
            <a:r>
              <a:rPr lang="fr-FR" sz="2000" dirty="0" err="1"/>
              <a:t>indicates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the </a:t>
            </a:r>
            <a:r>
              <a:rPr lang="fr-FR" sz="2000" dirty="0" err="1"/>
              <a:t>null</a:t>
            </a:r>
            <a:r>
              <a:rPr lang="fr-FR" sz="2000" dirty="0"/>
              <a:t> </a:t>
            </a:r>
            <a:r>
              <a:rPr lang="fr-FR" sz="2000" dirty="0" err="1"/>
              <a:t>hypothesis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rejected</a:t>
            </a:r>
            <a:r>
              <a:rPr lang="fr-FR" sz="2000" dirty="0"/>
              <a:t> → the </a:t>
            </a:r>
            <a:r>
              <a:rPr lang="fr-FR" sz="2000" dirty="0" err="1"/>
              <a:t>correlation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the </a:t>
            </a:r>
            <a:r>
              <a:rPr lang="fr-FR" sz="2000" dirty="0" err="1"/>
              <a:t>individual</a:t>
            </a:r>
            <a:r>
              <a:rPr lang="fr-FR" sz="2000" dirty="0"/>
              <a:t> </a:t>
            </a:r>
            <a:r>
              <a:rPr lang="fr-FR" sz="2000" dirty="0" err="1"/>
              <a:t>parameter</a:t>
            </a:r>
            <a:r>
              <a:rPr lang="fr-FR" sz="2000" dirty="0"/>
              <a:t> values and the </a:t>
            </a:r>
            <a:r>
              <a:rPr lang="fr-FR" sz="2000" dirty="0" err="1"/>
              <a:t>covariate</a:t>
            </a:r>
            <a:r>
              <a:rPr lang="fr-FR" sz="2000" dirty="0"/>
              <a:t> values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significant</a:t>
            </a:r>
            <a:r>
              <a:rPr lang="fr-FR" sz="2000" dirty="0"/>
              <a:t> → the </a:t>
            </a:r>
            <a:r>
              <a:rPr lang="fr-FR" sz="2000" dirty="0" err="1"/>
              <a:t>covariate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kept</a:t>
            </a:r>
            <a:r>
              <a:rPr lang="fr-FR" sz="2000" dirty="0"/>
              <a:t> in the model.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4995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903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Tests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BB4D56-9867-1E43-9D30-ED8FB4519227}"/>
              </a:ext>
            </a:extLst>
          </p:cNvPr>
          <p:cNvSpPr txBox="1"/>
          <p:nvPr/>
        </p:nvSpPr>
        <p:spPr>
          <a:xfrm>
            <a:off x="409075" y="1768642"/>
            <a:ext cx="1143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The Pearson and ANOVA tests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also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to test if a </a:t>
            </a:r>
            <a:r>
              <a:rPr lang="fr-FR" sz="2000" dirty="0" err="1"/>
              <a:t>covariate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added</a:t>
            </a:r>
            <a:r>
              <a:rPr lang="fr-FR" sz="2000" dirty="0"/>
              <a:t> to the model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H0:</a:t>
            </a:r>
            <a:r>
              <a:rPr lang="fr-FR" sz="2000" dirty="0"/>
              <a:t> the </a:t>
            </a:r>
            <a:r>
              <a:rPr lang="fr-FR" sz="2000" dirty="0" err="1"/>
              <a:t>person</a:t>
            </a:r>
            <a:r>
              <a:rPr lang="fr-FR" sz="2000" dirty="0"/>
              <a:t> </a:t>
            </a:r>
            <a:r>
              <a:rPr lang="fr-FR" sz="2000" dirty="0" err="1"/>
              <a:t>correlation</a:t>
            </a:r>
            <a:r>
              <a:rPr lang="fr-FR" sz="2000" dirty="0"/>
              <a:t> coefficient </a:t>
            </a:r>
            <a:r>
              <a:rPr lang="fr-FR" sz="2000" dirty="0" err="1"/>
              <a:t>between</a:t>
            </a:r>
            <a:r>
              <a:rPr lang="fr-FR" sz="2000" dirty="0"/>
              <a:t> the </a:t>
            </a:r>
            <a:r>
              <a:rPr lang="fr-FR" sz="2000" dirty="0" err="1"/>
              <a:t>random</a:t>
            </a:r>
            <a:r>
              <a:rPr lang="fr-FR" sz="2000" dirty="0"/>
              <a:t> </a:t>
            </a:r>
            <a:r>
              <a:rPr lang="fr-FR" sz="2000" dirty="0" err="1"/>
              <a:t>effects</a:t>
            </a:r>
            <a:r>
              <a:rPr lang="fr-FR" sz="2000" dirty="0"/>
              <a:t> (</a:t>
            </a:r>
            <a:r>
              <a:rPr lang="fr-FR" sz="2000" dirty="0" err="1"/>
              <a:t>calculated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individual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 </a:t>
            </a:r>
            <a:r>
              <a:rPr lang="fr-FR" sz="2000" dirty="0" err="1"/>
              <a:t>sampled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conditional</a:t>
            </a:r>
            <a:r>
              <a:rPr lang="fr-FR" sz="2000" dirty="0"/>
              <a:t> distribution) and the </a:t>
            </a:r>
            <a:r>
              <a:rPr lang="fr-FR" sz="2000" dirty="0" err="1"/>
              <a:t>covariate</a:t>
            </a:r>
            <a:r>
              <a:rPr lang="fr-FR" sz="2000" dirty="0"/>
              <a:t> values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zero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H0:</a:t>
            </a:r>
            <a:r>
              <a:rPr lang="fr-FR" sz="2000" dirty="0"/>
              <a:t> the </a:t>
            </a:r>
            <a:r>
              <a:rPr lang="fr-FR" sz="2000" dirty="0" err="1"/>
              <a:t>mean</a:t>
            </a:r>
            <a:r>
              <a:rPr lang="fr-FR" sz="2000" dirty="0"/>
              <a:t> of the </a:t>
            </a:r>
            <a:r>
              <a:rPr lang="fr-FR" sz="2000" dirty="0" err="1"/>
              <a:t>random</a:t>
            </a:r>
            <a:r>
              <a:rPr lang="fr-FR" sz="2000" dirty="0"/>
              <a:t> </a:t>
            </a:r>
            <a:r>
              <a:rPr lang="fr-FR" sz="2000" dirty="0" err="1"/>
              <a:t>effects</a:t>
            </a:r>
            <a:r>
              <a:rPr lang="fr-FR" sz="2000" dirty="0"/>
              <a:t> (</a:t>
            </a:r>
            <a:r>
              <a:rPr lang="fr-FR" sz="2000" dirty="0" err="1"/>
              <a:t>calculated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individual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 </a:t>
            </a:r>
            <a:r>
              <a:rPr lang="fr-FR" sz="2000" dirty="0" err="1"/>
              <a:t>sampled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conditional</a:t>
            </a:r>
            <a:r>
              <a:rPr lang="fr-FR" sz="2000" dirty="0"/>
              <a:t> distribution)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/>
              <a:t> for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category</a:t>
            </a:r>
            <a:r>
              <a:rPr lang="fr-FR" sz="2000" dirty="0"/>
              <a:t> of the </a:t>
            </a:r>
            <a:r>
              <a:rPr lang="fr-FR" sz="2000" dirty="0" err="1"/>
              <a:t>categorical</a:t>
            </a:r>
            <a:r>
              <a:rPr lang="fr-FR" sz="2000" dirty="0"/>
              <a:t> </a:t>
            </a:r>
            <a:r>
              <a:rPr lang="fr-FR" sz="2000" dirty="0" err="1"/>
              <a:t>covariate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/>
              <a:t>In </a:t>
            </a:r>
            <a:r>
              <a:rPr lang="fr-FR" sz="2000" dirty="0" err="1"/>
              <a:t>this</a:t>
            </a:r>
            <a:r>
              <a:rPr lang="fr-FR" sz="2000" dirty="0"/>
              <a:t> case, a </a:t>
            </a:r>
            <a:r>
              <a:rPr lang="fr-FR" sz="2000" dirty="0" err="1"/>
              <a:t>small</a:t>
            </a:r>
            <a:r>
              <a:rPr lang="fr-FR" sz="2000" dirty="0"/>
              <a:t> p-value </a:t>
            </a:r>
            <a:r>
              <a:rPr lang="fr-FR" sz="2000" dirty="0" err="1"/>
              <a:t>indicates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the </a:t>
            </a:r>
            <a:r>
              <a:rPr lang="fr-FR" sz="2000" dirty="0" err="1"/>
              <a:t>null</a:t>
            </a:r>
            <a:r>
              <a:rPr lang="fr-FR" sz="2000" dirty="0"/>
              <a:t> </a:t>
            </a:r>
            <a:r>
              <a:rPr lang="fr-FR" sz="2000" dirty="0" err="1"/>
              <a:t>hypothesis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rejected</a:t>
            </a:r>
            <a:r>
              <a:rPr lang="fr-FR" sz="2000" dirty="0"/>
              <a:t> → the </a:t>
            </a:r>
            <a:r>
              <a:rPr lang="fr-FR" sz="2000" dirty="0" err="1"/>
              <a:t>correlation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the </a:t>
            </a:r>
            <a:r>
              <a:rPr lang="fr-FR" sz="2000" dirty="0" err="1"/>
              <a:t>random</a:t>
            </a:r>
            <a:r>
              <a:rPr lang="fr-FR" sz="2000" dirty="0"/>
              <a:t> </a:t>
            </a:r>
            <a:r>
              <a:rPr lang="fr-FR" sz="2000" dirty="0" err="1"/>
              <a:t>effects</a:t>
            </a:r>
            <a:r>
              <a:rPr lang="fr-FR" sz="2000" dirty="0"/>
              <a:t> and the </a:t>
            </a:r>
            <a:r>
              <a:rPr lang="fr-FR" sz="2000" dirty="0" err="1"/>
              <a:t>covariate</a:t>
            </a:r>
            <a:r>
              <a:rPr lang="fr-FR" sz="2000" dirty="0"/>
              <a:t> values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significant</a:t>
            </a:r>
            <a:r>
              <a:rPr lang="fr-FR" sz="2000" dirty="0"/>
              <a:t> →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probably</a:t>
            </a:r>
            <a:r>
              <a:rPr lang="fr-FR" sz="2000" dirty="0"/>
              <a:t> </a:t>
            </a:r>
            <a:r>
              <a:rPr lang="fr-FR" sz="2000" dirty="0" err="1"/>
              <a:t>worth</a:t>
            </a:r>
            <a:r>
              <a:rPr lang="fr-FR" sz="2000" dirty="0"/>
              <a:t> </a:t>
            </a:r>
            <a:r>
              <a:rPr lang="fr-FR" sz="2000" dirty="0" err="1"/>
              <a:t>considering</a:t>
            </a:r>
            <a:r>
              <a:rPr lang="fr-FR" sz="2000" dirty="0"/>
              <a:t> to </a:t>
            </a:r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covariate</a:t>
            </a:r>
            <a:r>
              <a:rPr lang="fr-FR" sz="2000" dirty="0"/>
              <a:t> in the model (if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makes</a:t>
            </a:r>
            <a:r>
              <a:rPr lang="fr-FR" sz="2000" dirty="0"/>
              <a:t> </a:t>
            </a:r>
            <a:r>
              <a:rPr lang="fr-FR" sz="2000" dirty="0" err="1"/>
              <a:t>sense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a </a:t>
            </a:r>
            <a:r>
              <a:rPr lang="fr-FR" sz="2000" dirty="0" err="1"/>
              <a:t>biological</a:t>
            </a:r>
            <a:r>
              <a:rPr lang="fr-FR" sz="2000" dirty="0"/>
              <a:t> </a:t>
            </a:r>
            <a:r>
              <a:rPr lang="fr-FR" sz="2000" dirty="0" err="1"/>
              <a:t>viewpoint</a:t>
            </a:r>
            <a:r>
              <a:rPr lang="fr-FR" sz="20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5576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Comparing</a:t>
            </a:r>
            <a:r>
              <a:rPr lang="fr-FR" sz="2800" dirty="0"/>
              <a:t> </a:t>
            </a:r>
            <a:r>
              <a:rPr lang="fr-FR" sz="2800" dirty="0" err="1"/>
              <a:t>models</a:t>
            </a:r>
            <a:r>
              <a:rPr lang="fr-FR" sz="2800" dirty="0"/>
              <a:t>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FA3F54-A50C-8F49-BB1E-EA2AB6E17970}"/>
              </a:ext>
            </a:extLst>
          </p:cNvPr>
          <p:cNvSpPr txBox="1"/>
          <p:nvPr/>
        </p:nvSpPr>
        <p:spPr>
          <a:xfrm>
            <a:off x="541421" y="2027436"/>
            <a:ext cx="112495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criteria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to help </a:t>
            </a:r>
            <a:r>
              <a:rPr lang="fr-FR" sz="2400" dirty="0" err="1"/>
              <a:t>choosing</a:t>
            </a:r>
            <a:r>
              <a:rPr lang="fr-FR" sz="2400" dirty="0"/>
              <a:t> the «best» model. For instance: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AIC:=-2LL+2k, k </a:t>
            </a:r>
            <a:r>
              <a:rPr lang="fr-FR" sz="2400" dirty="0" err="1"/>
              <a:t>being</a:t>
            </a:r>
            <a:r>
              <a:rPr lang="fr-FR" sz="2400" dirty="0"/>
              <a:t> the total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parameters</a:t>
            </a:r>
            <a:r>
              <a:rPr lang="fr-FR" sz="2400" dirty="0"/>
              <a:t> to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estimated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BIC:=-2LL+log(N)k, N </a:t>
            </a:r>
            <a:r>
              <a:rPr lang="fr-FR" sz="2400" dirty="0" err="1"/>
              <a:t>being</a:t>
            </a:r>
            <a:r>
              <a:rPr lang="fr-FR" sz="2400" dirty="0"/>
              <a:t> the total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subjects</a:t>
            </a:r>
            <a:r>
              <a:rPr lang="fr-FR" sz="2400" dirty="0"/>
              <a:t> in the </a:t>
            </a:r>
            <a:r>
              <a:rPr lang="fr-FR" sz="2400" dirty="0" err="1"/>
              <a:t>dataset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dirty="0" err="1"/>
              <a:t>Both</a:t>
            </a:r>
            <a:r>
              <a:rPr lang="fr-FR" sz="2400" dirty="0"/>
              <a:t> </a:t>
            </a:r>
            <a:r>
              <a:rPr lang="fr-FR" sz="2400" dirty="0" err="1"/>
              <a:t>criteria</a:t>
            </a:r>
            <a:r>
              <a:rPr lang="fr-FR" sz="2400" dirty="0"/>
              <a:t> </a:t>
            </a:r>
            <a:r>
              <a:rPr lang="fr-FR" sz="2400" dirty="0" err="1"/>
              <a:t>gives</a:t>
            </a:r>
            <a:r>
              <a:rPr lang="fr-FR" sz="2400" dirty="0"/>
              <a:t> an estimation of the relative </a:t>
            </a:r>
            <a:r>
              <a:rPr lang="fr-FR" sz="2400" dirty="0" err="1"/>
              <a:t>quality</a:t>
            </a:r>
            <a:r>
              <a:rPr lang="fr-FR" sz="2400" dirty="0"/>
              <a:t> of the model </a:t>
            </a:r>
            <a:r>
              <a:rPr lang="fr-FR" sz="2400" dirty="0" err="1"/>
              <a:t>with</a:t>
            </a:r>
            <a:r>
              <a:rPr lang="fr-FR" sz="2400" dirty="0"/>
              <a:t> respect to the </a:t>
            </a:r>
            <a:r>
              <a:rPr lang="fr-FR" sz="2400" dirty="0" err="1"/>
              <a:t>dataset</a:t>
            </a:r>
            <a:r>
              <a:rPr lang="fr-FR" sz="2400" dirty="0"/>
              <a:t>, </a:t>
            </a:r>
            <a:r>
              <a:rPr lang="fr-FR" sz="2400" dirty="0" err="1"/>
              <a:t>taking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account</a:t>
            </a:r>
            <a:r>
              <a:rPr lang="fr-FR" sz="2400" dirty="0"/>
              <a:t> </a:t>
            </a:r>
            <a:r>
              <a:rPr lang="fr-FR" sz="2400" dirty="0" err="1"/>
              <a:t>both</a:t>
            </a:r>
            <a:r>
              <a:rPr lang="fr-FR" sz="2400" dirty="0"/>
              <a:t> the </a:t>
            </a:r>
            <a:r>
              <a:rPr lang="fr-FR" sz="2400" dirty="0" err="1"/>
              <a:t>complexity</a:t>
            </a:r>
            <a:r>
              <a:rPr lang="fr-FR" sz="2400" dirty="0"/>
              <a:t> of the model and the </a:t>
            </a:r>
            <a:r>
              <a:rPr lang="fr-FR" sz="2400" dirty="0" err="1"/>
              <a:t>goodness</a:t>
            </a:r>
            <a:r>
              <a:rPr lang="fr-FR" sz="2400" dirty="0"/>
              <a:t> of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fits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65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1727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Softwares: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0B6616-6F0A-DF4F-886F-8110BBADA5E1}"/>
              </a:ext>
            </a:extLst>
          </p:cNvPr>
          <p:cNvSpPr txBox="1"/>
          <p:nvPr/>
        </p:nvSpPr>
        <p:spPr>
          <a:xfrm>
            <a:off x="481262" y="2396768"/>
            <a:ext cx="11345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There </a:t>
            </a:r>
            <a:r>
              <a:rPr lang="fr-FR" sz="2400" dirty="0" err="1"/>
              <a:t>exists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softwares </a:t>
            </a:r>
            <a:r>
              <a:rPr lang="fr-FR" sz="2400" dirty="0" err="1"/>
              <a:t>allowing</a:t>
            </a:r>
            <a:r>
              <a:rPr lang="fr-FR" sz="2400" dirty="0"/>
              <a:t> to </a:t>
            </a:r>
            <a:r>
              <a:rPr lang="fr-FR" sz="2400" dirty="0" err="1"/>
              <a:t>numerically</a:t>
            </a:r>
            <a:r>
              <a:rPr lang="fr-FR" sz="2400" dirty="0"/>
              <a:t> </a:t>
            </a:r>
            <a:r>
              <a:rPr lang="fr-FR" sz="2400" dirty="0" err="1"/>
              <a:t>perform</a:t>
            </a:r>
            <a:r>
              <a:rPr lang="fr-FR" sz="2400" dirty="0"/>
              <a:t> all or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functionalities</a:t>
            </a:r>
            <a:r>
              <a:rPr lang="fr-FR" sz="2400" dirty="0"/>
              <a:t> </a:t>
            </a:r>
            <a:r>
              <a:rPr lang="fr-FR" sz="2400" dirty="0" err="1"/>
              <a:t>discussed</a:t>
            </a:r>
            <a:r>
              <a:rPr lang="fr-FR" sz="2400" dirty="0"/>
              <a:t> </a:t>
            </a:r>
            <a:r>
              <a:rPr lang="fr-FR" sz="2400" dirty="0" err="1"/>
              <a:t>previously</a:t>
            </a:r>
            <a:r>
              <a:rPr lang="fr-FR" sz="2400" dirty="0"/>
              <a:t>. For instance: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MONOLIX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R: </a:t>
            </a:r>
            <a:r>
              <a:rPr lang="fr-FR" sz="2400" dirty="0" err="1"/>
              <a:t>nlme</a:t>
            </a:r>
            <a:r>
              <a:rPr lang="fr-FR" sz="2400" dirty="0"/>
              <a:t>, </a:t>
            </a:r>
            <a:r>
              <a:rPr lang="fr-FR" sz="2400" dirty="0" err="1"/>
              <a:t>saemix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NIMROD</a:t>
            </a:r>
          </a:p>
        </p:txBody>
      </p:sp>
    </p:spTree>
    <p:extLst>
      <p:ext uri="{BB962C8B-B14F-4D97-AF65-F5344CB8AC3E}">
        <p14:creationId xmlns:p14="http://schemas.microsoft.com/office/powerpoint/2010/main" val="1439774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1727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Softwares: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0B6616-6F0A-DF4F-886F-8110BBADA5E1}"/>
              </a:ext>
            </a:extLst>
          </p:cNvPr>
          <p:cNvSpPr txBox="1"/>
          <p:nvPr/>
        </p:nvSpPr>
        <p:spPr>
          <a:xfrm>
            <a:off x="481262" y="2396768"/>
            <a:ext cx="113457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There </a:t>
            </a:r>
            <a:r>
              <a:rPr lang="fr-FR" sz="2400" dirty="0" err="1"/>
              <a:t>exists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softwares </a:t>
            </a:r>
            <a:r>
              <a:rPr lang="fr-FR" sz="2400" dirty="0" err="1"/>
              <a:t>allowing</a:t>
            </a:r>
            <a:r>
              <a:rPr lang="fr-FR" sz="2400" dirty="0"/>
              <a:t> to </a:t>
            </a:r>
            <a:r>
              <a:rPr lang="fr-FR" sz="2400" dirty="0" err="1"/>
              <a:t>numerically</a:t>
            </a:r>
            <a:r>
              <a:rPr lang="fr-FR" sz="2400" dirty="0"/>
              <a:t> </a:t>
            </a:r>
            <a:r>
              <a:rPr lang="fr-FR" sz="2400" dirty="0" err="1"/>
              <a:t>perform</a:t>
            </a:r>
            <a:r>
              <a:rPr lang="fr-FR" sz="2400" dirty="0"/>
              <a:t> all or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functionalities</a:t>
            </a:r>
            <a:r>
              <a:rPr lang="fr-FR" sz="2400" dirty="0"/>
              <a:t> </a:t>
            </a:r>
            <a:r>
              <a:rPr lang="fr-FR" sz="2400" dirty="0" err="1"/>
              <a:t>discussed</a:t>
            </a:r>
            <a:r>
              <a:rPr lang="fr-FR" sz="2400" dirty="0"/>
              <a:t> </a:t>
            </a:r>
            <a:r>
              <a:rPr lang="fr-FR" sz="2400" dirty="0" err="1"/>
              <a:t>previously</a:t>
            </a:r>
            <a:r>
              <a:rPr lang="fr-FR" sz="2400" dirty="0"/>
              <a:t>. For instance: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MONOLIX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R: </a:t>
            </a:r>
            <a:r>
              <a:rPr lang="fr-FR" sz="2400" dirty="0" err="1"/>
              <a:t>nlme</a:t>
            </a:r>
            <a:r>
              <a:rPr lang="fr-FR" sz="2400" dirty="0"/>
              <a:t>, </a:t>
            </a:r>
            <a:r>
              <a:rPr lang="fr-FR" sz="2400" dirty="0" err="1"/>
              <a:t>saemix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NIMROD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F6AB68A-A9B0-1D40-9090-853FA5B26FB4}"/>
              </a:ext>
            </a:extLst>
          </p:cNvPr>
          <p:cNvSpPr/>
          <p:nvPr/>
        </p:nvSpPr>
        <p:spPr>
          <a:xfrm>
            <a:off x="481262" y="3597442"/>
            <a:ext cx="2382254" cy="4572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A01E2D-D61D-8E48-A5A7-071BE0F7E38E}"/>
              </a:ext>
            </a:extLst>
          </p:cNvPr>
          <p:cNvSpPr txBox="1"/>
          <p:nvPr/>
        </p:nvSpPr>
        <p:spPr>
          <a:xfrm>
            <a:off x="4982580" y="3592977"/>
            <a:ext cx="4725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http://lixoft.com/products/monolix/</a:t>
            </a:r>
            <a:endParaRPr lang="fr-FR" sz="2400" dirty="0">
              <a:solidFill>
                <a:srgbClr val="C0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8C89CE-5560-9046-A2B1-39835A2CF797}"/>
              </a:ext>
            </a:extLst>
          </p:cNvPr>
          <p:cNvCxnSpPr>
            <a:cxnSpLocks/>
          </p:cNvCxnSpPr>
          <p:nvPr/>
        </p:nvCxnSpPr>
        <p:spPr>
          <a:xfrm>
            <a:off x="2947737" y="3826042"/>
            <a:ext cx="19130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3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4667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Objective: the inverse </a:t>
            </a:r>
            <a:r>
              <a:rPr lang="fr-FR" sz="2800" dirty="0" err="1"/>
              <a:t>problem</a:t>
            </a:r>
            <a:endParaRPr lang="fr-FR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D61109-EE9D-0E4E-A878-10EA56B95F2D}"/>
              </a:ext>
            </a:extLst>
          </p:cNvPr>
          <p:cNvSpPr txBox="1"/>
          <p:nvPr/>
        </p:nvSpPr>
        <p:spPr>
          <a:xfrm>
            <a:off x="5257736" y="282392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Model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D18157E-8664-374F-B98E-27C92022FFE8}"/>
              </a:ext>
            </a:extLst>
          </p:cNvPr>
          <p:cNvSpPr txBox="1"/>
          <p:nvPr/>
        </p:nvSpPr>
        <p:spPr>
          <a:xfrm>
            <a:off x="7599857" y="2823922"/>
            <a:ext cx="1722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Observables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89C3EF-9DC5-7844-B0A2-3D31E15D02BD}"/>
              </a:ext>
            </a:extLst>
          </p:cNvPr>
          <p:cNvSpPr txBox="1"/>
          <p:nvPr/>
        </p:nvSpPr>
        <p:spPr>
          <a:xfrm>
            <a:off x="2549748" y="282392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Phenomena</a:t>
            </a:r>
            <a:endParaRPr lang="fr-FR" sz="2400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40E645E-E296-B949-BC80-01EF7B319AE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241237" y="3054756"/>
            <a:ext cx="10164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A0B203C-1C9A-5140-9CB5-395822A6303F}"/>
              </a:ext>
            </a:extLst>
          </p:cNvPr>
          <p:cNvCxnSpPr/>
          <p:nvPr/>
        </p:nvCxnSpPr>
        <p:spPr>
          <a:xfrm>
            <a:off x="6220260" y="3054756"/>
            <a:ext cx="13916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 courbée vers le bas 1">
            <a:extLst>
              <a:ext uri="{FF2B5EF4-FFF2-40B4-BE49-F238E27FC236}">
                <a16:creationId xmlns:a16="http://schemas.microsoft.com/office/drawing/2014/main" id="{9DF6C5F2-B775-1940-91BD-32C4AFF8698E}"/>
              </a:ext>
            </a:extLst>
          </p:cNvPr>
          <p:cNvSpPr/>
          <p:nvPr/>
        </p:nvSpPr>
        <p:spPr>
          <a:xfrm rot="10800000">
            <a:off x="2923666" y="3549313"/>
            <a:ext cx="5558590" cy="156157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7F5392-4C1E-9649-8D68-73EE3FCE9BF7}"/>
              </a:ext>
            </a:extLst>
          </p:cNvPr>
          <p:cNvSpPr txBox="1"/>
          <p:nvPr/>
        </p:nvSpPr>
        <p:spPr>
          <a:xfrm>
            <a:off x="1034716" y="1677855"/>
            <a:ext cx="2843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/>
              <a:t>tumor</a:t>
            </a:r>
            <a:r>
              <a:rPr lang="fr-FR" dirty="0"/>
              <a:t> </a:t>
            </a:r>
            <a:r>
              <a:rPr lang="fr-FR" dirty="0" err="1"/>
              <a:t>growth</a:t>
            </a:r>
            <a:r>
              <a:rPr lang="fr-FR" dirty="0"/>
              <a:t>,</a:t>
            </a:r>
          </a:p>
          <a:p>
            <a:r>
              <a:rPr lang="fr-FR" dirty="0" err="1"/>
              <a:t>response</a:t>
            </a:r>
            <a:r>
              <a:rPr lang="fr-FR" dirty="0"/>
              <a:t> to vaccination,</a:t>
            </a:r>
          </a:p>
          <a:p>
            <a:r>
              <a:rPr lang="fr-FR" dirty="0"/>
              <a:t>Viral </a:t>
            </a:r>
            <a:r>
              <a:rPr lang="fr-FR" dirty="0" err="1"/>
              <a:t>load</a:t>
            </a:r>
            <a:r>
              <a:rPr lang="fr-FR" dirty="0"/>
              <a:t> in HIV+ patients,…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E33CE2-03D9-2041-886B-481A6949C7A2}"/>
              </a:ext>
            </a:extLst>
          </p:cNvPr>
          <p:cNvSpPr txBox="1"/>
          <p:nvPr/>
        </p:nvSpPr>
        <p:spPr>
          <a:xfrm>
            <a:off x="5373494" y="223185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EDO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05576B3-560F-F24B-A0DF-658BA3FFBD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34" r="34671" b="8490"/>
          <a:stretch/>
        </p:blipFill>
        <p:spPr>
          <a:xfrm>
            <a:off x="10194803" y="2191310"/>
            <a:ext cx="1814063" cy="144577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CC3A2AF-8612-9B43-8C9E-962189D26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251" y="1080012"/>
            <a:ext cx="2311101" cy="140526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AADCD38-5A34-8144-BB71-43AB7BCF9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832" y="1842293"/>
            <a:ext cx="1742079" cy="100329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174E8B-B2A6-BC4D-8EF1-CDF016D4F5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50"/>
          <a:stretch/>
        </p:blipFill>
        <p:spPr>
          <a:xfrm>
            <a:off x="9092040" y="3247559"/>
            <a:ext cx="1906255" cy="10906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1C9CBF7-1C92-6C43-B951-64CC584CDF24}"/>
              </a:ext>
            </a:extLst>
          </p:cNvPr>
          <p:cNvSpPr txBox="1"/>
          <p:nvPr/>
        </p:nvSpPr>
        <p:spPr>
          <a:xfrm>
            <a:off x="5645001" y="5374612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?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43FB49F-8406-2F46-9FB1-E71BB5EE9129}"/>
              </a:ext>
            </a:extLst>
          </p:cNvPr>
          <p:cNvSpPr/>
          <p:nvPr/>
        </p:nvSpPr>
        <p:spPr>
          <a:xfrm>
            <a:off x="5486395" y="5374612"/>
            <a:ext cx="728626" cy="7286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2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34D5E13-63D7-834D-82BF-983A6F51AB74}"/>
                  </a:ext>
                </a:extLst>
              </p:cNvPr>
              <p:cNvSpPr txBox="1"/>
              <p:nvPr/>
            </p:nvSpPr>
            <p:spPr>
              <a:xfrm>
                <a:off x="228600" y="252664"/>
                <a:ext cx="78713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/>
                  <a:t>Longitudinal data: </a:t>
                </a:r>
                <a:r>
                  <a:rPr lang="fr-FR" sz="2800" dirty="0" err="1"/>
                  <a:t>mean</a:t>
                </a:r>
                <a:r>
                  <a:rPr lang="fr-FR" sz="2800" dirty="0"/>
                  <a:t>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fr-FR" sz="2800" dirty="0"/>
                  <a:t> </a:t>
                </a:r>
                <a:r>
                  <a:rPr lang="fr-FR" sz="2800" dirty="0" err="1"/>
                  <a:t>std</a:t>
                </a:r>
                <a:r>
                  <a:rPr lang="fr-FR" sz="2800" dirty="0"/>
                  <a:t> &amp; </a:t>
                </a:r>
                <a:r>
                  <a:rPr lang="fr-FR" sz="2800" dirty="0" err="1"/>
                  <a:t>individual</a:t>
                </a:r>
                <a:r>
                  <a:rPr lang="fr-FR" sz="2800" dirty="0"/>
                  <a:t> </a:t>
                </a:r>
                <a:r>
                  <a:rPr lang="fr-FR" sz="2800" dirty="0" err="1"/>
                  <a:t>dynamics</a:t>
                </a:r>
                <a:endParaRPr lang="fr-FR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34D5E13-63D7-834D-82BF-983A6F51A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2664"/>
                <a:ext cx="7871322" cy="523220"/>
              </a:xfrm>
              <a:prstGeom prst="rect">
                <a:avLst/>
              </a:prstGeom>
              <a:blipFill>
                <a:blip r:embed="rId4"/>
                <a:stretch>
                  <a:fillRect l="-1449" t="-11905" r="-483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F500F032-DD98-8D4D-B229-D3238D44E782}"/>
              </a:ext>
            </a:extLst>
          </p:cNvPr>
          <p:cNvSpPr txBox="1"/>
          <p:nvPr/>
        </p:nvSpPr>
        <p:spPr>
          <a:xfrm>
            <a:off x="228600" y="1407695"/>
            <a:ext cx="10430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Let us </a:t>
            </a:r>
            <a:r>
              <a:rPr lang="fr-FR" sz="2000" dirty="0" err="1"/>
              <a:t>consider</a:t>
            </a:r>
            <a:r>
              <a:rPr lang="fr-FR" sz="2000" dirty="0"/>
              <a:t> </a:t>
            </a:r>
            <a:r>
              <a:rPr lang="fr-FR" sz="2000" dirty="0" err="1"/>
              <a:t>again</a:t>
            </a:r>
            <a:r>
              <a:rPr lang="fr-FR" sz="2000" dirty="0"/>
              <a:t> </a:t>
            </a:r>
            <a:r>
              <a:rPr lang="fr-FR" sz="2000" dirty="0" err="1"/>
              <a:t>examples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previous</a:t>
            </a:r>
            <a:r>
              <a:rPr lang="fr-FR" sz="2000" dirty="0"/>
              <a:t> </a:t>
            </a:r>
            <a:r>
              <a:rPr lang="fr-FR" sz="2000" dirty="0" err="1"/>
              <a:t>lesson</a:t>
            </a:r>
            <a:r>
              <a:rPr lang="fr-FR" sz="2000" dirty="0"/>
              <a:t>, and let us have a look to the observations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C354C4-7D2A-7249-AEDC-E56B602F40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671"/>
          <a:stretch/>
        </p:blipFill>
        <p:spPr>
          <a:xfrm>
            <a:off x="3966967" y="2190496"/>
            <a:ext cx="4495981" cy="191168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BF6531A-3BE6-A34F-ABFC-1B86A603F9F8}"/>
              </a:ext>
            </a:extLst>
          </p:cNvPr>
          <p:cNvSpPr txBox="1"/>
          <p:nvPr/>
        </p:nvSpPr>
        <p:spPr>
          <a:xfrm>
            <a:off x="505326" y="2926768"/>
            <a:ext cx="15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Tumor</a:t>
            </a:r>
            <a:r>
              <a:rPr lang="fr-FR" dirty="0"/>
              <a:t> </a:t>
            </a:r>
            <a:r>
              <a:rPr lang="fr-FR" dirty="0" err="1"/>
              <a:t>growth</a:t>
            </a:r>
            <a:r>
              <a:rPr lang="fr-FR" dirty="0"/>
              <a:t>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F34D26-09C1-064C-A31E-D3FD2F4FA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49" y="4325845"/>
            <a:ext cx="3086201" cy="17773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81A2694-2F45-3E46-9ECF-817CFECB95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50"/>
          <a:stretch/>
        </p:blipFill>
        <p:spPr>
          <a:xfrm>
            <a:off x="7077287" y="4325845"/>
            <a:ext cx="3070043" cy="17565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FA169F-D00C-4741-8D2C-D24791B325DF}"/>
              </a:ext>
            </a:extLst>
          </p:cNvPr>
          <p:cNvSpPr txBox="1"/>
          <p:nvPr/>
        </p:nvSpPr>
        <p:spPr>
          <a:xfrm>
            <a:off x="505326" y="4993105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Viral </a:t>
            </a:r>
            <a:r>
              <a:rPr lang="fr-FR" dirty="0" err="1"/>
              <a:t>load</a:t>
            </a:r>
            <a:r>
              <a:rPr lang="fr-FR" dirty="0"/>
              <a:t> and CD4+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297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32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Sources of </a:t>
            </a:r>
            <a:r>
              <a:rPr lang="fr-FR" sz="2800" dirty="0" err="1"/>
              <a:t>variability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239AB6-BEFA-CF47-8A9F-157B838CDB04}"/>
              </a:ext>
            </a:extLst>
          </p:cNvPr>
          <p:cNvSpPr txBox="1"/>
          <p:nvPr/>
        </p:nvSpPr>
        <p:spPr>
          <a:xfrm>
            <a:off x="348916" y="1732547"/>
            <a:ext cx="114420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Two</a:t>
            </a:r>
            <a:r>
              <a:rPr lang="fr-FR" sz="2400" dirty="0"/>
              <a:t> main sources of </a:t>
            </a:r>
            <a:r>
              <a:rPr lang="fr-FR" sz="2400" dirty="0" err="1"/>
              <a:t>variability</a:t>
            </a:r>
            <a:r>
              <a:rPr lang="fr-FR" sz="2400" dirty="0"/>
              <a:t> in the observations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considered</a:t>
            </a:r>
            <a:r>
              <a:rPr lang="fr-FR" sz="2400" dirty="0"/>
              <a:t>:</a:t>
            </a:r>
          </a:p>
          <a:p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Inter-</a:t>
            </a:r>
            <a:r>
              <a:rPr lang="fr-FR" sz="2400" dirty="0" err="1"/>
              <a:t>individual</a:t>
            </a:r>
            <a:r>
              <a:rPr lang="fr-FR" sz="2400" dirty="0"/>
              <a:t> </a:t>
            </a:r>
            <a:r>
              <a:rPr lang="fr-FR" sz="2400" dirty="0" err="1"/>
              <a:t>variability</a:t>
            </a:r>
            <a:r>
              <a:rPr lang="fr-FR" sz="2400" dirty="0"/>
              <a:t>: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subject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unique, and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implies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two</a:t>
            </a:r>
            <a:r>
              <a:rPr lang="fr-FR" sz="2400" dirty="0"/>
              <a:t> </a:t>
            </a:r>
            <a:r>
              <a:rPr lang="fr-FR" sz="2400" dirty="0" err="1"/>
              <a:t>subjects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necessarily</a:t>
            </a:r>
            <a:r>
              <a:rPr lang="fr-FR" sz="2400" dirty="0"/>
              <a:t> have a </a:t>
            </a:r>
            <a:r>
              <a:rPr lang="fr-FR" sz="2400" dirty="0" err="1"/>
              <a:t>different</a:t>
            </a:r>
            <a:r>
              <a:rPr lang="fr-FR" sz="2400" dirty="0"/>
              <a:t> dynamique, </a:t>
            </a:r>
            <a:r>
              <a:rPr lang="fr-FR" sz="2400" dirty="0" err="1"/>
              <a:t>despite</a:t>
            </a:r>
            <a:r>
              <a:rPr lang="fr-FR" sz="2400" dirty="0"/>
              <a:t> </a:t>
            </a:r>
            <a:r>
              <a:rPr lang="fr-FR" sz="2400" dirty="0" err="1"/>
              <a:t>they</a:t>
            </a:r>
            <a:r>
              <a:rPr lang="fr-FR" sz="2400" dirty="0"/>
              <a:t> have </a:t>
            </a:r>
            <a:r>
              <a:rPr lang="fr-FR" sz="2400" dirty="0" err="1"/>
              <a:t>similar</a:t>
            </a:r>
            <a:r>
              <a:rPr lang="fr-FR" sz="2400" dirty="0"/>
              <a:t>  initial conditions </a:t>
            </a:r>
            <a:r>
              <a:rPr lang="fr-FR" sz="2400" dirty="0" err="1"/>
              <a:t>with</a:t>
            </a:r>
            <a:r>
              <a:rPr lang="fr-FR" sz="2400" dirty="0"/>
              <a:t> respect to model </a:t>
            </a:r>
            <a:r>
              <a:rPr lang="fr-FR" sz="2400" dirty="0" err="1"/>
              <a:t>parameters</a:t>
            </a:r>
            <a:r>
              <a:rPr lang="fr-FR" sz="2400" dirty="0"/>
              <a:t> (</a:t>
            </a:r>
            <a:r>
              <a:rPr lang="fr-FR" sz="2400" dirty="0" err="1"/>
              <a:t>e.g</a:t>
            </a:r>
            <a:r>
              <a:rPr lang="fr-FR" sz="2400" dirty="0"/>
              <a:t>. </a:t>
            </a:r>
            <a:r>
              <a:rPr lang="fr-FR" sz="2400" dirty="0" err="1"/>
              <a:t>they</a:t>
            </a:r>
            <a:r>
              <a:rPr lang="fr-FR" sz="2400" dirty="0"/>
              <a:t> have </a:t>
            </a:r>
            <a:r>
              <a:rPr lang="fr-FR" sz="2400" dirty="0" err="1"/>
              <a:t>received</a:t>
            </a:r>
            <a:r>
              <a:rPr lang="fr-FR" sz="2400" dirty="0"/>
              <a:t> </a:t>
            </a:r>
            <a:r>
              <a:rPr lang="fr-FR" sz="2400" dirty="0" err="1"/>
              <a:t>exactly</a:t>
            </a:r>
            <a:r>
              <a:rPr lang="fr-FR" sz="2400" dirty="0"/>
              <a:t> the </a:t>
            </a:r>
            <a:r>
              <a:rPr lang="fr-FR" sz="2400" dirty="0" err="1"/>
              <a:t>same</a:t>
            </a:r>
            <a:r>
              <a:rPr lang="fr-FR" sz="2400" dirty="0"/>
              <a:t> dose of a </a:t>
            </a:r>
            <a:r>
              <a:rPr lang="fr-FR" sz="2400" dirty="0" err="1"/>
              <a:t>specific</a:t>
            </a:r>
            <a:r>
              <a:rPr lang="fr-FR" sz="2400" dirty="0"/>
              <a:t> </a:t>
            </a:r>
            <a:r>
              <a:rPr lang="fr-FR" sz="2400" dirty="0" err="1"/>
              <a:t>drug</a:t>
            </a:r>
            <a:r>
              <a:rPr lang="fr-FR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Covariance </a:t>
            </a:r>
            <a:r>
              <a:rPr lang="fr-FR" sz="2400" dirty="0" err="1"/>
              <a:t>factors</a:t>
            </a:r>
            <a:r>
              <a:rPr lang="fr-FR" sz="2400" dirty="0"/>
              <a:t>: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may</a:t>
            </a:r>
            <a:r>
              <a:rPr lang="fr-FR" sz="2400" dirty="0"/>
              <a:t> know a priori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factors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could</a:t>
            </a:r>
            <a:r>
              <a:rPr lang="fr-FR" sz="2400" dirty="0"/>
              <a:t> affect the </a:t>
            </a:r>
            <a:r>
              <a:rPr lang="fr-FR" sz="2400" dirty="0" err="1"/>
              <a:t>observed</a:t>
            </a:r>
            <a:r>
              <a:rPr lang="fr-FR" sz="2400" dirty="0"/>
              <a:t> </a:t>
            </a:r>
            <a:r>
              <a:rPr lang="fr-FR" sz="2400" dirty="0" err="1"/>
              <a:t>dynamics</a:t>
            </a:r>
            <a:r>
              <a:rPr lang="fr-FR" sz="2400" dirty="0"/>
              <a:t> (</a:t>
            </a:r>
            <a:r>
              <a:rPr lang="fr-FR" sz="2400" dirty="0" err="1"/>
              <a:t>e.g</a:t>
            </a:r>
            <a:r>
              <a:rPr lang="fr-FR" sz="2400" dirty="0"/>
              <a:t>. </a:t>
            </a:r>
            <a:r>
              <a:rPr lang="fr-FR" sz="2400" dirty="0" err="1"/>
              <a:t>lung</a:t>
            </a:r>
            <a:r>
              <a:rPr lang="fr-FR" sz="2400" dirty="0"/>
              <a:t> </a:t>
            </a:r>
            <a:r>
              <a:rPr lang="fr-FR" sz="2400" dirty="0" err="1"/>
              <a:t>against</a:t>
            </a:r>
            <a:r>
              <a:rPr lang="fr-FR" sz="2400" dirty="0"/>
              <a:t> </a:t>
            </a:r>
            <a:r>
              <a:rPr lang="fr-FR" sz="2400" dirty="0" err="1"/>
              <a:t>breast</a:t>
            </a:r>
            <a:r>
              <a:rPr lang="fr-FR" sz="2400" dirty="0"/>
              <a:t> cancer). </a:t>
            </a:r>
            <a:r>
              <a:rPr lang="fr-FR" sz="2400" dirty="0" err="1"/>
              <a:t>These</a:t>
            </a:r>
            <a:r>
              <a:rPr lang="fr-FR" sz="2400" dirty="0"/>
              <a:t> </a:t>
            </a:r>
            <a:r>
              <a:rPr lang="fr-FR" sz="2400" dirty="0" err="1"/>
              <a:t>factors</a:t>
            </a:r>
            <a:r>
              <a:rPr lang="fr-FR" sz="2400" dirty="0"/>
              <a:t>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take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account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815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722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approach</a:t>
            </a:r>
            <a:r>
              <a:rPr lang="fr-FR" sz="2800" dirty="0"/>
              <a:t> to </a:t>
            </a:r>
            <a:r>
              <a:rPr lang="fr-FR" sz="2800" dirty="0" err="1"/>
              <a:t>estimate</a:t>
            </a:r>
            <a:r>
              <a:rPr lang="fr-FR" sz="2800" dirty="0"/>
              <a:t> model </a:t>
            </a:r>
            <a:r>
              <a:rPr lang="fr-FR" sz="2800" dirty="0" err="1"/>
              <a:t>parameters</a:t>
            </a:r>
            <a:r>
              <a:rPr lang="fr-FR" sz="2800" dirty="0"/>
              <a:t>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366B3A-9FC3-3B4F-A85A-37A57D7AB8B0}"/>
              </a:ext>
            </a:extLst>
          </p:cNvPr>
          <p:cNvSpPr txBox="1"/>
          <p:nvPr/>
        </p:nvSpPr>
        <p:spPr>
          <a:xfrm>
            <a:off x="348916" y="1503947"/>
            <a:ext cx="1143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consider</a:t>
            </a:r>
            <a:r>
              <a:rPr lang="fr-FR" sz="2400" dirty="0"/>
              <a:t> 2 main options:</a:t>
            </a:r>
          </a:p>
          <a:p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estimate</a:t>
            </a:r>
            <a:r>
              <a:rPr lang="fr-FR" sz="2400" dirty="0"/>
              <a:t> the </a:t>
            </a:r>
            <a:r>
              <a:rPr lang="fr-FR" sz="2400" dirty="0" err="1"/>
              <a:t>specific</a:t>
            </a:r>
            <a:r>
              <a:rPr lang="fr-FR" sz="2400" dirty="0"/>
              <a:t> model </a:t>
            </a:r>
            <a:r>
              <a:rPr lang="fr-FR" sz="2400" dirty="0" err="1"/>
              <a:t>parameters</a:t>
            </a:r>
            <a:r>
              <a:rPr lang="fr-FR" sz="2400" dirty="0"/>
              <a:t>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subject</a:t>
            </a:r>
            <a:r>
              <a:rPr lang="fr-FR" sz="2400" dirty="0"/>
              <a:t> in the </a:t>
            </a:r>
            <a:r>
              <a:rPr lang="fr-FR" sz="2400" dirty="0" err="1"/>
              <a:t>study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eventually</a:t>
            </a:r>
            <a:r>
              <a:rPr lang="fr-FR" sz="2400" dirty="0"/>
              <a:t> </a:t>
            </a:r>
            <a:r>
              <a:rPr lang="fr-FR" sz="2400" dirty="0" err="1"/>
              <a:t>consider</a:t>
            </a:r>
            <a:r>
              <a:rPr lang="fr-FR" sz="2400" dirty="0"/>
              <a:t> a simple </a:t>
            </a:r>
            <a:r>
              <a:rPr lang="fr-FR" sz="2400" dirty="0" err="1"/>
              <a:t>statistic</a:t>
            </a:r>
            <a:r>
              <a:rPr lang="fr-FR" sz="2400" dirty="0"/>
              <a:t> </a:t>
            </a:r>
            <a:r>
              <a:rPr lang="fr-FR" sz="2400" dirty="0" err="1"/>
              <a:t>such</a:t>
            </a:r>
            <a:r>
              <a:rPr lang="fr-FR" sz="2400" dirty="0"/>
              <a:t> as </a:t>
            </a:r>
            <a:r>
              <a:rPr lang="fr-FR" sz="2400" dirty="0" err="1"/>
              <a:t>their</a:t>
            </a:r>
            <a:r>
              <a:rPr lang="fr-FR" sz="2400" dirty="0"/>
              <a:t> </a:t>
            </a:r>
            <a:r>
              <a:rPr lang="fr-FR" sz="2400" dirty="0" err="1"/>
              <a:t>mean</a:t>
            </a:r>
            <a:r>
              <a:rPr lang="fr-FR" sz="2400" dirty="0"/>
              <a:t> to </a:t>
            </a:r>
            <a:r>
              <a:rPr lang="fr-FR" sz="2400" dirty="0" err="1"/>
              <a:t>infer</a:t>
            </a:r>
            <a:r>
              <a:rPr lang="fr-FR" sz="2400" dirty="0"/>
              <a:t> the trend in the population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consider</a:t>
            </a:r>
            <a:r>
              <a:rPr lang="fr-FR" sz="2400" dirty="0"/>
              <a:t> all </a:t>
            </a:r>
            <a:r>
              <a:rPr lang="fr-FR" sz="2400" dirty="0" err="1"/>
              <a:t>subjects</a:t>
            </a:r>
            <a:r>
              <a:rPr lang="fr-FR" sz="2400" dirty="0"/>
              <a:t> as </a:t>
            </a:r>
            <a:r>
              <a:rPr lang="fr-FR" sz="2400" dirty="0" err="1"/>
              <a:t>being</a:t>
            </a:r>
            <a:r>
              <a:rPr lang="fr-FR" sz="2400" dirty="0"/>
              <a:t> part of a </a:t>
            </a:r>
            <a:r>
              <a:rPr lang="fr-FR" sz="2400" dirty="0" err="1"/>
              <a:t>whole</a:t>
            </a:r>
            <a:r>
              <a:rPr lang="fr-FR" sz="2400" dirty="0"/>
              <a:t> population, and </a:t>
            </a:r>
            <a:r>
              <a:rPr lang="fr-FR" sz="2400" dirty="0" err="1"/>
              <a:t>estimate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under</a:t>
            </a:r>
            <a:r>
              <a:rPr lang="fr-FR" sz="2400" dirty="0"/>
              <a:t> the </a:t>
            </a:r>
            <a:r>
              <a:rPr lang="fr-FR" sz="2400" dirty="0" err="1"/>
              <a:t>assumption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could</a:t>
            </a:r>
            <a:r>
              <a:rPr lang="fr-FR" sz="2400" dirty="0"/>
              <a:t> </a:t>
            </a:r>
            <a:r>
              <a:rPr lang="fr-FR" sz="2400" dirty="0" err="1"/>
              <a:t>vary</a:t>
            </a:r>
            <a:r>
              <a:rPr lang="fr-FR" sz="2400" dirty="0"/>
              <a:t> </a:t>
            </a:r>
            <a:r>
              <a:rPr lang="fr-FR" sz="2400" dirty="0" err="1"/>
              <a:t>within</a:t>
            </a:r>
            <a:r>
              <a:rPr lang="fr-FR" sz="2400" dirty="0"/>
              <a:t> a certain range </a:t>
            </a:r>
            <a:r>
              <a:rPr lang="fr-FR" sz="2400" dirty="0" err="1"/>
              <a:t>depending</a:t>
            </a:r>
            <a:r>
              <a:rPr lang="fr-FR" sz="2400" dirty="0"/>
              <a:t> on the </a:t>
            </a:r>
            <a:r>
              <a:rPr lang="fr-FR" sz="2400" dirty="0" err="1"/>
              <a:t>subject</a:t>
            </a:r>
            <a:r>
              <a:rPr lang="fr-FR" sz="2400" dirty="0"/>
              <a:t> </a:t>
            </a:r>
            <a:r>
              <a:rPr lang="fr-FR" sz="2400" dirty="0" err="1"/>
              <a:t>specificity</a:t>
            </a:r>
            <a:r>
              <a:rPr lang="fr-FR" sz="2400" dirty="0"/>
              <a:t> or on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r>
              <a:rPr lang="fr-FR" sz="2400" dirty="0"/>
              <a:t> </a:t>
            </a:r>
            <a:r>
              <a:rPr lang="fr-FR" sz="2400" dirty="0" err="1"/>
              <a:t>characteristic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584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722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approach</a:t>
            </a:r>
            <a:r>
              <a:rPr lang="fr-FR" sz="2800" dirty="0"/>
              <a:t> to </a:t>
            </a:r>
            <a:r>
              <a:rPr lang="fr-FR" sz="2800" dirty="0" err="1"/>
              <a:t>estimate</a:t>
            </a:r>
            <a:r>
              <a:rPr lang="fr-FR" sz="2800" dirty="0"/>
              <a:t> model </a:t>
            </a:r>
            <a:r>
              <a:rPr lang="fr-FR" sz="2800" dirty="0" err="1"/>
              <a:t>parameters</a:t>
            </a:r>
            <a:r>
              <a:rPr lang="fr-FR" sz="2800" dirty="0"/>
              <a:t>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366B3A-9FC3-3B4F-A85A-37A57D7AB8B0}"/>
              </a:ext>
            </a:extLst>
          </p:cNvPr>
          <p:cNvSpPr txBox="1"/>
          <p:nvPr/>
        </p:nvSpPr>
        <p:spPr>
          <a:xfrm>
            <a:off x="348916" y="1503947"/>
            <a:ext cx="1143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consider</a:t>
            </a:r>
            <a:r>
              <a:rPr lang="fr-FR" sz="2400" dirty="0"/>
              <a:t> 2 main options:</a:t>
            </a:r>
          </a:p>
          <a:p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estimate</a:t>
            </a:r>
            <a:r>
              <a:rPr lang="fr-FR" sz="2400" dirty="0"/>
              <a:t> the </a:t>
            </a:r>
            <a:r>
              <a:rPr lang="fr-FR" sz="2400" dirty="0" err="1"/>
              <a:t>specific</a:t>
            </a:r>
            <a:r>
              <a:rPr lang="fr-FR" sz="2400" dirty="0"/>
              <a:t> model </a:t>
            </a:r>
            <a:r>
              <a:rPr lang="fr-FR" sz="2400" dirty="0" err="1"/>
              <a:t>parameters</a:t>
            </a:r>
            <a:r>
              <a:rPr lang="fr-FR" sz="2400" dirty="0"/>
              <a:t>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subject</a:t>
            </a:r>
            <a:r>
              <a:rPr lang="fr-FR" sz="2400" dirty="0"/>
              <a:t> in the </a:t>
            </a:r>
            <a:r>
              <a:rPr lang="fr-FR" sz="2400" dirty="0" err="1"/>
              <a:t>study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eventually</a:t>
            </a:r>
            <a:r>
              <a:rPr lang="fr-FR" sz="2400" dirty="0"/>
              <a:t> </a:t>
            </a:r>
            <a:r>
              <a:rPr lang="fr-FR" sz="2400" dirty="0" err="1"/>
              <a:t>consider</a:t>
            </a:r>
            <a:r>
              <a:rPr lang="fr-FR" sz="2400" dirty="0"/>
              <a:t> a simple </a:t>
            </a:r>
            <a:r>
              <a:rPr lang="fr-FR" sz="2400" dirty="0" err="1"/>
              <a:t>statistic</a:t>
            </a:r>
            <a:r>
              <a:rPr lang="fr-FR" sz="2400" dirty="0"/>
              <a:t> </a:t>
            </a:r>
            <a:r>
              <a:rPr lang="fr-FR" sz="2400" dirty="0" err="1"/>
              <a:t>such</a:t>
            </a:r>
            <a:r>
              <a:rPr lang="fr-FR" sz="2400" dirty="0"/>
              <a:t> as </a:t>
            </a:r>
            <a:r>
              <a:rPr lang="fr-FR" sz="2400" dirty="0" err="1"/>
              <a:t>their</a:t>
            </a:r>
            <a:r>
              <a:rPr lang="fr-FR" sz="2400" dirty="0"/>
              <a:t> </a:t>
            </a:r>
            <a:r>
              <a:rPr lang="fr-FR" sz="2400" dirty="0" err="1"/>
              <a:t>mean</a:t>
            </a:r>
            <a:r>
              <a:rPr lang="fr-FR" sz="2400" dirty="0"/>
              <a:t> to </a:t>
            </a:r>
            <a:r>
              <a:rPr lang="fr-FR" sz="2400" dirty="0" err="1"/>
              <a:t>infer</a:t>
            </a:r>
            <a:r>
              <a:rPr lang="fr-FR" sz="2400" dirty="0"/>
              <a:t> the trend in the population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consider</a:t>
            </a:r>
            <a:r>
              <a:rPr lang="fr-FR" sz="2400" dirty="0"/>
              <a:t> all </a:t>
            </a:r>
            <a:r>
              <a:rPr lang="fr-FR" sz="2400" dirty="0" err="1"/>
              <a:t>subjects</a:t>
            </a:r>
            <a:r>
              <a:rPr lang="fr-FR" sz="2400" dirty="0"/>
              <a:t> as </a:t>
            </a:r>
            <a:r>
              <a:rPr lang="fr-FR" sz="2400" dirty="0" err="1"/>
              <a:t>being</a:t>
            </a:r>
            <a:r>
              <a:rPr lang="fr-FR" sz="2400" dirty="0"/>
              <a:t> part of a </a:t>
            </a:r>
            <a:r>
              <a:rPr lang="fr-FR" sz="2400" dirty="0" err="1"/>
              <a:t>whole</a:t>
            </a:r>
            <a:r>
              <a:rPr lang="fr-FR" sz="2400" dirty="0"/>
              <a:t> population, and </a:t>
            </a:r>
            <a:r>
              <a:rPr lang="fr-FR" sz="2400" dirty="0" err="1"/>
              <a:t>estimate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under</a:t>
            </a:r>
            <a:r>
              <a:rPr lang="fr-FR" sz="2400" dirty="0"/>
              <a:t> the </a:t>
            </a:r>
            <a:r>
              <a:rPr lang="fr-FR" sz="2400" dirty="0" err="1"/>
              <a:t>assumption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could</a:t>
            </a:r>
            <a:r>
              <a:rPr lang="fr-FR" sz="2400" dirty="0"/>
              <a:t> </a:t>
            </a:r>
            <a:r>
              <a:rPr lang="fr-FR" sz="2400" dirty="0" err="1"/>
              <a:t>vary</a:t>
            </a:r>
            <a:r>
              <a:rPr lang="fr-FR" sz="2400" dirty="0"/>
              <a:t> </a:t>
            </a:r>
            <a:r>
              <a:rPr lang="fr-FR" sz="2400" dirty="0" err="1"/>
              <a:t>within</a:t>
            </a:r>
            <a:r>
              <a:rPr lang="fr-FR" sz="2400" dirty="0"/>
              <a:t> a certain range </a:t>
            </a:r>
            <a:r>
              <a:rPr lang="fr-FR" sz="2400" dirty="0" err="1"/>
              <a:t>depending</a:t>
            </a:r>
            <a:r>
              <a:rPr lang="fr-FR" sz="2400" dirty="0"/>
              <a:t> on the </a:t>
            </a:r>
            <a:r>
              <a:rPr lang="fr-FR" sz="2400" dirty="0" err="1"/>
              <a:t>subject</a:t>
            </a:r>
            <a:r>
              <a:rPr lang="fr-FR" sz="2400" dirty="0"/>
              <a:t> </a:t>
            </a:r>
            <a:r>
              <a:rPr lang="fr-FR" sz="2400" dirty="0" err="1"/>
              <a:t>specificity</a:t>
            </a:r>
            <a:r>
              <a:rPr lang="fr-FR" sz="2400" dirty="0"/>
              <a:t> or on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r>
              <a:rPr lang="fr-FR" sz="2400" dirty="0"/>
              <a:t> </a:t>
            </a:r>
            <a:r>
              <a:rPr lang="fr-FR" sz="2400" dirty="0" err="1"/>
              <a:t>characteristic</a:t>
            </a:r>
            <a:endParaRPr lang="fr-FR" sz="2400" dirty="0"/>
          </a:p>
        </p:txBody>
      </p:sp>
      <p:sp>
        <p:nvSpPr>
          <p:cNvPr id="3" name="Rectangle à coins arrondis 2">
            <a:extLst>
              <a:ext uri="{FF2B5EF4-FFF2-40B4-BE49-F238E27FC236}">
                <a16:creationId xmlns:a16="http://schemas.microsoft.com/office/drawing/2014/main" id="{0CF11056-585E-CC41-BB3B-97986DAB19DC}"/>
              </a:ext>
            </a:extLst>
          </p:cNvPr>
          <p:cNvSpPr/>
          <p:nvPr/>
        </p:nvSpPr>
        <p:spPr>
          <a:xfrm>
            <a:off x="348916" y="3741821"/>
            <a:ext cx="11225463" cy="11784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05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6885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Non </a:t>
            </a:r>
            <a:r>
              <a:rPr lang="fr-FR" sz="2800" dirty="0" err="1"/>
              <a:t>linear</a:t>
            </a:r>
            <a:r>
              <a:rPr lang="fr-FR" sz="2800" dirty="0"/>
              <a:t> mixed </a:t>
            </a:r>
            <a:r>
              <a:rPr lang="fr-FR" sz="2800" dirty="0" err="1"/>
              <a:t>effects</a:t>
            </a:r>
            <a:r>
              <a:rPr lang="fr-FR" sz="2800" dirty="0"/>
              <a:t> </a:t>
            </a:r>
            <a:r>
              <a:rPr lang="fr-FR" sz="2800" dirty="0" err="1"/>
              <a:t>models</a:t>
            </a:r>
            <a:r>
              <a:rPr lang="fr-FR" sz="2800" dirty="0"/>
              <a:t>: </a:t>
            </a:r>
            <a:r>
              <a:rPr lang="fr-FR" sz="2800" dirty="0" err="1"/>
              <a:t>assumptions</a:t>
            </a:r>
            <a:endParaRPr lang="fr-FR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DAD25A-98D6-5D4F-9473-7BC538185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297" y="2058403"/>
            <a:ext cx="5562600" cy="1104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EBF4304-4975-4A4E-98C1-6B7503FF3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682" y="3963041"/>
            <a:ext cx="3851984" cy="38834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50FA28-3E19-3A4E-B308-35154F828965}"/>
              </a:ext>
            </a:extLst>
          </p:cNvPr>
          <p:cNvSpPr txBox="1"/>
          <p:nvPr/>
        </p:nvSpPr>
        <p:spPr>
          <a:xfrm>
            <a:off x="228599" y="1407695"/>
            <a:ext cx="1173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Let us </a:t>
            </a:r>
            <a:r>
              <a:rPr lang="fr-FR" sz="2400" dirty="0" err="1"/>
              <a:t>recall</a:t>
            </a:r>
            <a:r>
              <a:rPr lang="fr-FR" sz="2400" dirty="0"/>
              <a:t> the system-</a:t>
            </a:r>
            <a:r>
              <a:rPr lang="fr-FR" sz="2400" dirty="0" err="1"/>
              <a:t>experiment</a:t>
            </a:r>
            <a:r>
              <a:rPr lang="fr-FR" sz="2400" dirty="0"/>
              <a:t> model </a:t>
            </a:r>
            <a:r>
              <a:rPr lang="fr-FR" sz="2400" dirty="0" err="1"/>
              <a:t>from</a:t>
            </a:r>
            <a:r>
              <a:rPr lang="fr-FR" sz="2400" dirty="0"/>
              <a:t> the </a:t>
            </a:r>
            <a:r>
              <a:rPr lang="fr-FR" sz="2400" dirty="0" err="1"/>
              <a:t>previous</a:t>
            </a:r>
            <a:r>
              <a:rPr lang="fr-FR" sz="2400" dirty="0"/>
              <a:t> </a:t>
            </a:r>
            <a:r>
              <a:rPr lang="fr-FR" sz="2400" dirty="0" err="1"/>
              <a:t>lesson</a:t>
            </a:r>
            <a:r>
              <a:rPr lang="fr-FR" sz="2400" dirty="0"/>
              <a:t>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EF76F8D-5EAB-CF4E-9273-07783B40D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62" y="5070116"/>
            <a:ext cx="2707934" cy="9131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149A5B5-77C2-B24F-9E2B-F458C98B2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897" y="5332512"/>
            <a:ext cx="3904463" cy="3883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7481782-FA71-FC4E-89B2-4D52E637B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661" y="5332512"/>
            <a:ext cx="2707934" cy="398843"/>
          </a:xfrm>
          <a:prstGeom prst="rect">
            <a:avLst/>
          </a:prstGeom>
        </p:spPr>
      </p:pic>
      <p:sp>
        <p:nvSpPr>
          <p:cNvPr id="3" name="Rectangle à coins arrondis 2">
            <a:extLst>
              <a:ext uri="{FF2B5EF4-FFF2-40B4-BE49-F238E27FC236}">
                <a16:creationId xmlns:a16="http://schemas.microsoft.com/office/drawing/2014/main" id="{7B659580-5059-1E4A-92CF-8EFC31DC4449}"/>
              </a:ext>
            </a:extLst>
          </p:cNvPr>
          <p:cNvSpPr/>
          <p:nvPr/>
        </p:nvSpPr>
        <p:spPr>
          <a:xfrm>
            <a:off x="5005137" y="2058403"/>
            <a:ext cx="2695074" cy="4427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4536FFDC-E6C2-5B47-A610-ADBB19E280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94344" y="2335754"/>
            <a:ext cx="2495706" cy="2313676"/>
          </a:xfrm>
          <a:prstGeom prst="bentConnector3">
            <a:avLst>
              <a:gd name="adj1" fmla="val -13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BBF162F4-C084-F441-B851-FFC37F92DE36}"/>
              </a:ext>
            </a:extLst>
          </p:cNvPr>
          <p:cNvSpPr/>
          <p:nvPr/>
        </p:nvSpPr>
        <p:spPr>
          <a:xfrm>
            <a:off x="701539" y="4990423"/>
            <a:ext cx="10716429" cy="10165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>
            <a:extLst>
              <a:ext uri="{FF2B5EF4-FFF2-40B4-BE49-F238E27FC236}">
                <a16:creationId xmlns:a16="http://schemas.microsoft.com/office/drawing/2014/main" id="{1282661E-58EE-CB45-B66E-13FE64DE03DF}"/>
              </a:ext>
            </a:extLst>
          </p:cNvPr>
          <p:cNvSpPr/>
          <p:nvPr/>
        </p:nvSpPr>
        <p:spPr>
          <a:xfrm>
            <a:off x="5005137" y="2586569"/>
            <a:ext cx="3573379" cy="5932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>
            <a:extLst>
              <a:ext uri="{FF2B5EF4-FFF2-40B4-BE49-F238E27FC236}">
                <a16:creationId xmlns:a16="http://schemas.microsoft.com/office/drawing/2014/main" id="{086FC865-5B30-8741-914B-68F400EE8B49}"/>
              </a:ext>
            </a:extLst>
          </p:cNvPr>
          <p:cNvSpPr/>
          <p:nvPr/>
        </p:nvSpPr>
        <p:spPr>
          <a:xfrm>
            <a:off x="4271210" y="3886202"/>
            <a:ext cx="4145387" cy="52534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5F0CB65-C362-9848-9E7E-8954B2E53FC4}"/>
              </a:ext>
            </a:extLst>
          </p:cNvPr>
          <p:cNvCxnSpPr/>
          <p:nvPr/>
        </p:nvCxnSpPr>
        <p:spPr>
          <a:xfrm>
            <a:off x="6791826" y="3292260"/>
            <a:ext cx="0" cy="415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C1A3571-F8CA-C349-AF90-6E638ABBF854}"/>
              </a:ext>
            </a:extLst>
          </p:cNvPr>
          <p:cNvSpPr txBox="1"/>
          <p:nvPr/>
        </p:nvSpPr>
        <p:spPr>
          <a:xfrm>
            <a:off x="2493525" y="4042216"/>
            <a:ext cx="13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Observables:</a:t>
            </a:r>
          </a:p>
        </p:txBody>
      </p:sp>
    </p:spTree>
    <p:extLst>
      <p:ext uri="{BB962C8B-B14F-4D97-AF65-F5344CB8AC3E}">
        <p14:creationId xmlns:p14="http://schemas.microsoft.com/office/powerpoint/2010/main" val="296634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7359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Non </a:t>
            </a:r>
            <a:r>
              <a:rPr lang="fr-FR" sz="2800" dirty="0" err="1"/>
              <a:t>linear</a:t>
            </a:r>
            <a:r>
              <a:rPr lang="fr-FR" sz="2800" dirty="0"/>
              <a:t> mixed </a:t>
            </a:r>
            <a:r>
              <a:rPr lang="fr-FR" sz="2800" dirty="0" err="1"/>
              <a:t>effects</a:t>
            </a:r>
            <a:r>
              <a:rPr lang="fr-FR" sz="2800" dirty="0"/>
              <a:t> </a:t>
            </a:r>
            <a:r>
              <a:rPr lang="fr-FR" sz="2800" dirty="0" err="1"/>
              <a:t>models</a:t>
            </a:r>
            <a:r>
              <a:rPr lang="fr-FR" sz="2800" dirty="0"/>
              <a:t>: the </a:t>
            </a:r>
            <a:r>
              <a:rPr lang="fr-FR" sz="2800" dirty="0" err="1"/>
              <a:t>error</a:t>
            </a:r>
            <a:r>
              <a:rPr lang="fr-FR" sz="2800" dirty="0"/>
              <a:t>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3EF65C-A9D1-9F44-BA9D-527FEBB3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84" y="2878575"/>
            <a:ext cx="10076033" cy="37894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693BC7-E3F8-A64E-A2DD-C76F32767114}"/>
              </a:ext>
            </a:extLst>
          </p:cNvPr>
          <p:cNvSpPr txBox="1"/>
          <p:nvPr/>
        </p:nvSpPr>
        <p:spPr>
          <a:xfrm>
            <a:off x="589547" y="1347534"/>
            <a:ext cx="11189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Real-life observations are </a:t>
            </a:r>
            <a:r>
              <a:rPr lang="fr-FR" sz="2000" dirty="0" err="1"/>
              <a:t>prone</a:t>
            </a:r>
            <a:r>
              <a:rPr lang="fr-FR" sz="2000" dirty="0"/>
              <a:t> to </a:t>
            </a:r>
            <a:r>
              <a:rPr lang="fr-FR" sz="2000" dirty="0" err="1"/>
              <a:t>error</a:t>
            </a:r>
            <a:r>
              <a:rPr lang="fr-FR" sz="2000" dirty="0"/>
              <a:t> </a:t>
            </a:r>
            <a:r>
              <a:rPr lang="fr-FR" sz="2000" dirty="0" err="1"/>
              <a:t>coming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different</a:t>
            </a:r>
            <a:r>
              <a:rPr lang="fr-FR" sz="2000" dirty="0"/>
              <a:t> sources (</a:t>
            </a:r>
            <a:r>
              <a:rPr lang="fr-FR" sz="2000" dirty="0" err="1"/>
              <a:t>systematic</a:t>
            </a:r>
            <a:r>
              <a:rPr lang="fr-FR" sz="2000" dirty="0"/>
              <a:t> and </a:t>
            </a:r>
            <a:r>
              <a:rPr lang="fr-FR" sz="2000" dirty="0" err="1"/>
              <a:t>random</a:t>
            </a:r>
            <a:r>
              <a:rPr lang="fr-FR" sz="2000" dirty="0"/>
              <a:t>):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taken</a:t>
            </a:r>
            <a:r>
              <a:rPr lang="fr-FR" sz="2000" dirty="0"/>
              <a:t> </a:t>
            </a:r>
            <a:r>
              <a:rPr lang="fr-FR" sz="2000" dirty="0" err="1"/>
              <a:t>into</a:t>
            </a:r>
            <a:r>
              <a:rPr lang="fr-FR" sz="2000" dirty="0"/>
              <a:t> </a:t>
            </a:r>
            <a:r>
              <a:rPr lang="fr-FR" sz="2000" dirty="0" err="1"/>
              <a:t>account</a:t>
            </a:r>
            <a:r>
              <a:rPr lang="fr-FR" sz="2000" dirty="0"/>
              <a:t>, i.e. in practice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not suppose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measurements</a:t>
            </a:r>
            <a:r>
              <a:rPr lang="fr-FR" sz="2000" dirty="0"/>
              <a:t> are </a:t>
            </a:r>
            <a:r>
              <a:rPr lang="fr-FR" sz="2000" dirty="0" err="1"/>
              <a:t>perfect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define</a:t>
            </a:r>
            <a:r>
              <a:rPr lang="fr-FR" sz="2000" dirty="0"/>
              <a:t> the </a:t>
            </a:r>
            <a:r>
              <a:rPr lang="fr-FR" sz="2000" dirty="0" err="1"/>
              <a:t>error</a:t>
            </a:r>
            <a:r>
              <a:rPr lang="fr-FR" sz="2000" dirty="0"/>
              <a:t> model in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ways</a:t>
            </a:r>
            <a:r>
              <a:rPr lang="fr-FR" sz="2000" dirty="0"/>
              <a:t>. Let us </a:t>
            </a:r>
            <a:r>
              <a:rPr lang="fr-FR" sz="2000" dirty="0" err="1"/>
              <a:t>consider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general</a:t>
            </a:r>
            <a:r>
              <a:rPr lang="fr-FR" sz="2000" dirty="0"/>
              <a:t> formulation: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9BA0ED-F34E-5B4B-8CE1-6B55E815620A}"/>
              </a:ext>
            </a:extLst>
          </p:cNvPr>
          <p:cNvSpPr txBox="1"/>
          <p:nvPr/>
        </p:nvSpPr>
        <p:spPr>
          <a:xfrm>
            <a:off x="457200" y="3651589"/>
            <a:ext cx="775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Obs</a:t>
            </a:r>
            <a:r>
              <a:rPr lang="fr-FR" dirty="0"/>
              <a:t> id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6658ED-336A-6B42-9FC9-48784BF59B00}"/>
              </a:ext>
            </a:extLst>
          </p:cNvPr>
          <p:cNvSpPr txBox="1"/>
          <p:nvPr/>
        </p:nvSpPr>
        <p:spPr>
          <a:xfrm>
            <a:off x="2005264" y="3651589"/>
            <a:ext cx="816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Subj</a:t>
            </a:r>
            <a:r>
              <a:rPr lang="fr-FR" dirty="0"/>
              <a:t> id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ACB308C-DFE4-C347-9A47-A5B5D2635D16}"/>
              </a:ext>
            </a:extLst>
          </p:cNvPr>
          <p:cNvSpPr/>
          <p:nvPr/>
        </p:nvSpPr>
        <p:spPr>
          <a:xfrm>
            <a:off x="1155032" y="3019885"/>
            <a:ext cx="192505" cy="2376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F84B78-7E72-CB43-BC17-40B033F6F867}"/>
              </a:ext>
            </a:extLst>
          </p:cNvPr>
          <p:cNvSpPr/>
          <p:nvPr/>
        </p:nvSpPr>
        <p:spPr>
          <a:xfrm>
            <a:off x="1812759" y="3015067"/>
            <a:ext cx="192505" cy="2376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1E08E6D-B1DB-B548-A1A2-66351E2476B9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flipV="1">
            <a:off x="844710" y="3222719"/>
            <a:ext cx="338514" cy="428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20F8638-EBD1-6746-AA24-6573C407938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909249" y="3240121"/>
            <a:ext cx="504140" cy="411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A14EFCB-0A05-494F-B233-BB7C586AADF9}"/>
              </a:ext>
            </a:extLst>
          </p:cNvPr>
          <p:cNvSpPr txBox="1"/>
          <p:nvPr/>
        </p:nvSpPr>
        <p:spPr>
          <a:xfrm>
            <a:off x="589547" y="4705340"/>
            <a:ext cx="2170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Constant: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Porportional</a:t>
            </a:r>
            <a:r>
              <a:rPr lang="fr-FR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Combined</a:t>
            </a:r>
            <a:r>
              <a:rPr lang="fr-FR" sz="2400" b="1" dirty="0"/>
              <a:t>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61F3A7A-43A3-F34D-8528-B7B5D8CFF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03" y="4718610"/>
            <a:ext cx="3654470" cy="36258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C48149F-D6E2-F147-86EF-B186C3571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103" y="5107022"/>
            <a:ext cx="5877686" cy="36258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8E7A1D0-B404-DF4C-A11E-3E93ECC89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103" y="5486450"/>
            <a:ext cx="6793689" cy="362585"/>
          </a:xfrm>
          <a:prstGeom prst="rect">
            <a:avLst/>
          </a:prstGeom>
        </p:spPr>
      </p:pic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BB3014C0-F9A3-1341-8701-529C65D6D2FC}"/>
              </a:ext>
            </a:extLst>
          </p:cNvPr>
          <p:cNvSpPr/>
          <p:nvPr/>
        </p:nvSpPr>
        <p:spPr>
          <a:xfrm rot="16200000">
            <a:off x="6124298" y="2043873"/>
            <a:ext cx="577073" cy="3056020"/>
          </a:xfrm>
          <a:prstGeom prst="leftBrace">
            <a:avLst>
              <a:gd name="adj1" fmla="val 0"/>
              <a:gd name="adj2" fmla="val 507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87EE0F7-3C5B-9E48-BB24-DCE9C83123B1}"/>
              </a:ext>
            </a:extLst>
          </p:cNvPr>
          <p:cNvSpPr txBox="1"/>
          <p:nvPr/>
        </p:nvSpPr>
        <p:spPr>
          <a:xfrm>
            <a:off x="5601841" y="3899188"/>
            <a:ext cx="1710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error</a:t>
            </a:r>
            <a:r>
              <a:rPr lang="fr-FR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1362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866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Non </a:t>
            </a:r>
            <a:r>
              <a:rPr lang="fr-FR" sz="2800" dirty="0" err="1"/>
              <a:t>linear</a:t>
            </a:r>
            <a:r>
              <a:rPr lang="fr-FR" sz="2800" dirty="0"/>
              <a:t> mixed </a:t>
            </a:r>
            <a:r>
              <a:rPr lang="fr-FR" sz="2800" dirty="0" err="1"/>
              <a:t>effects</a:t>
            </a:r>
            <a:r>
              <a:rPr lang="fr-FR" sz="2800" dirty="0"/>
              <a:t> </a:t>
            </a:r>
            <a:r>
              <a:rPr lang="fr-FR" sz="2800" dirty="0" err="1"/>
              <a:t>models</a:t>
            </a:r>
            <a:r>
              <a:rPr lang="fr-FR" sz="2800" dirty="0"/>
              <a:t>: </a:t>
            </a:r>
            <a:r>
              <a:rPr lang="fr-FR" sz="2800" dirty="0" err="1"/>
              <a:t>fixed</a:t>
            </a:r>
            <a:r>
              <a:rPr lang="fr-FR" sz="2800" dirty="0"/>
              <a:t> and </a:t>
            </a:r>
            <a:r>
              <a:rPr lang="fr-FR" sz="2800" dirty="0" err="1"/>
              <a:t>random</a:t>
            </a:r>
            <a:r>
              <a:rPr lang="fr-FR" sz="2800" dirty="0"/>
              <a:t> </a:t>
            </a:r>
            <a:r>
              <a:rPr lang="fr-FR" sz="2800" dirty="0" err="1"/>
              <a:t>effects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2450C14-B8A8-134B-98D6-DB241FF95DB1}"/>
              </a:ext>
            </a:extLst>
          </p:cNvPr>
          <p:cNvSpPr txBox="1"/>
          <p:nvPr/>
        </p:nvSpPr>
        <p:spPr>
          <a:xfrm>
            <a:off x="228600" y="1359568"/>
            <a:ext cx="116826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As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said</a:t>
            </a:r>
            <a:r>
              <a:rPr lang="fr-FR" sz="2000" dirty="0"/>
              <a:t> </a:t>
            </a:r>
            <a:r>
              <a:rPr lang="fr-FR" sz="2000" dirty="0" err="1"/>
              <a:t>previously</a:t>
            </a:r>
            <a:r>
              <a:rPr lang="fr-FR" sz="2000" dirty="0"/>
              <a:t>, all </a:t>
            </a:r>
            <a:r>
              <a:rPr lang="fr-FR" sz="2000" dirty="0" err="1"/>
              <a:t>subjects</a:t>
            </a:r>
            <a:r>
              <a:rPr lang="fr-FR" sz="2000" dirty="0"/>
              <a:t> are unique, and </a:t>
            </a:r>
            <a:r>
              <a:rPr lang="fr-FR" sz="2000" dirty="0" err="1"/>
              <a:t>their</a:t>
            </a:r>
            <a:r>
              <a:rPr lang="fr-FR" sz="2000" dirty="0"/>
              <a:t> </a:t>
            </a:r>
            <a:r>
              <a:rPr lang="fr-FR" sz="2000" dirty="0" err="1"/>
              <a:t>variability</a:t>
            </a:r>
            <a:r>
              <a:rPr lang="fr-FR" sz="2000" dirty="0"/>
              <a:t> </a:t>
            </a:r>
            <a:r>
              <a:rPr lang="fr-FR" sz="2000" dirty="0" err="1"/>
              <a:t>depends</a:t>
            </a:r>
            <a:r>
              <a:rPr lang="fr-FR" sz="2000" dirty="0"/>
              <a:t> </a:t>
            </a:r>
            <a:r>
              <a:rPr lang="fr-FR" sz="2000" dirty="0" err="1"/>
              <a:t>either</a:t>
            </a:r>
            <a:r>
              <a:rPr lang="fr-FR" sz="2000" dirty="0"/>
              <a:t> on </a:t>
            </a:r>
            <a:r>
              <a:rPr lang="fr-FR" sz="2000" dirty="0" err="1"/>
              <a:t>intrinsic</a:t>
            </a:r>
            <a:r>
              <a:rPr lang="fr-FR" sz="2000" dirty="0"/>
              <a:t> </a:t>
            </a:r>
            <a:r>
              <a:rPr lang="fr-FR" sz="2000" dirty="0" err="1"/>
              <a:t>specificities</a:t>
            </a:r>
            <a:r>
              <a:rPr lang="fr-FR" sz="2000" dirty="0"/>
              <a:t> or by </a:t>
            </a:r>
            <a:r>
              <a:rPr lang="fr-FR" sz="2000" dirty="0" err="1"/>
              <a:t>known</a:t>
            </a:r>
            <a:r>
              <a:rPr lang="fr-FR" sz="2000" dirty="0"/>
              <a:t> </a:t>
            </a:r>
            <a:r>
              <a:rPr lang="fr-FR" sz="2000" dirty="0" err="1"/>
              <a:t>characteristics</a:t>
            </a:r>
            <a:r>
              <a:rPr lang="fr-FR" sz="2000" dirty="0"/>
              <a:t>. Mixed-</a:t>
            </a:r>
            <a:r>
              <a:rPr lang="fr-FR" sz="2000" dirty="0" err="1"/>
              <a:t>effects</a:t>
            </a:r>
            <a:r>
              <a:rPr lang="fr-FR" sz="2000" dirty="0"/>
              <a:t> </a:t>
            </a:r>
            <a:r>
              <a:rPr lang="fr-FR" sz="2000" dirty="0" err="1"/>
              <a:t>models</a:t>
            </a:r>
            <a:r>
              <a:rPr lang="fr-FR" sz="2000" dirty="0"/>
              <a:t> </a:t>
            </a:r>
            <a:r>
              <a:rPr lang="fr-FR" sz="2000" dirty="0" err="1"/>
              <a:t>allow</a:t>
            </a:r>
            <a:r>
              <a:rPr lang="fr-FR" sz="2000" dirty="0"/>
              <a:t> to </a:t>
            </a:r>
            <a:r>
              <a:rPr lang="fr-FR" sz="2000" dirty="0" err="1"/>
              <a:t>take</a:t>
            </a:r>
            <a:r>
              <a:rPr lang="fr-FR" sz="2000" dirty="0"/>
              <a:t> </a:t>
            </a:r>
            <a:r>
              <a:rPr lang="fr-FR" sz="2000" dirty="0" err="1"/>
              <a:t>into</a:t>
            </a:r>
            <a:r>
              <a:rPr lang="fr-FR" sz="2000" dirty="0"/>
              <a:t> </a:t>
            </a:r>
            <a:r>
              <a:rPr lang="fr-FR" sz="2000" dirty="0" err="1"/>
              <a:t>account</a:t>
            </a:r>
            <a:r>
              <a:rPr lang="fr-FR" sz="2000" dirty="0"/>
              <a:t> </a:t>
            </a:r>
            <a:r>
              <a:rPr lang="fr-FR" sz="2000" dirty="0" err="1"/>
              <a:t>both</a:t>
            </a:r>
            <a:r>
              <a:rPr lang="fr-FR" sz="2000" dirty="0"/>
              <a:t> sources of </a:t>
            </a:r>
            <a:r>
              <a:rPr lang="fr-FR" sz="2000" dirty="0" err="1"/>
              <a:t>variability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/>
              <a:t>In practice, </a:t>
            </a:r>
            <a:r>
              <a:rPr lang="fr-FR" sz="2000" dirty="0" err="1"/>
              <a:t>we</a:t>
            </a:r>
            <a:r>
              <a:rPr lang="fr-FR" sz="2000" dirty="0"/>
              <a:t> do not have a single </a:t>
            </a:r>
            <a:r>
              <a:rPr lang="fr-FR" sz="2000" dirty="0" err="1"/>
              <a:t>parameter</a:t>
            </a:r>
            <a:r>
              <a:rPr lang="fr-FR" sz="2000" dirty="0"/>
              <a:t> </a:t>
            </a:r>
            <a:r>
              <a:rPr lang="fr-FR" sz="2000" dirty="0" err="1"/>
              <a:t>vector</a:t>
            </a:r>
            <a:r>
              <a:rPr lang="fr-FR" sz="2000" dirty="0"/>
              <a:t> to </a:t>
            </a:r>
            <a:r>
              <a:rPr lang="fr-FR" sz="2000" dirty="0" err="1"/>
              <a:t>estimate</a:t>
            </a:r>
            <a:r>
              <a:rPr lang="fr-FR" sz="2000" dirty="0"/>
              <a:t>, but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parameter</a:t>
            </a:r>
            <a:r>
              <a:rPr lang="fr-FR" sz="2000" dirty="0"/>
              <a:t> has a </a:t>
            </a:r>
            <a:r>
              <a:rPr lang="fr-FR" sz="2000" dirty="0" err="1"/>
              <a:t>specific</a:t>
            </a:r>
            <a:r>
              <a:rPr lang="fr-FR" sz="2000" dirty="0"/>
              <a:t> distribution and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individual</a:t>
            </a:r>
            <a:r>
              <a:rPr lang="fr-FR" sz="2000" dirty="0"/>
              <a:t> </a:t>
            </a:r>
            <a:r>
              <a:rPr lang="fr-FR" sz="2000" dirty="0" err="1"/>
              <a:t>parameter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sampled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distribution: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C023E2-60F4-214F-8E46-15E6569D04DF}"/>
              </a:ext>
            </a:extLst>
          </p:cNvPr>
          <p:cNvSpPr txBox="1"/>
          <p:nvPr/>
        </p:nvSpPr>
        <p:spPr>
          <a:xfrm>
            <a:off x="2284736" y="4999257"/>
            <a:ext cx="1039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Intercept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D57D76-F8BB-3745-8F1E-D8FA1887287D}"/>
              </a:ext>
            </a:extLst>
          </p:cNvPr>
          <p:cNvSpPr txBox="1"/>
          <p:nvPr/>
        </p:nvSpPr>
        <p:spPr>
          <a:xfrm>
            <a:off x="3618556" y="4444744"/>
            <a:ext cx="12392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Regression</a:t>
            </a:r>
            <a:r>
              <a:rPr lang="fr-FR" dirty="0"/>
              <a:t> coefficient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26ABE45-A1AA-0A48-86D5-CEA67861DC29}"/>
              </a:ext>
            </a:extLst>
          </p:cNvPr>
          <p:cNvSpPr txBox="1"/>
          <p:nvPr/>
        </p:nvSpPr>
        <p:spPr>
          <a:xfrm>
            <a:off x="4857808" y="5305815"/>
            <a:ext cx="13023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Explanatory</a:t>
            </a:r>
            <a:r>
              <a:rPr lang="fr-FR" dirty="0"/>
              <a:t> variables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381127-6A56-9C40-97F9-C50087EBD601}"/>
              </a:ext>
            </a:extLst>
          </p:cNvPr>
          <p:cNvSpPr txBox="1"/>
          <p:nvPr/>
        </p:nvSpPr>
        <p:spPr>
          <a:xfrm>
            <a:off x="6303347" y="4444744"/>
            <a:ext cx="9701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Random</a:t>
            </a:r>
            <a:endParaRPr lang="fr-FR" dirty="0"/>
          </a:p>
          <a:p>
            <a:r>
              <a:rPr lang="fr-FR" dirty="0" err="1"/>
              <a:t>effect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5F2ED9-BA16-1341-9879-41B8E6C51890}"/>
              </a:ext>
            </a:extLst>
          </p:cNvPr>
          <p:cNvCxnSpPr>
            <a:stCxn id="6" idx="0"/>
          </p:cNvCxnSpPr>
          <p:nvPr/>
        </p:nvCxnSpPr>
        <p:spPr>
          <a:xfrm flipV="1">
            <a:off x="2804558" y="3990814"/>
            <a:ext cx="431937" cy="1008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8C5EE7-48C0-F040-BDA3-2924B2ED7912}"/>
              </a:ext>
            </a:extLst>
          </p:cNvPr>
          <p:cNvCxnSpPr>
            <a:stCxn id="9" idx="0"/>
          </p:cNvCxnSpPr>
          <p:nvPr/>
        </p:nvCxnSpPr>
        <p:spPr>
          <a:xfrm flipV="1">
            <a:off x="4238182" y="3990814"/>
            <a:ext cx="0" cy="453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59D559-3A94-BE4B-865E-24C52BFDD8D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944980" y="4090737"/>
            <a:ext cx="564008" cy="1215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2C302F2-FFD5-6941-B977-4FB21EB20FAE}"/>
              </a:ext>
            </a:extLst>
          </p:cNvPr>
          <p:cNvCxnSpPr>
            <a:cxnSpLocks/>
          </p:cNvCxnSpPr>
          <p:nvPr/>
        </p:nvCxnSpPr>
        <p:spPr>
          <a:xfrm flipH="1" flipV="1">
            <a:off x="5859496" y="3990814"/>
            <a:ext cx="830062" cy="430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51D70C62-301F-E944-B3E8-16AE12DF7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432686"/>
            <a:ext cx="838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14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35841</TotalTime>
  <Words>1355</Words>
  <Application>Microsoft Macintosh PowerPoint</Application>
  <PresentationFormat>Grand écran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Parameters Estimation through Mixed Effects Modeling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Mecanistic (compartmental) models in life science</dc:title>
  <dc:creator>Pom Ire</dc:creator>
  <cp:lastModifiedBy>Pom Ire</cp:lastModifiedBy>
  <cp:revision>103</cp:revision>
  <dcterms:created xsi:type="dcterms:W3CDTF">2020-09-06T14:38:31Z</dcterms:created>
  <dcterms:modified xsi:type="dcterms:W3CDTF">2021-10-04T20:57:46Z</dcterms:modified>
</cp:coreProperties>
</file>