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D0813-048A-4CC3-AD96-46FD41AAE09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CE9084-CBF8-4D1A-A15F-282E402BCA4C}">
      <dgm:prSet/>
      <dgm:spPr/>
      <dgm:t>
        <a:bodyPr/>
        <a:lstStyle/>
        <a:p>
          <a:r>
            <a:rPr lang="en-US"/>
            <a:t>Data collected from MTA website</a:t>
          </a:r>
        </a:p>
      </dgm:t>
    </dgm:pt>
    <dgm:pt modelId="{81E2A649-09DF-4618-84AD-A23C73DD9797}" type="parTrans" cxnId="{B6B9E1D7-FA12-4000-83C9-6F6539EFCF5E}">
      <dgm:prSet/>
      <dgm:spPr/>
      <dgm:t>
        <a:bodyPr/>
        <a:lstStyle/>
        <a:p>
          <a:endParaRPr lang="en-US"/>
        </a:p>
      </dgm:t>
    </dgm:pt>
    <dgm:pt modelId="{CCD239EA-EAD3-496C-AB88-A4DC3A938F0B}" type="sibTrans" cxnId="{B6B9E1D7-FA12-4000-83C9-6F6539EFCF5E}">
      <dgm:prSet/>
      <dgm:spPr/>
      <dgm:t>
        <a:bodyPr/>
        <a:lstStyle/>
        <a:p>
          <a:endParaRPr lang="en-US"/>
        </a:p>
      </dgm:t>
    </dgm:pt>
    <dgm:pt modelId="{CA75A0ED-C84C-4094-9424-80DD2D1E5EC4}">
      <dgm:prSet/>
      <dgm:spPr/>
      <dgm:t>
        <a:bodyPr/>
        <a:lstStyle/>
        <a:p>
          <a:r>
            <a:rPr lang="en-US"/>
            <a:t>From 05/18/2021  until 09/18/2021</a:t>
          </a:r>
        </a:p>
      </dgm:t>
    </dgm:pt>
    <dgm:pt modelId="{F49ECC98-635B-4DA9-8719-D408820D4652}" type="parTrans" cxnId="{9A9F54F3-11C5-41CE-B57A-C6466AB40C49}">
      <dgm:prSet/>
      <dgm:spPr/>
      <dgm:t>
        <a:bodyPr/>
        <a:lstStyle/>
        <a:p>
          <a:endParaRPr lang="en-US"/>
        </a:p>
      </dgm:t>
    </dgm:pt>
    <dgm:pt modelId="{A30FE716-2E39-4B3D-AB84-A415B4F35E6B}" type="sibTrans" cxnId="{9A9F54F3-11C5-41CE-B57A-C6466AB40C49}">
      <dgm:prSet/>
      <dgm:spPr/>
      <dgm:t>
        <a:bodyPr/>
        <a:lstStyle/>
        <a:p>
          <a:endParaRPr lang="en-US"/>
        </a:p>
      </dgm:t>
    </dgm:pt>
    <dgm:pt modelId="{BC4FD305-AB63-4DD8-9D99-C4FDDA113B16}">
      <dgm:prSet/>
      <dgm:spPr/>
      <dgm:t>
        <a:bodyPr/>
        <a:lstStyle/>
        <a:p>
          <a:r>
            <a:rPr lang="en-US" dirty="0"/>
            <a:t>107 duplicates removed </a:t>
          </a:r>
        </a:p>
      </dgm:t>
    </dgm:pt>
    <dgm:pt modelId="{D668F5E5-FE89-4D58-8093-62F80212D150}" type="parTrans" cxnId="{6FAB794F-AD1E-495A-900D-87E21B0527BF}">
      <dgm:prSet/>
      <dgm:spPr/>
      <dgm:t>
        <a:bodyPr/>
        <a:lstStyle/>
        <a:p>
          <a:endParaRPr lang="en-US"/>
        </a:p>
      </dgm:t>
    </dgm:pt>
    <dgm:pt modelId="{DE3CBFCA-8E99-41C3-9955-BA8D4E9385B9}" type="sibTrans" cxnId="{6FAB794F-AD1E-495A-900D-87E21B0527BF}">
      <dgm:prSet/>
      <dgm:spPr/>
      <dgm:t>
        <a:bodyPr/>
        <a:lstStyle/>
        <a:p>
          <a:endParaRPr lang="en-US"/>
        </a:p>
      </dgm:t>
    </dgm:pt>
    <dgm:pt modelId="{B72C9BE1-C6CF-402D-9F99-766E21D41D04}">
      <dgm:prSet/>
      <dgm:spPr/>
      <dgm:t>
        <a:bodyPr/>
        <a:lstStyle/>
        <a:p>
          <a:r>
            <a:rPr lang="en-US"/>
            <a:t>22k rows  negative Entries and Exit.</a:t>
          </a:r>
        </a:p>
      </dgm:t>
    </dgm:pt>
    <dgm:pt modelId="{5A0000EA-6B14-41B0-B8CD-9E4D35009B29}" type="parTrans" cxnId="{9001E027-9A86-4F50-921E-63B0C86A890A}">
      <dgm:prSet/>
      <dgm:spPr/>
      <dgm:t>
        <a:bodyPr/>
        <a:lstStyle/>
        <a:p>
          <a:endParaRPr lang="en-US"/>
        </a:p>
      </dgm:t>
    </dgm:pt>
    <dgm:pt modelId="{7CC84D89-78B5-4CE0-8CA0-BABEB8BD774E}" type="sibTrans" cxnId="{9001E027-9A86-4F50-921E-63B0C86A890A}">
      <dgm:prSet/>
      <dgm:spPr/>
      <dgm:t>
        <a:bodyPr/>
        <a:lstStyle/>
        <a:p>
          <a:endParaRPr lang="en-US"/>
        </a:p>
      </dgm:t>
    </dgm:pt>
    <dgm:pt modelId="{AA57F392-0EC8-414D-8394-BC6883394746}" type="pres">
      <dgm:prSet presAssocID="{4E0D0813-048A-4CC3-AD96-46FD41AAE097}" presName="linear" presStyleCnt="0">
        <dgm:presLayoutVars>
          <dgm:dir/>
          <dgm:animLvl val="lvl"/>
          <dgm:resizeHandles val="exact"/>
        </dgm:presLayoutVars>
      </dgm:prSet>
      <dgm:spPr/>
    </dgm:pt>
    <dgm:pt modelId="{474F7A5B-C0E7-4CBB-953A-5A7481F7D8FD}" type="pres">
      <dgm:prSet presAssocID="{C1CE9084-CBF8-4D1A-A15F-282E402BCA4C}" presName="parentLin" presStyleCnt="0"/>
      <dgm:spPr/>
    </dgm:pt>
    <dgm:pt modelId="{3E9CE604-C848-4BD6-A2ED-145BD54FB8F0}" type="pres">
      <dgm:prSet presAssocID="{C1CE9084-CBF8-4D1A-A15F-282E402BCA4C}" presName="parentLeftMargin" presStyleLbl="node1" presStyleIdx="0" presStyleCnt="4"/>
      <dgm:spPr/>
    </dgm:pt>
    <dgm:pt modelId="{BC4213EA-887D-4E45-9326-47FA78D691B0}" type="pres">
      <dgm:prSet presAssocID="{C1CE9084-CBF8-4D1A-A15F-282E402BCA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B894D8-7A41-4BA5-8754-C943CFC50C0D}" type="pres">
      <dgm:prSet presAssocID="{C1CE9084-CBF8-4D1A-A15F-282E402BCA4C}" presName="negativeSpace" presStyleCnt="0"/>
      <dgm:spPr/>
    </dgm:pt>
    <dgm:pt modelId="{E7859534-35A8-485A-887A-F312B8A8EC79}" type="pres">
      <dgm:prSet presAssocID="{C1CE9084-CBF8-4D1A-A15F-282E402BCA4C}" presName="childText" presStyleLbl="conFgAcc1" presStyleIdx="0" presStyleCnt="4">
        <dgm:presLayoutVars>
          <dgm:bulletEnabled val="1"/>
        </dgm:presLayoutVars>
      </dgm:prSet>
      <dgm:spPr/>
    </dgm:pt>
    <dgm:pt modelId="{0D6722FA-5179-4E32-B789-1B5D8495F026}" type="pres">
      <dgm:prSet presAssocID="{CCD239EA-EAD3-496C-AB88-A4DC3A938F0B}" presName="spaceBetweenRectangles" presStyleCnt="0"/>
      <dgm:spPr/>
    </dgm:pt>
    <dgm:pt modelId="{BCF7A09A-1FE6-4846-AA8E-8707AEAE0EEA}" type="pres">
      <dgm:prSet presAssocID="{CA75A0ED-C84C-4094-9424-80DD2D1E5EC4}" presName="parentLin" presStyleCnt="0"/>
      <dgm:spPr/>
    </dgm:pt>
    <dgm:pt modelId="{D29D4959-4B48-48E9-BE35-145758F638F9}" type="pres">
      <dgm:prSet presAssocID="{CA75A0ED-C84C-4094-9424-80DD2D1E5EC4}" presName="parentLeftMargin" presStyleLbl="node1" presStyleIdx="0" presStyleCnt="4"/>
      <dgm:spPr/>
    </dgm:pt>
    <dgm:pt modelId="{F19261E6-6CED-4C7D-8CFC-6F757092F923}" type="pres">
      <dgm:prSet presAssocID="{CA75A0ED-C84C-4094-9424-80DD2D1E5E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0AFE4A-88D6-4623-A18F-3AF2D8C86BBD}" type="pres">
      <dgm:prSet presAssocID="{CA75A0ED-C84C-4094-9424-80DD2D1E5EC4}" presName="negativeSpace" presStyleCnt="0"/>
      <dgm:spPr/>
    </dgm:pt>
    <dgm:pt modelId="{39238512-265A-42DE-8DEC-9596D3A7D8AC}" type="pres">
      <dgm:prSet presAssocID="{CA75A0ED-C84C-4094-9424-80DD2D1E5EC4}" presName="childText" presStyleLbl="conFgAcc1" presStyleIdx="1" presStyleCnt="4">
        <dgm:presLayoutVars>
          <dgm:bulletEnabled val="1"/>
        </dgm:presLayoutVars>
      </dgm:prSet>
      <dgm:spPr/>
    </dgm:pt>
    <dgm:pt modelId="{32AD3930-E5B4-4E85-B919-62E266C77169}" type="pres">
      <dgm:prSet presAssocID="{A30FE716-2E39-4B3D-AB84-A415B4F35E6B}" presName="spaceBetweenRectangles" presStyleCnt="0"/>
      <dgm:spPr/>
    </dgm:pt>
    <dgm:pt modelId="{8C41720A-0AA4-4A47-8659-ADE7D39CDB96}" type="pres">
      <dgm:prSet presAssocID="{BC4FD305-AB63-4DD8-9D99-C4FDDA113B16}" presName="parentLin" presStyleCnt="0"/>
      <dgm:spPr/>
    </dgm:pt>
    <dgm:pt modelId="{DF15CFB3-9CD8-46B6-9F6B-A09284A27B00}" type="pres">
      <dgm:prSet presAssocID="{BC4FD305-AB63-4DD8-9D99-C4FDDA113B16}" presName="parentLeftMargin" presStyleLbl="node1" presStyleIdx="1" presStyleCnt="4"/>
      <dgm:spPr/>
    </dgm:pt>
    <dgm:pt modelId="{1DADA06C-67AF-4BC0-8A1F-4353C08CC3CC}" type="pres">
      <dgm:prSet presAssocID="{BC4FD305-AB63-4DD8-9D99-C4FDDA113B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F1373-985F-46EF-8E50-E19C2D587C86}" type="pres">
      <dgm:prSet presAssocID="{BC4FD305-AB63-4DD8-9D99-C4FDDA113B16}" presName="negativeSpace" presStyleCnt="0"/>
      <dgm:spPr/>
    </dgm:pt>
    <dgm:pt modelId="{CBD224AA-7A0E-4A06-A8A6-C6286A2402D4}" type="pres">
      <dgm:prSet presAssocID="{BC4FD305-AB63-4DD8-9D99-C4FDDA113B16}" presName="childText" presStyleLbl="conFgAcc1" presStyleIdx="2" presStyleCnt="4">
        <dgm:presLayoutVars>
          <dgm:bulletEnabled val="1"/>
        </dgm:presLayoutVars>
      </dgm:prSet>
      <dgm:spPr/>
    </dgm:pt>
    <dgm:pt modelId="{64AF262D-998A-4C64-98B5-8B8D6E23FA89}" type="pres">
      <dgm:prSet presAssocID="{DE3CBFCA-8E99-41C3-9955-BA8D4E9385B9}" presName="spaceBetweenRectangles" presStyleCnt="0"/>
      <dgm:spPr/>
    </dgm:pt>
    <dgm:pt modelId="{218389FE-C32A-4281-AD0E-F44AB88F24D9}" type="pres">
      <dgm:prSet presAssocID="{B72C9BE1-C6CF-402D-9F99-766E21D41D04}" presName="parentLin" presStyleCnt="0"/>
      <dgm:spPr/>
    </dgm:pt>
    <dgm:pt modelId="{4CA27EE6-AA65-4ABD-8DCE-8E0EE95A6B4B}" type="pres">
      <dgm:prSet presAssocID="{B72C9BE1-C6CF-402D-9F99-766E21D41D04}" presName="parentLeftMargin" presStyleLbl="node1" presStyleIdx="2" presStyleCnt="4"/>
      <dgm:spPr/>
    </dgm:pt>
    <dgm:pt modelId="{3B419762-BED2-4677-AE15-BFCB7DC6A5A7}" type="pres">
      <dgm:prSet presAssocID="{B72C9BE1-C6CF-402D-9F99-766E21D41D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33C6F1-F216-4354-9700-0ACB5B9ACDC7}" type="pres">
      <dgm:prSet presAssocID="{B72C9BE1-C6CF-402D-9F99-766E21D41D04}" presName="negativeSpace" presStyleCnt="0"/>
      <dgm:spPr/>
    </dgm:pt>
    <dgm:pt modelId="{1E92F8B1-C2BA-40E6-9C35-35A64E43ACC3}" type="pres">
      <dgm:prSet presAssocID="{B72C9BE1-C6CF-402D-9F99-766E21D41D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E50E815-1615-4E2B-86CE-F32B01BE0AB2}" type="presOf" srcId="{B72C9BE1-C6CF-402D-9F99-766E21D41D04}" destId="{3B419762-BED2-4677-AE15-BFCB7DC6A5A7}" srcOrd="1" destOrd="0" presId="urn:microsoft.com/office/officeart/2005/8/layout/list1"/>
    <dgm:cxn modelId="{9001E027-9A86-4F50-921E-63B0C86A890A}" srcId="{4E0D0813-048A-4CC3-AD96-46FD41AAE097}" destId="{B72C9BE1-C6CF-402D-9F99-766E21D41D04}" srcOrd="3" destOrd="0" parTransId="{5A0000EA-6B14-41B0-B8CD-9E4D35009B29}" sibTransId="{7CC84D89-78B5-4CE0-8CA0-BABEB8BD774E}"/>
    <dgm:cxn modelId="{6FAB794F-AD1E-495A-900D-87E21B0527BF}" srcId="{4E0D0813-048A-4CC3-AD96-46FD41AAE097}" destId="{BC4FD305-AB63-4DD8-9D99-C4FDDA113B16}" srcOrd="2" destOrd="0" parTransId="{D668F5E5-FE89-4D58-8093-62F80212D150}" sibTransId="{DE3CBFCA-8E99-41C3-9955-BA8D4E9385B9}"/>
    <dgm:cxn modelId="{E8706E7C-B5F9-4E3A-AF31-C01B8C62CED7}" type="presOf" srcId="{C1CE9084-CBF8-4D1A-A15F-282E402BCA4C}" destId="{BC4213EA-887D-4E45-9326-47FA78D691B0}" srcOrd="1" destOrd="0" presId="urn:microsoft.com/office/officeart/2005/8/layout/list1"/>
    <dgm:cxn modelId="{84C3878C-8B20-49AC-AB3D-CFF39164756A}" type="presOf" srcId="{BC4FD305-AB63-4DD8-9D99-C4FDDA113B16}" destId="{DF15CFB3-9CD8-46B6-9F6B-A09284A27B00}" srcOrd="0" destOrd="0" presId="urn:microsoft.com/office/officeart/2005/8/layout/list1"/>
    <dgm:cxn modelId="{4933D195-2361-4DD1-86A5-9815C98DA3E1}" type="presOf" srcId="{CA75A0ED-C84C-4094-9424-80DD2D1E5EC4}" destId="{F19261E6-6CED-4C7D-8CFC-6F757092F923}" srcOrd="1" destOrd="0" presId="urn:microsoft.com/office/officeart/2005/8/layout/list1"/>
    <dgm:cxn modelId="{8B319497-8B71-4CC2-985F-8AED371FC15D}" type="presOf" srcId="{B72C9BE1-C6CF-402D-9F99-766E21D41D04}" destId="{4CA27EE6-AA65-4ABD-8DCE-8E0EE95A6B4B}" srcOrd="0" destOrd="0" presId="urn:microsoft.com/office/officeart/2005/8/layout/list1"/>
    <dgm:cxn modelId="{DE3EF7AC-B788-447A-AA47-B27FA0FF5A40}" type="presOf" srcId="{C1CE9084-CBF8-4D1A-A15F-282E402BCA4C}" destId="{3E9CE604-C848-4BD6-A2ED-145BD54FB8F0}" srcOrd="0" destOrd="0" presId="urn:microsoft.com/office/officeart/2005/8/layout/list1"/>
    <dgm:cxn modelId="{CF5917C1-333E-4CE4-9100-CE1625C12546}" type="presOf" srcId="{4E0D0813-048A-4CC3-AD96-46FD41AAE097}" destId="{AA57F392-0EC8-414D-8394-BC6883394746}" srcOrd="0" destOrd="0" presId="urn:microsoft.com/office/officeart/2005/8/layout/list1"/>
    <dgm:cxn modelId="{6645EDD1-DE19-4F8B-803D-3C92723CF47A}" type="presOf" srcId="{CA75A0ED-C84C-4094-9424-80DD2D1E5EC4}" destId="{D29D4959-4B48-48E9-BE35-145758F638F9}" srcOrd="0" destOrd="0" presId="urn:microsoft.com/office/officeart/2005/8/layout/list1"/>
    <dgm:cxn modelId="{B6B9E1D7-FA12-4000-83C9-6F6539EFCF5E}" srcId="{4E0D0813-048A-4CC3-AD96-46FD41AAE097}" destId="{C1CE9084-CBF8-4D1A-A15F-282E402BCA4C}" srcOrd="0" destOrd="0" parTransId="{81E2A649-09DF-4618-84AD-A23C73DD9797}" sibTransId="{CCD239EA-EAD3-496C-AB88-A4DC3A938F0B}"/>
    <dgm:cxn modelId="{4269AFE9-1E2F-433F-B79C-A0CCC5741838}" type="presOf" srcId="{BC4FD305-AB63-4DD8-9D99-C4FDDA113B16}" destId="{1DADA06C-67AF-4BC0-8A1F-4353C08CC3CC}" srcOrd="1" destOrd="0" presId="urn:microsoft.com/office/officeart/2005/8/layout/list1"/>
    <dgm:cxn modelId="{9A9F54F3-11C5-41CE-B57A-C6466AB40C49}" srcId="{4E0D0813-048A-4CC3-AD96-46FD41AAE097}" destId="{CA75A0ED-C84C-4094-9424-80DD2D1E5EC4}" srcOrd="1" destOrd="0" parTransId="{F49ECC98-635B-4DA9-8719-D408820D4652}" sibTransId="{A30FE716-2E39-4B3D-AB84-A415B4F35E6B}"/>
    <dgm:cxn modelId="{135A4E68-554E-48E2-BE31-516F2FE9BE66}" type="presParOf" srcId="{AA57F392-0EC8-414D-8394-BC6883394746}" destId="{474F7A5B-C0E7-4CBB-953A-5A7481F7D8FD}" srcOrd="0" destOrd="0" presId="urn:microsoft.com/office/officeart/2005/8/layout/list1"/>
    <dgm:cxn modelId="{79CBB6C1-E84A-4296-A799-9F430720978B}" type="presParOf" srcId="{474F7A5B-C0E7-4CBB-953A-5A7481F7D8FD}" destId="{3E9CE604-C848-4BD6-A2ED-145BD54FB8F0}" srcOrd="0" destOrd="0" presId="urn:microsoft.com/office/officeart/2005/8/layout/list1"/>
    <dgm:cxn modelId="{1384F8FA-8484-41D2-844A-BB6BD100771C}" type="presParOf" srcId="{474F7A5B-C0E7-4CBB-953A-5A7481F7D8FD}" destId="{BC4213EA-887D-4E45-9326-47FA78D691B0}" srcOrd="1" destOrd="0" presId="urn:microsoft.com/office/officeart/2005/8/layout/list1"/>
    <dgm:cxn modelId="{715EC41B-E552-46E8-A83B-8364129A3DA2}" type="presParOf" srcId="{AA57F392-0EC8-414D-8394-BC6883394746}" destId="{75B894D8-7A41-4BA5-8754-C943CFC50C0D}" srcOrd="1" destOrd="0" presId="urn:microsoft.com/office/officeart/2005/8/layout/list1"/>
    <dgm:cxn modelId="{B3A05AE8-FAB0-4144-BA9A-ECC35B8F023A}" type="presParOf" srcId="{AA57F392-0EC8-414D-8394-BC6883394746}" destId="{E7859534-35A8-485A-887A-F312B8A8EC79}" srcOrd="2" destOrd="0" presId="urn:microsoft.com/office/officeart/2005/8/layout/list1"/>
    <dgm:cxn modelId="{FEE8EC4E-550B-45FC-9BD0-6B1FFAFD0842}" type="presParOf" srcId="{AA57F392-0EC8-414D-8394-BC6883394746}" destId="{0D6722FA-5179-4E32-B789-1B5D8495F026}" srcOrd="3" destOrd="0" presId="urn:microsoft.com/office/officeart/2005/8/layout/list1"/>
    <dgm:cxn modelId="{09B8ADD8-7471-415F-A0FD-26A4E6D73EFC}" type="presParOf" srcId="{AA57F392-0EC8-414D-8394-BC6883394746}" destId="{BCF7A09A-1FE6-4846-AA8E-8707AEAE0EEA}" srcOrd="4" destOrd="0" presId="urn:microsoft.com/office/officeart/2005/8/layout/list1"/>
    <dgm:cxn modelId="{FF6A2EA0-2C78-415F-B126-C63B2D815CA6}" type="presParOf" srcId="{BCF7A09A-1FE6-4846-AA8E-8707AEAE0EEA}" destId="{D29D4959-4B48-48E9-BE35-145758F638F9}" srcOrd="0" destOrd="0" presId="urn:microsoft.com/office/officeart/2005/8/layout/list1"/>
    <dgm:cxn modelId="{05B77724-0F4B-4DBB-A922-744D7234353C}" type="presParOf" srcId="{BCF7A09A-1FE6-4846-AA8E-8707AEAE0EEA}" destId="{F19261E6-6CED-4C7D-8CFC-6F757092F923}" srcOrd="1" destOrd="0" presId="urn:microsoft.com/office/officeart/2005/8/layout/list1"/>
    <dgm:cxn modelId="{C5885A25-AB1E-4362-9381-436AFFE7399D}" type="presParOf" srcId="{AA57F392-0EC8-414D-8394-BC6883394746}" destId="{E60AFE4A-88D6-4623-A18F-3AF2D8C86BBD}" srcOrd="5" destOrd="0" presId="urn:microsoft.com/office/officeart/2005/8/layout/list1"/>
    <dgm:cxn modelId="{A7424839-F35F-4D62-B032-8C7D35E0F0C9}" type="presParOf" srcId="{AA57F392-0EC8-414D-8394-BC6883394746}" destId="{39238512-265A-42DE-8DEC-9596D3A7D8AC}" srcOrd="6" destOrd="0" presId="urn:microsoft.com/office/officeart/2005/8/layout/list1"/>
    <dgm:cxn modelId="{305A4CCC-6329-48E1-9DD6-E15D0FA2B064}" type="presParOf" srcId="{AA57F392-0EC8-414D-8394-BC6883394746}" destId="{32AD3930-E5B4-4E85-B919-62E266C77169}" srcOrd="7" destOrd="0" presId="urn:microsoft.com/office/officeart/2005/8/layout/list1"/>
    <dgm:cxn modelId="{34168A35-FD53-460C-B46C-D4252FFB128D}" type="presParOf" srcId="{AA57F392-0EC8-414D-8394-BC6883394746}" destId="{8C41720A-0AA4-4A47-8659-ADE7D39CDB96}" srcOrd="8" destOrd="0" presId="urn:microsoft.com/office/officeart/2005/8/layout/list1"/>
    <dgm:cxn modelId="{B159B33B-7EED-456B-A399-49DD7EF0D86B}" type="presParOf" srcId="{8C41720A-0AA4-4A47-8659-ADE7D39CDB96}" destId="{DF15CFB3-9CD8-46B6-9F6B-A09284A27B00}" srcOrd="0" destOrd="0" presId="urn:microsoft.com/office/officeart/2005/8/layout/list1"/>
    <dgm:cxn modelId="{629B7858-C527-4BB7-A80B-A729B7196389}" type="presParOf" srcId="{8C41720A-0AA4-4A47-8659-ADE7D39CDB96}" destId="{1DADA06C-67AF-4BC0-8A1F-4353C08CC3CC}" srcOrd="1" destOrd="0" presId="urn:microsoft.com/office/officeart/2005/8/layout/list1"/>
    <dgm:cxn modelId="{962D0EEC-BEF7-4018-AAF4-DE49819F6794}" type="presParOf" srcId="{AA57F392-0EC8-414D-8394-BC6883394746}" destId="{E8DF1373-985F-46EF-8E50-E19C2D587C86}" srcOrd="9" destOrd="0" presId="urn:microsoft.com/office/officeart/2005/8/layout/list1"/>
    <dgm:cxn modelId="{3E0EB2F9-6225-4BCD-A7A2-7A39AE4C69AD}" type="presParOf" srcId="{AA57F392-0EC8-414D-8394-BC6883394746}" destId="{CBD224AA-7A0E-4A06-A8A6-C6286A2402D4}" srcOrd="10" destOrd="0" presId="urn:microsoft.com/office/officeart/2005/8/layout/list1"/>
    <dgm:cxn modelId="{87C915D3-36AF-4DCD-B1B5-8537077E7B11}" type="presParOf" srcId="{AA57F392-0EC8-414D-8394-BC6883394746}" destId="{64AF262D-998A-4C64-98B5-8B8D6E23FA89}" srcOrd="11" destOrd="0" presId="urn:microsoft.com/office/officeart/2005/8/layout/list1"/>
    <dgm:cxn modelId="{F619CDE1-DBEB-4779-9F7E-2171FD9BBC20}" type="presParOf" srcId="{AA57F392-0EC8-414D-8394-BC6883394746}" destId="{218389FE-C32A-4281-AD0E-F44AB88F24D9}" srcOrd="12" destOrd="0" presId="urn:microsoft.com/office/officeart/2005/8/layout/list1"/>
    <dgm:cxn modelId="{DE2346C9-EC77-43CD-BEAF-ECA3EE037DE3}" type="presParOf" srcId="{218389FE-C32A-4281-AD0E-F44AB88F24D9}" destId="{4CA27EE6-AA65-4ABD-8DCE-8E0EE95A6B4B}" srcOrd="0" destOrd="0" presId="urn:microsoft.com/office/officeart/2005/8/layout/list1"/>
    <dgm:cxn modelId="{9CED9C7D-0FC1-4877-B035-6D1562ADE290}" type="presParOf" srcId="{218389FE-C32A-4281-AD0E-F44AB88F24D9}" destId="{3B419762-BED2-4677-AE15-BFCB7DC6A5A7}" srcOrd="1" destOrd="0" presId="urn:microsoft.com/office/officeart/2005/8/layout/list1"/>
    <dgm:cxn modelId="{066A8A70-24E3-4F0A-ABAD-AE8AEED15DFD}" type="presParOf" srcId="{AA57F392-0EC8-414D-8394-BC6883394746}" destId="{8233C6F1-F216-4354-9700-0ACB5B9ACDC7}" srcOrd="13" destOrd="0" presId="urn:microsoft.com/office/officeart/2005/8/layout/list1"/>
    <dgm:cxn modelId="{ACB23C14-9EA5-4985-AF4F-CBA2C1183203}" type="presParOf" srcId="{AA57F392-0EC8-414D-8394-BC6883394746}" destId="{1E92F8B1-C2BA-40E6-9C35-35A64E43ACC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59534-35A8-485A-887A-F312B8A8EC79}">
      <dsp:nvSpPr>
        <dsp:cNvPr id="0" name=""/>
        <dsp:cNvSpPr/>
      </dsp:nvSpPr>
      <dsp:spPr>
        <a:xfrm>
          <a:off x="0" y="123140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213EA-887D-4E45-9326-47FA78D691B0}">
      <dsp:nvSpPr>
        <dsp:cNvPr id="0" name=""/>
        <dsp:cNvSpPr/>
      </dsp:nvSpPr>
      <dsp:spPr>
        <a:xfrm>
          <a:off x="319563" y="950963"/>
          <a:ext cx="447389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collected from MTA website</a:t>
          </a:r>
        </a:p>
      </dsp:txBody>
      <dsp:txXfrm>
        <a:off x="346943" y="978343"/>
        <a:ext cx="4419132" cy="506120"/>
      </dsp:txXfrm>
    </dsp:sp>
    <dsp:sp modelId="{39238512-265A-42DE-8DEC-9596D3A7D8AC}">
      <dsp:nvSpPr>
        <dsp:cNvPr id="0" name=""/>
        <dsp:cNvSpPr/>
      </dsp:nvSpPr>
      <dsp:spPr>
        <a:xfrm>
          <a:off x="0" y="209324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261E6-6CED-4C7D-8CFC-6F757092F923}">
      <dsp:nvSpPr>
        <dsp:cNvPr id="0" name=""/>
        <dsp:cNvSpPr/>
      </dsp:nvSpPr>
      <dsp:spPr>
        <a:xfrm>
          <a:off x="319563" y="1812803"/>
          <a:ext cx="4473892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05/18/2021  until 09/18/2021</a:t>
          </a:r>
        </a:p>
      </dsp:txBody>
      <dsp:txXfrm>
        <a:off x="346943" y="1840183"/>
        <a:ext cx="4419132" cy="506120"/>
      </dsp:txXfrm>
    </dsp:sp>
    <dsp:sp modelId="{CBD224AA-7A0E-4A06-A8A6-C6286A2402D4}">
      <dsp:nvSpPr>
        <dsp:cNvPr id="0" name=""/>
        <dsp:cNvSpPr/>
      </dsp:nvSpPr>
      <dsp:spPr>
        <a:xfrm>
          <a:off x="0" y="295508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DA06C-67AF-4BC0-8A1F-4353C08CC3CC}">
      <dsp:nvSpPr>
        <dsp:cNvPr id="0" name=""/>
        <dsp:cNvSpPr/>
      </dsp:nvSpPr>
      <dsp:spPr>
        <a:xfrm>
          <a:off x="319563" y="2674643"/>
          <a:ext cx="4473892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107 duplicates removed </a:t>
          </a:r>
        </a:p>
      </dsp:txBody>
      <dsp:txXfrm>
        <a:off x="346943" y="2702023"/>
        <a:ext cx="4419132" cy="506120"/>
      </dsp:txXfrm>
    </dsp:sp>
    <dsp:sp modelId="{1E92F8B1-C2BA-40E6-9C35-35A64E43ACC3}">
      <dsp:nvSpPr>
        <dsp:cNvPr id="0" name=""/>
        <dsp:cNvSpPr/>
      </dsp:nvSpPr>
      <dsp:spPr>
        <a:xfrm>
          <a:off x="0" y="3816923"/>
          <a:ext cx="639127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19762-BED2-4677-AE15-BFCB7DC6A5A7}">
      <dsp:nvSpPr>
        <dsp:cNvPr id="0" name=""/>
        <dsp:cNvSpPr/>
      </dsp:nvSpPr>
      <dsp:spPr>
        <a:xfrm>
          <a:off x="319563" y="3536483"/>
          <a:ext cx="4473892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22k rows  negative Entries and Exit.</a:t>
          </a:r>
        </a:p>
      </dsp:txBody>
      <dsp:txXfrm>
        <a:off x="346943" y="3563863"/>
        <a:ext cx="441913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3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5B92B7-F357-4AF6-BE63-5DAC4962F495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85ECDC-EA39-45EB-B47A-3452A72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D8B01C-64A1-45C3-9A73-BA9525850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46D423E-776A-4B45-810A-44DA33ED9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 dirty="0"/>
              <a:t>MTA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FAF3B31-6401-466C-8653-352AAE9D4D22}"/>
              </a:ext>
            </a:extLst>
          </p:cNvPr>
          <p:cNvSpPr txBox="1"/>
          <p:nvPr/>
        </p:nvSpPr>
        <p:spPr>
          <a:xfrm>
            <a:off x="1154955" y="5708342"/>
            <a:ext cx="620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Ibrahim Alzuhairi</a:t>
            </a:r>
          </a:p>
        </p:txBody>
      </p:sp>
    </p:spTree>
    <p:extLst>
      <p:ext uri="{BB962C8B-B14F-4D97-AF65-F5344CB8AC3E}">
        <p14:creationId xmlns:p14="http://schemas.microsoft.com/office/powerpoint/2010/main" val="27590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FD027A-4B2B-496F-ACD3-9A76E921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34 ST-HERALD SQ Station Heatmap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AFF52EF-849B-4058-B910-C1BC6B6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62630" cy="619094"/>
          </a:xfrm>
        </p:spPr>
        <p:txBody>
          <a:bodyPr/>
          <a:lstStyle/>
          <a:p>
            <a:r>
              <a:rPr lang="en-US" dirty="0"/>
              <a:t>Distributions across turnstiles were not equal.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1EB3588-A751-4E35-A10E-70766030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77" y="3526368"/>
            <a:ext cx="10385603" cy="1068872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B628265-BD36-4E74-98C9-FA1D7CE8C1E0}"/>
              </a:ext>
            </a:extLst>
          </p:cNvPr>
          <p:cNvSpPr txBox="1"/>
          <p:nvPr/>
        </p:nvSpPr>
        <p:spPr>
          <a:xfrm>
            <a:off x="3219636" y="4714348"/>
            <a:ext cx="80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one line Turnstiles in 34 </a:t>
            </a:r>
            <a:r>
              <a:rPr lang="en-US" dirty="0" err="1"/>
              <a:t>st</a:t>
            </a:r>
            <a:r>
              <a:rPr lang="en-US" dirty="0"/>
              <a:t> Herald station across time blocks</a:t>
            </a:r>
          </a:p>
        </p:txBody>
      </p:sp>
    </p:spTree>
    <p:extLst>
      <p:ext uri="{BB962C8B-B14F-4D97-AF65-F5344CB8AC3E}">
        <p14:creationId xmlns:p14="http://schemas.microsoft.com/office/powerpoint/2010/main" val="425295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FE944A-C457-4ED7-B602-336A31FF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GRD CNTRL-42 ST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C66E01A-13DA-4CAD-A8BD-C05AD126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38" y="2343217"/>
            <a:ext cx="7021380" cy="3781181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8C878789-08E2-48B6-96F3-3BB76C127441}"/>
              </a:ext>
            </a:extLst>
          </p:cNvPr>
          <p:cNvSpPr txBox="1"/>
          <p:nvPr/>
        </p:nvSpPr>
        <p:spPr>
          <a:xfrm>
            <a:off x="611469" y="2823808"/>
            <a:ext cx="365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Turnstiles in GRD CNTRL-42 </a:t>
            </a:r>
            <a:r>
              <a:rPr lang="en-US" dirty="0" err="1"/>
              <a:t>st</a:t>
            </a:r>
            <a:r>
              <a:rPr lang="en-US" dirty="0"/>
              <a:t> station across time blocks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3F935A0-F349-4751-98AF-9A2DB4050DEA}"/>
              </a:ext>
            </a:extLst>
          </p:cNvPr>
          <p:cNvSpPr txBox="1"/>
          <p:nvPr/>
        </p:nvSpPr>
        <p:spPr>
          <a:xfrm>
            <a:off x="479162" y="5544273"/>
            <a:ext cx="365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White spaces represent missing days of data</a:t>
            </a:r>
          </a:p>
        </p:txBody>
      </p:sp>
    </p:spTree>
    <p:extLst>
      <p:ext uri="{BB962C8B-B14F-4D97-AF65-F5344CB8AC3E}">
        <p14:creationId xmlns:p14="http://schemas.microsoft.com/office/powerpoint/2010/main" val="60498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0F2645C-1B4A-40D8-9A70-E7720802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EC25089-72BD-4491-B81C-C836B5F15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31" y="3663102"/>
            <a:ext cx="9420304" cy="465015"/>
          </a:xfrm>
          <a:prstGeom prst="rect">
            <a:avLst/>
          </a:prstGeom>
        </p:spPr>
      </p:pic>
      <p:sp>
        <p:nvSpPr>
          <p:cNvPr id="13" name="عنصر نائب للمحتوى 12">
            <a:extLst>
              <a:ext uri="{FF2B5EF4-FFF2-40B4-BE49-F238E27FC236}">
                <a16:creationId xmlns:a16="http://schemas.microsoft.com/office/drawing/2014/main" id="{42773DB4-B5BC-454D-932D-591D1410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Congested gates on some days 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8EEA1CF9-F87A-41A8-A8AE-7AF117248C04}"/>
              </a:ext>
            </a:extLst>
          </p:cNvPr>
          <p:cNvSpPr txBox="1"/>
          <p:nvPr/>
        </p:nvSpPr>
        <p:spPr>
          <a:xfrm>
            <a:off x="1937445" y="4681653"/>
            <a:ext cx="80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one line Turnstiles in GRD CNTRL-42 station across time blocks</a:t>
            </a:r>
          </a:p>
        </p:txBody>
      </p:sp>
    </p:spTree>
    <p:extLst>
      <p:ext uri="{BB962C8B-B14F-4D97-AF65-F5344CB8AC3E}">
        <p14:creationId xmlns:p14="http://schemas.microsoft.com/office/powerpoint/2010/main" val="397389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99CAEF-091C-4A5B-B4B4-D96C9B5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SQ-42 ST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A0B6A57-E860-41BB-B0F9-C806F61F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1" y="3654502"/>
            <a:ext cx="10315575" cy="809625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11FF611-54C5-473D-B66C-59715F892337}"/>
              </a:ext>
            </a:extLst>
          </p:cNvPr>
          <p:cNvSpPr txBox="1"/>
          <p:nvPr/>
        </p:nvSpPr>
        <p:spPr>
          <a:xfrm>
            <a:off x="2074416" y="4731526"/>
            <a:ext cx="95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one line’s Turnstiles in Times SQ-42 </a:t>
            </a:r>
            <a:r>
              <a:rPr lang="en-US" dirty="0" err="1"/>
              <a:t>st</a:t>
            </a:r>
            <a:r>
              <a:rPr lang="en-US" dirty="0"/>
              <a:t> station across time blocks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2298ECF-A20A-4AC1-BBB4-5E46F2F63EFD}"/>
              </a:ext>
            </a:extLst>
          </p:cNvPr>
          <p:cNvSpPr txBox="1"/>
          <p:nvPr/>
        </p:nvSpPr>
        <p:spPr>
          <a:xfrm>
            <a:off x="843378" y="2467992"/>
            <a:ext cx="64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Congested gates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116750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3B55136-EF13-4833-93DB-8B34E4E3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50" y="566225"/>
            <a:ext cx="4177867" cy="1391692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</a:rPr>
              <a:t>Recommendations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BB29186-90CA-48EF-8F31-1DB562FE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50" y="2065770"/>
            <a:ext cx="4072673" cy="3416300"/>
          </a:xfrm>
        </p:spPr>
        <p:txBody>
          <a:bodyPr>
            <a:normAutofit/>
          </a:bodyPr>
          <a:lstStyle/>
          <a:p>
            <a:r>
              <a:rPr lang="en-US" dirty="0"/>
              <a:t>Install flow control to distribute people across gates.</a:t>
            </a:r>
          </a:p>
          <a:p>
            <a:r>
              <a:rPr lang="en-US" dirty="0"/>
              <a:t>Replace mechanism or add gates to TIMES SQ-42 ST  stations.</a:t>
            </a:r>
          </a:p>
        </p:txBody>
      </p:sp>
      <p:pic>
        <p:nvPicPr>
          <p:cNvPr id="3078" name="Picture 6" descr="A.M. news links: 1 in 5 MetroCard swipes fail - silive.com">
            <a:extLst>
              <a:ext uri="{FF2B5EF4-FFF2-40B4-BE49-F238E27FC236}">
                <a16:creationId xmlns:a16="http://schemas.microsoft.com/office/drawing/2014/main" id="{AC557A14-579D-4316-AD21-123BDAE3A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 b="-5"/>
          <a:stretch/>
        </p:blipFill>
        <p:spPr bwMode="auto">
          <a:xfrm>
            <a:off x="5183114" y="433641"/>
            <a:ext cx="3292774" cy="2967319"/>
          </a:xfrm>
          <a:custGeom>
            <a:avLst/>
            <a:gdLst/>
            <a:ahLst/>
            <a:cxnLst/>
            <a:rect l="l" t="t" r="r" b="b"/>
            <a:pathLst>
              <a:path w="3292774" h="2967319">
                <a:moveTo>
                  <a:pt x="225406" y="0"/>
                </a:moveTo>
                <a:lnTo>
                  <a:pt x="3292774" y="0"/>
                </a:lnTo>
                <a:lnTo>
                  <a:pt x="3292774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og">
            <a:extLst>
              <a:ext uri="{FF2B5EF4-FFF2-40B4-BE49-F238E27FC236}">
                <a16:creationId xmlns:a16="http://schemas.microsoft.com/office/drawing/2014/main" id="{B047F586-1E89-43F4-B400-BC39F3212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0" r="8002" b="4"/>
          <a:stretch/>
        </p:blipFill>
        <p:spPr bwMode="auto">
          <a:xfrm>
            <a:off x="8520811" y="433641"/>
            <a:ext cx="3247855" cy="29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rowd control barrier | Crowd control barriers, Crowd control, Wire mesh  fence">
            <a:extLst>
              <a:ext uri="{FF2B5EF4-FFF2-40B4-BE49-F238E27FC236}">
                <a16:creationId xmlns:a16="http://schemas.microsoft.com/office/drawing/2014/main" id="{3C33EA91-7D58-4401-A04C-81125708D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0" b="27131"/>
          <a:stretch/>
        </p:blipFill>
        <p:spPr bwMode="auto">
          <a:xfrm>
            <a:off x="5184056" y="3434824"/>
            <a:ext cx="6584608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623800" y="184530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13ADCFEB-13C9-4B22-A7C9-0236ED6267D7}"/>
              </a:ext>
            </a:extLst>
          </p:cNvPr>
          <p:cNvSpPr txBox="1">
            <a:spLocks/>
          </p:cNvSpPr>
          <p:nvPr/>
        </p:nvSpPr>
        <p:spPr bwMode="gray">
          <a:xfrm>
            <a:off x="561109" y="3915834"/>
            <a:ext cx="4177867" cy="139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10" name="عنصر نائب للمحتوى 2">
            <a:extLst>
              <a:ext uri="{FF2B5EF4-FFF2-40B4-BE49-F238E27FC236}">
                <a16:creationId xmlns:a16="http://schemas.microsoft.com/office/drawing/2014/main" id="{DCC592D8-EB09-4A6A-8DC3-45953D77DB67}"/>
              </a:ext>
            </a:extLst>
          </p:cNvPr>
          <p:cNvSpPr txBox="1">
            <a:spLocks/>
          </p:cNvSpPr>
          <p:nvPr/>
        </p:nvSpPr>
        <p:spPr>
          <a:xfrm>
            <a:off x="561109" y="5036523"/>
            <a:ext cx="4072673" cy="151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Apply T-test to identify congested lines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116351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B8307A-4D42-4EF7-B481-59CCE4DD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AAB8344-080B-4507-A8BD-7066677D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28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8867E9A-0A2F-4C37-B02F-0959DF12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MTA Data</a:t>
            </a:r>
          </a:p>
        </p:txBody>
      </p:sp>
      <p:pic>
        <p:nvPicPr>
          <p:cNvPr id="5122" name="Picture 2" descr="SQL Database (SQL Azure)&amp;quot; Icon - Download for free – Iconduck">
            <a:extLst>
              <a:ext uri="{FF2B5EF4-FFF2-40B4-BE49-F238E27FC236}">
                <a16:creationId xmlns:a16="http://schemas.microsoft.com/office/drawing/2014/main" id="{EBC6163A-C58E-4308-B25A-3D241A19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93" y="3057805"/>
            <a:ext cx="1751952" cy="18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QL Database (Generic)&amp;quot; Icon - Download for free – Iconduck">
            <a:extLst>
              <a:ext uri="{FF2B5EF4-FFF2-40B4-BE49-F238E27FC236}">
                <a16:creationId xmlns:a16="http://schemas.microsoft.com/office/drawing/2014/main" id="{56C4D21A-8156-4875-9E22-2940B625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96" y="3189939"/>
            <a:ext cx="1221629" cy="16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0247EC8-1C3B-41BB-96B5-A5D0F785EF29}"/>
              </a:ext>
            </a:extLst>
          </p:cNvPr>
          <p:cNvSpPr txBox="1"/>
          <p:nvPr/>
        </p:nvSpPr>
        <p:spPr>
          <a:xfrm>
            <a:off x="1285875" y="5027057"/>
            <a:ext cx="36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Microsoft SQL Instance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4660ECD2-A796-4683-B46E-3ABC1179CA29}"/>
              </a:ext>
            </a:extLst>
          </p:cNvPr>
          <p:cNvSpPr txBox="1"/>
          <p:nvPr/>
        </p:nvSpPr>
        <p:spPr>
          <a:xfrm>
            <a:off x="7043738" y="5027057"/>
            <a:ext cx="36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Microsoft SQL Instance</a:t>
            </a:r>
          </a:p>
        </p:txBody>
      </p:sp>
    </p:spTree>
    <p:extLst>
      <p:ext uri="{BB962C8B-B14F-4D97-AF65-F5344CB8AC3E}">
        <p14:creationId xmlns:p14="http://schemas.microsoft.com/office/powerpoint/2010/main" val="230100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 220 Artists and Cultural Workers Decry Over-Policing of NYC Subways in  Open Letter">
            <a:extLst>
              <a:ext uri="{FF2B5EF4-FFF2-40B4-BE49-F238E27FC236}">
                <a16:creationId xmlns:a16="http://schemas.microsoft.com/office/drawing/2014/main" id="{973A9216-58C4-49DF-A368-11D306415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1"/>
          <a:stretch/>
        </p:blipFill>
        <p:spPr bwMode="auto">
          <a:xfrm>
            <a:off x="20" y="-4571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FACFDAB-7507-400E-A4AE-78EF8A2F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D17031F-3D87-4E28-8DB8-FEE5D73D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dirty="0"/>
              <a:t>A lot of people are complaining about the ineffectiveness of NYC metro turnstiles.</a:t>
            </a:r>
          </a:p>
          <a:p>
            <a:r>
              <a:rPr lang="en-US" dirty="0"/>
              <a:t>Many claims that turnstiles slow people flow and the main cause of missing metro trips. *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9AF114C-5BC4-494D-94F0-43D31A9F2914}"/>
              </a:ext>
            </a:extLst>
          </p:cNvPr>
          <p:cNvSpPr txBox="1"/>
          <p:nvPr/>
        </p:nvSpPr>
        <p:spPr>
          <a:xfrm>
            <a:off x="905522" y="6400800"/>
            <a:ext cx="4092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This is made up problem</a:t>
            </a:r>
          </a:p>
        </p:txBody>
      </p:sp>
    </p:spTree>
    <p:extLst>
      <p:ext uri="{BB962C8B-B14F-4D97-AF65-F5344CB8AC3E}">
        <p14:creationId xmlns:p14="http://schemas.microsoft.com/office/powerpoint/2010/main" val="324876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3E9905-0361-4C7D-9966-802A27E8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D55F5A4-633D-4D28-8950-B5599FE5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96735" cy="3416300"/>
          </a:xfrm>
        </p:spPr>
        <p:txBody>
          <a:bodyPr/>
          <a:lstStyle/>
          <a:p>
            <a:r>
              <a:rPr lang="en-US" dirty="0"/>
              <a:t>Is the flow of people distributed equally on turnstiles?</a:t>
            </a:r>
          </a:p>
          <a:p>
            <a:r>
              <a:rPr lang="en-US" dirty="0"/>
              <a:t>Is there a real need to change entry mechanism, or is it just flow distribution issue</a:t>
            </a:r>
          </a:p>
        </p:txBody>
      </p:sp>
      <p:pic>
        <p:nvPicPr>
          <p:cNvPr id="2050" name="Picture 2" descr="1,115 Subway Turnstile Photos - Free &amp;amp; Royalty-Free Stock Photos from  Dreamstime">
            <a:extLst>
              <a:ext uri="{FF2B5EF4-FFF2-40B4-BE49-F238E27FC236}">
                <a16:creationId xmlns:a16="http://schemas.microsoft.com/office/drawing/2014/main" id="{15E3766A-3A02-4F3C-BF67-690C6291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21" y="3429000"/>
            <a:ext cx="4616388" cy="33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A9A39426-4D54-4ECD-8A7F-26ACFB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عنصر نائب للمحتوى 2">
            <a:extLst>
              <a:ext uri="{FF2B5EF4-FFF2-40B4-BE49-F238E27FC236}">
                <a16:creationId xmlns:a16="http://schemas.microsoft.com/office/drawing/2014/main" id="{73DBF662-8696-4DEF-B128-938A6A5CE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4897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7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9D4790-8902-4C12-8BE1-5CAAF16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عنصر نائب للمحتوى 4" descr="صورة تحتوي على نص, مبنى, مانع ضوء النافذة&#10;&#10;تم إنشاء الوصف تلقائياً">
            <a:extLst>
              <a:ext uri="{FF2B5EF4-FFF2-40B4-BE49-F238E27FC236}">
                <a16:creationId xmlns:a16="http://schemas.microsoft.com/office/drawing/2014/main" id="{B2E6F940-1B71-45F5-BB43-BD1849E89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14" y="3193415"/>
            <a:ext cx="3604260" cy="2255520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C1D90F8-CDAE-4AA6-B1D2-C8F86BE2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193415"/>
            <a:ext cx="3733800" cy="229362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C1EC0036-4C8B-4E57-8A83-FA66836BDE05}"/>
              </a:ext>
            </a:extLst>
          </p:cNvPr>
          <p:cNvSpPr txBox="1"/>
          <p:nvPr/>
        </p:nvSpPr>
        <p:spPr>
          <a:xfrm>
            <a:off x="1290411" y="2386530"/>
            <a:ext cx="104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50% of data collection time does not follow  12AM- 4AM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points collected at 1 A.M. – 3 A.M.  Were shifted to match 12AM- 4AM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4D87D-BCA9-45E1-8C38-D254686BEA5C}"/>
              </a:ext>
            </a:extLst>
          </p:cNvPr>
          <p:cNvSpPr txBox="1"/>
          <p:nvPr/>
        </p:nvSpPr>
        <p:spPr>
          <a:xfrm>
            <a:off x="1290411" y="5884332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4 hours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C4CCB-0897-48BE-8FB9-0B8A34047F60}"/>
              </a:ext>
            </a:extLst>
          </p:cNvPr>
          <p:cNvSpPr txBox="1"/>
          <p:nvPr/>
        </p:nvSpPr>
        <p:spPr>
          <a:xfrm>
            <a:off x="7231232" y="5884332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Unified 4 hours blocks</a:t>
            </a:r>
          </a:p>
        </p:txBody>
      </p:sp>
    </p:spTree>
    <p:extLst>
      <p:ext uri="{BB962C8B-B14F-4D97-AF65-F5344CB8AC3E}">
        <p14:creationId xmlns:p14="http://schemas.microsoft.com/office/powerpoint/2010/main" val="277120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A360C6-2D06-4F79-A39F-AA769C58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3B37B1E-435E-438E-B900-EDEE6AEFE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94" y="3246460"/>
            <a:ext cx="4922566" cy="2691532"/>
          </a:xfrm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D0CFCF4-A1DA-4D62-8620-B962AB5E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3263573"/>
            <a:ext cx="4774072" cy="2620759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6D47E41C-5F50-4069-AD15-7A79ED636DB7}"/>
              </a:ext>
            </a:extLst>
          </p:cNvPr>
          <p:cNvSpPr txBox="1"/>
          <p:nvPr/>
        </p:nvSpPr>
        <p:spPr>
          <a:xfrm>
            <a:off x="720579" y="5973771"/>
            <a:ext cx="46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 less than 6 times a day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19382CB-D81E-4069-9F84-F8481FFBA9FA}"/>
              </a:ext>
            </a:extLst>
          </p:cNvPr>
          <p:cNvSpPr txBox="1"/>
          <p:nvPr/>
        </p:nvSpPr>
        <p:spPr>
          <a:xfrm>
            <a:off x="6849127" y="6003073"/>
            <a:ext cx="49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 more than 6 times a day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33F2034-1AEA-450E-9202-9F7F12FA059F}"/>
              </a:ext>
            </a:extLst>
          </p:cNvPr>
          <p:cNvSpPr txBox="1"/>
          <p:nvPr/>
        </p:nvSpPr>
        <p:spPr>
          <a:xfrm>
            <a:off x="568172" y="2287436"/>
            <a:ext cx="533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Data collection was not systematic.</a:t>
            </a:r>
          </a:p>
          <a:p>
            <a:r>
              <a:rPr lang="en-US" dirty="0"/>
              <a:t>- Irregularities was fixed by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32602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CB8E59-667B-4906-9799-80F354E9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B4C34E7-8B7B-4472-8764-B6443C99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036296" cy="3416300"/>
          </a:xfrm>
        </p:spPr>
        <p:txBody>
          <a:bodyPr/>
          <a:lstStyle/>
          <a:p>
            <a:r>
              <a:rPr lang="en-US" dirty="0"/>
              <a:t>Top 10 stations in terms of total entries.</a:t>
            </a:r>
          </a:p>
          <a:p>
            <a:r>
              <a:rPr lang="en-US" dirty="0"/>
              <a:t>Only 3 stations were chosen for analysis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B358BF2-C3F3-4630-99D7-7CA0CF7E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506662"/>
            <a:ext cx="4076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F0ED12-8A66-4159-914D-9F00553D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34 ST-HERALD SQ Station Heatmap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D84EE83-E56C-4FF3-8DA8-9A88303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29" y="2318734"/>
            <a:ext cx="8110537" cy="4389156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EDA3D672-BC5C-4D30-9FEC-781D475BA9C7}"/>
              </a:ext>
            </a:extLst>
          </p:cNvPr>
          <p:cNvSpPr txBox="1"/>
          <p:nvPr/>
        </p:nvSpPr>
        <p:spPr>
          <a:xfrm>
            <a:off x="265240" y="3799643"/>
            <a:ext cx="258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Turnstiles in 34 </a:t>
            </a:r>
            <a:r>
              <a:rPr lang="en-US" dirty="0" err="1"/>
              <a:t>st</a:t>
            </a:r>
            <a:r>
              <a:rPr lang="en-US" dirty="0"/>
              <a:t> Herald station across time blocks</a:t>
            </a:r>
          </a:p>
        </p:txBody>
      </p:sp>
    </p:spTree>
    <p:extLst>
      <p:ext uri="{BB962C8B-B14F-4D97-AF65-F5344CB8AC3E}">
        <p14:creationId xmlns:p14="http://schemas.microsoft.com/office/powerpoint/2010/main" val="284605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مجلس إدارة أيون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مجلس إدارة 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جلس إدارة 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746</TotalTime>
  <Words>334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مجلس إدارة أيون</vt:lpstr>
      <vt:lpstr>Exploratory Data Analysis</vt:lpstr>
      <vt:lpstr>Importing MTA Data</vt:lpstr>
      <vt:lpstr>Problem</vt:lpstr>
      <vt:lpstr>Question?</vt:lpstr>
      <vt:lpstr>Data Cleaning</vt:lpstr>
      <vt:lpstr>Data Cleaning</vt:lpstr>
      <vt:lpstr>Data Cleaning</vt:lpstr>
      <vt:lpstr>Results</vt:lpstr>
      <vt:lpstr>34 ST-HERALD SQ Station Heatmap </vt:lpstr>
      <vt:lpstr>34 ST-HERALD SQ Station Heatmap </vt:lpstr>
      <vt:lpstr>GRD CNTRL-42 ST</vt:lpstr>
      <vt:lpstr>Result</vt:lpstr>
      <vt:lpstr>TIMES SQ-42 ST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ibrahim alzuhairi</dc:creator>
  <cp:lastModifiedBy>ibrahim alzuhairi</cp:lastModifiedBy>
  <cp:revision>4</cp:revision>
  <dcterms:created xsi:type="dcterms:W3CDTF">2021-09-29T23:22:41Z</dcterms:created>
  <dcterms:modified xsi:type="dcterms:W3CDTF">2021-12-26T15:44:09Z</dcterms:modified>
</cp:coreProperties>
</file>