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66" r:id="rId3"/>
    <p:sldId id="257" r:id="rId4"/>
    <p:sldId id="258" r:id="rId5"/>
    <p:sldId id="267" r:id="rId6"/>
    <p:sldId id="268" r:id="rId7"/>
    <p:sldId id="269" r:id="rId8"/>
    <p:sldId id="270" r:id="rId9"/>
    <p:sldId id="274" r:id="rId10"/>
    <p:sldId id="277" r:id="rId11"/>
    <p:sldId id="264" r:id="rId12"/>
    <p:sldId id="275" r:id="rId13"/>
    <p:sldId id="271" r:id="rId14"/>
    <p:sldId id="273" r:id="rId15"/>
    <p:sldId id="260" r:id="rId16"/>
    <p:sldId id="291" r:id="rId17"/>
    <p:sldId id="259" r:id="rId18"/>
    <p:sldId id="292" r:id="rId19"/>
    <p:sldId id="286" r:id="rId20"/>
    <p:sldId id="287" r:id="rId21"/>
    <p:sldId id="288" r:id="rId22"/>
    <p:sldId id="289" r:id="rId23"/>
    <p:sldId id="290" r:id="rId24"/>
    <p:sldId id="262" r:id="rId25"/>
    <p:sldId id="263" r:id="rId26"/>
  </p:sldIdLst>
  <p:sldSz cx="18288000" cy="10287000"/>
  <p:notesSz cx="6858000" cy="9144000"/>
  <p:embeddedFontLst>
    <p:embeddedFont>
      <p:font typeface="Kollektif" panose="020B0604020202020204" charset="0"/>
      <p:regular r:id="rId28"/>
    </p:embeddedFont>
    <p:embeddedFont>
      <p:font typeface="Kollektif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28" d="100"/>
          <a:sy n="28" d="100"/>
        </p:scale>
        <p:origin x="1580"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0B731-4232-4A6D-B2B2-95955AC32390}" type="datetimeFigureOut">
              <a:rPr lang="fr-FR" smtClean="0"/>
              <a:t>06/09/2024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3E964-E4D2-49D2-8970-DB9FCC3D64C8}" type="slidenum">
              <a:rPr lang="fr-FR" smtClean="0"/>
              <a:t>‹N°›</a:t>
            </a:fld>
            <a:endParaRPr lang="fr-FR"/>
          </a:p>
        </p:txBody>
      </p:sp>
    </p:spTree>
    <p:extLst>
      <p:ext uri="{BB962C8B-B14F-4D97-AF65-F5344CB8AC3E}">
        <p14:creationId xmlns:p14="http://schemas.microsoft.com/office/powerpoint/2010/main" val="169729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B33E964-E4D2-49D2-8970-DB9FCC3D64C8}" type="slidenum">
              <a:rPr lang="fr-FR" smtClean="0"/>
              <a:t>3</a:t>
            </a:fld>
            <a:endParaRPr lang="fr-FR"/>
          </a:p>
        </p:txBody>
      </p:sp>
    </p:spTree>
    <p:extLst>
      <p:ext uri="{BB962C8B-B14F-4D97-AF65-F5344CB8AC3E}">
        <p14:creationId xmlns:p14="http://schemas.microsoft.com/office/powerpoint/2010/main" val="301537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B33E964-E4D2-49D2-8970-DB9FCC3D64C8}" type="slidenum">
              <a:rPr lang="fr-FR" smtClean="0"/>
              <a:t>15</a:t>
            </a:fld>
            <a:endParaRPr lang="fr-FR"/>
          </a:p>
        </p:txBody>
      </p:sp>
    </p:spTree>
    <p:extLst>
      <p:ext uri="{BB962C8B-B14F-4D97-AF65-F5344CB8AC3E}">
        <p14:creationId xmlns:p14="http://schemas.microsoft.com/office/powerpoint/2010/main" val="75952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B33E964-E4D2-49D2-8970-DB9FCC3D64C8}" type="slidenum">
              <a:rPr lang="fr-FR" smtClean="0"/>
              <a:t>16</a:t>
            </a:fld>
            <a:endParaRPr lang="fr-FR"/>
          </a:p>
        </p:txBody>
      </p:sp>
    </p:spTree>
    <p:extLst>
      <p:ext uri="{BB962C8B-B14F-4D97-AF65-F5344CB8AC3E}">
        <p14:creationId xmlns:p14="http://schemas.microsoft.com/office/powerpoint/2010/main" val="11038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20.sv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9.png"/><Relationship Id="rId5" Type="http://schemas.openxmlformats.org/officeDocument/2006/relationships/image" Target="../media/image7.png"/><Relationship Id="rId10" Type="http://schemas.openxmlformats.org/officeDocument/2006/relationships/image" Target="../media/image18.svg"/><Relationship Id="rId4" Type="http://schemas.openxmlformats.org/officeDocument/2006/relationships/image" Target="../media/image3.svg"/><Relationship Id="rId9" Type="http://schemas.openxmlformats.org/officeDocument/2006/relationships/image" Target="../media/image17.png"/><Relationship Id="rId1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20.sv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9.png"/><Relationship Id="rId5" Type="http://schemas.openxmlformats.org/officeDocument/2006/relationships/image" Target="../media/image7.png"/><Relationship Id="rId10" Type="http://schemas.openxmlformats.org/officeDocument/2006/relationships/image" Target="../media/image18.svg"/><Relationship Id="rId4" Type="http://schemas.openxmlformats.org/officeDocument/2006/relationships/image" Target="../media/image3.svg"/><Relationship Id="rId9" Type="http://schemas.openxmlformats.org/officeDocument/2006/relationships/image" Target="../media/image17.png"/><Relationship Id="rId14"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jpe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jpe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30.jpeg"/></Relationships>
</file>

<file path=ppt/slides/_rels/slide2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10.jfif"/></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4" b="-74"/>
            </a:stretch>
          </a:blipFill>
        </p:spPr>
      </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5" name="TextBox 15"/>
          <p:cNvSpPr txBox="1"/>
          <p:nvPr/>
        </p:nvSpPr>
        <p:spPr>
          <a:xfrm>
            <a:off x="2669542" y="2750246"/>
            <a:ext cx="12948916" cy="1590179"/>
          </a:xfrm>
          <a:prstGeom prst="rect">
            <a:avLst/>
          </a:prstGeom>
        </p:spPr>
        <p:txBody>
          <a:bodyPr lIns="0" tIns="0" rIns="0" bIns="0" rtlCol="0" anchor="t">
            <a:spAutoFit/>
          </a:bodyPr>
          <a:lstStyle/>
          <a:p>
            <a:pPr algn="ctr">
              <a:lnSpc>
                <a:spcPts val="12350"/>
              </a:lnSpc>
            </a:pPr>
            <a:r>
              <a:rPr lang="en-US" sz="12475" dirty="0">
                <a:solidFill>
                  <a:srgbClr val="FFFFFF"/>
                </a:solidFill>
                <a:latin typeface="Kollektif Bold"/>
                <a:ea typeface="Kollektif Bold"/>
                <a:cs typeface="Kollektif Bold"/>
                <a:sym typeface="Kollektif Bold"/>
              </a:rPr>
              <a:t>Présentation</a:t>
            </a:r>
          </a:p>
        </p:txBody>
      </p:sp>
      <p:sp>
        <p:nvSpPr>
          <p:cNvPr id="17" name="TextBox 17"/>
          <p:cNvSpPr txBox="1"/>
          <p:nvPr/>
        </p:nvSpPr>
        <p:spPr>
          <a:xfrm>
            <a:off x="13403184" y="9128701"/>
            <a:ext cx="3095478" cy="705321"/>
          </a:xfrm>
          <a:prstGeom prst="rect">
            <a:avLst/>
          </a:prstGeom>
        </p:spPr>
        <p:txBody>
          <a:bodyPr lIns="0" tIns="0" rIns="0" bIns="0" rtlCol="0" anchor="t">
            <a:spAutoFit/>
          </a:bodyPr>
          <a:lstStyle/>
          <a:p>
            <a:pPr algn="r">
              <a:lnSpc>
                <a:spcPts val="5521"/>
              </a:lnSpc>
            </a:pPr>
            <a:r>
              <a:rPr lang="en-US" sz="5577" dirty="0">
                <a:solidFill>
                  <a:srgbClr val="FFFFFF"/>
                </a:solidFill>
                <a:latin typeface="Kollektif Bold"/>
                <a:ea typeface="Kollektif Bold"/>
                <a:cs typeface="Kollektif Bold"/>
                <a:sym typeface="Kollektif Bold"/>
              </a:rPr>
              <a:t>2024</a:t>
            </a:r>
          </a:p>
        </p:txBody>
      </p:sp>
      <p:pic>
        <p:nvPicPr>
          <p:cNvPr id="18" name="Image 17">
            <a:extLst>
              <a:ext uri="{FF2B5EF4-FFF2-40B4-BE49-F238E27FC236}">
                <a16:creationId xmlns:a16="http://schemas.microsoft.com/office/drawing/2014/main" id="{9DC2C066-8D7D-72B4-6B07-FA044E5BB76C}"/>
              </a:ext>
            </a:extLst>
          </p:cNvPr>
          <p:cNvPicPr/>
          <p:nvPr/>
        </p:nvPicPr>
        <p:blipFill>
          <a:blip r:embed="rId7">
            <a:extLst>
              <a:ext uri="{28A0092B-C50C-407E-A947-70E740481C1C}">
                <a14:useLocalDpi xmlns:a14="http://schemas.microsoft.com/office/drawing/2010/main" val="0"/>
              </a:ext>
            </a:extLst>
          </a:blip>
          <a:stretch>
            <a:fillRect/>
          </a:stretch>
        </p:blipFill>
        <p:spPr bwMode="auto">
          <a:xfrm>
            <a:off x="457200" y="31173"/>
            <a:ext cx="3200400" cy="2072859"/>
          </a:xfrm>
          <a:prstGeom prst="rect">
            <a:avLst/>
          </a:prstGeom>
        </p:spPr>
      </p:pic>
      <p:sp>
        <p:nvSpPr>
          <p:cNvPr id="19" name="TextBox 42">
            <a:extLst>
              <a:ext uri="{FF2B5EF4-FFF2-40B4-BE49-F238E27FC236}">
                <a16:creationId xmlns:a16="http://schemas.microsoft.com/office/drawing/2014/main" id="{76410B50-30E9-E569-A39A-2B3A6AD65733}"/>
              </a:ext>
            </a:extLst>
          </p:cNvPr>
          <p:cNvSpPr txBox="1"/>
          <p:nvPr/>
        </p:nvSpPr>
        <p:spPr>
          <a:xfrm>
            <a:off x="5490408" y="4810721"/>
            <a:ext cx="7307184" cy="4540795"/>
          </a:xfrm>
          <a:prstGeom prst="rect">
            <a:avLst/>
          </a:prstGeom>
          <a:ln>
            <a:solidFill>
              <a:schemeClr val="bg1"/>
            </a:solidFill>
          </a:ln>
        </p:spPr>
        <p:txBody>
          <a:bodyPr wrap="square" lIns="0" tIns="0" rIns="0" bIns="0" rtlCol="0" anchor="t">
            <a:spAutoFit/>
          </a:bodyPr>
          <a:lstStyle/>
          <a:p>
            <a:pPr algn="l">
              <a:lnSpc>
                <a:spcPts val="3195"/>
              </a:lnSpc>
            </a:pPr>
            <a:r>
              <a:rPr lang="en-US" sz="4400" dirty="0">
                <a:solidFill>
                  <a:schemeClr val="bg1"/>
                </a:solidFill>
                <a:latin typeface="Kollektif"/>
                <a:ea typeface="Kollektif"/>
                <a:cs typeface="Kollektif"/>
                <a:sym typeface="Kollektif"/>
              </a:rPr>
              <a:t>        	</a:t>
            </a:r>
          </a:p>
          <a:p>
            <a:pPr algn="l">
              <a:lnSpc>
                <a:spcPts val="3195"/>
              </a:lnSpc>
            </a:pPr>
            <a:r>
              <a:rPr lang="en-US" sz="4400" dirty="0">
                <a:solidFill>
                  <a:schemeClr val="bg1"/>
                </a:solidFill>
                <a:latin typeface="Kollektif"/>
                <a:ea typeface="Kollektif"/>
                <a:cs typeface="Kollektif"/>
                <a:sym typeface="Kollektif"/>
              </a:rPr>
              <a:t>		Groupe 8</a:t>
            </a:r>
          </a:p>
          <a:p>
            <a:pPr algn="l">
              <a:lnSpc>
                <a:spcPts val="3195"/>
              </a:lnSpc>
            </a:pPr>
            <a:endParaRPr lang="en-US" sz="4400" dirty="0">
              <a:solidFill>
                <a:schemeClr val="bg1"/>
              </a:solidFill>
              <a:latin typeface="Kollektif"/>
              <a:ea typeface="Kollektif"/>
              <a:cs typeface="Kollektif"/>
              <a:sym typeface="Kollektif"/>
            </a:endParaRPr>
          </a:p>
          <a:p>
            <a:pPr lvl="2">
              <a:lnSpc>
                <a:spcPts val="3195"/>
              </a:lnSpc>
            </a:pPr>
            <a:r>
              <a:rPr lang="fr-FR" sz="4400" dirty="0">
                <a:solidFill>
                  <a:schemeClr val="bg1"/>
                </a:solidFill>
              </a:rPr>
              <a:t>Compaoré Ibrahim</a:t>
            </a:r>
          </a:p>
          <a:p>
            <a:pPr lvl="2">
              <a:lnSpc>
                <a:spcPts val="3195"/>
              </a:lnSpc>
            </a:pPr>
            <a:endParaRPr lang="fr-FR" sz="4400" dirty="0">
              <a:solidFill>
                <a:schemeClr val="bg1"/>
              </a:solidFill>
            </a:endParaRPr>
          </a:p>
          <a:p>
            <a:pPr lvl="2">
              <a:lnSpc>
                <a:spcPts val="3195"/>
              </a:lnSpc>
            </a:pPr>
            <a:r>
              <a:rPr lang="fr-FR" sz="4400" dirty="0">
                <a:solidFill>
                  <a:schemeClr val="bg1"/>
                </a:solidFill>
              </a:rPr>
              <a:t>Ouattara sié Lamoussa</a:t>
            </a:r>
          </a:p>
          <a:p>
            <a:pPr lvl="2">
              <a:lnSpc>
                <a:spcPts val="3195"/>
              </a:lnSpc>
            </a:pPr>
            <a:endParaRPr lang="fr-FR" sz="4400" dirty="0">
              <a:solidFill>
                <a:schemeClr val="bg1"/>
              </a:solidFill>
            </a:endParaRPr>
          </a:p>
          <a:p>
            <a:pPr lvl="2">
              <a:lnSpc>
                <a:spcPts val="3195"/>
              </a:lnSpc>
            </a:pPr>
            <a:r>
              <a:rPr lang="fr-FR" sz="4400" dirty="0">
                <a:solidFill>
                  <a:schemeClr val="bg1"/>
                </a:solidFill>
              </a:rPr>
              <a:t> Ouédraogo Y.R Fawzia</a:t>
            </a:r>
          </a:p>
          <a:p>
            <a:pPr lvl="2">
              <a:lnSpc>
                <a:spcPts val="3195"/>
              </a:lnSpc>
            </a:pPr>
            <a:endParaRPr lang="fr-FR" sz="4400" dirty="0">
              <a:solidFill>
                <a:schemeClr val="bg1"/>
              </a:solidFill>
            </a:endParaRPr>
          </a:p>
          <a:p>
            <a:pPr lvl="2">
              <a:lnSpc>
                <a:spcPts val="3195"/>
              </a:lnSpc>
            </a:pPr>
            <a:r>
              <a:rPr lang="fr-FR" sz="4400" dirty="0">
                <a:solidFill>
                  <a:schemeClr val="bg1"/>
                </a:solidFill>
              </a:rPr>
              <a:t> Sawadogo Tatiana</a:t>
            </a:r>
          </a:p>
          <a:p>
            <a:pPr algn="l">
              <a:lnSpc>
                <a:spcPts val="3195"/>
              </a:lnSpc>
            </a:pPr>
            <a:endParaRPr lang="en-US" sz="4400" dirty="0">
              <a:solidFill>
                <a:schemeClr val="bg1"/>
              </a:solidFill>
              <a:latin typeface="Kollektif"/>
              <a:ea typeface="Kollektif"/>
              <a:cs typeface="Kollektif"/>
              <a:sym typeface="Kollekt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42111" y="-206418"/>
            <a:ext cx="3241290" cy="10535097"/>
          </a:xfrm>
          <a:custGeom>
            <a:avLst/>
            <a:gdLst/>
            <a:ahLst/>
            <a:cxnLst/>
            <a:rect l="l" t="t" r="r" b="b"/>
            <a:pathLst>
              <a:path w="4908251" h="10535097">
                <a:moveTo>
                  <a:pt x="0" y="0"/>
                </a:moveTo>
                <a:lnTo>
                  <a:pt x="4908251" y="0"/>
                </a:lnTo>
                <a:lnTo>
                  <a:pt x="4908251" y="10535097"/>
                </a:lnTo>
                <a:lnTo>
                  <a:pt x="0" y="10535097"/>
                </a:lnTo>
                <a:lnTo>
                  <a:pt x="0" y="0"/>
                </a:lnTo>
                <a:close/>
              </a:path>
            </a:pathLst>
          </a:custGeom>
          <a:blipFill>
            <a:blip r:embed="rId2"/>
            <a:stretch>
              <a:fillRect l="-381741" r="-85298"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34" name="Freeform 34"/>
          <p:cNvSpPr/>
          <p:nvPr/>
        </p:nvSpPr>
        <p:spPr>
          <a:xfrm>
            <a:off x="1067622" y="3812067"/>
            <a:ext cx="565744" cy="565744"/>
          </a:xfrm>
          <a:custGeom>
            <a:avLst/>
            <a:gdLst/>
            <a:ahLst/>
            <a:cxnLst/>
            <a:rect l="l" t="t" r="r" b="b"/>
            <a:pathLst>
              <a:path w="565744" h="565744">
                <a:moveTo>
                  <a:pt x="0" y="0"/>
                </a:moveTo>
                <a:lnTo>
                  <a:pt x="565744" y="0"/>
                </a:lnTo>
                <a:lnTo>
                  <a:pt x="565744" y="565744"/>
                </a:lnTo>
                <a:lnTo>
                  <a:pt x="0" y="56574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5" name="Freeform 35"/>
          <p:cNvSpPr/>
          <p:nvPr/>
        </p:nvSpPr>
        <p:spPr>
          <a:xfrm>
            <a:off x="1067622" y="5431998"/>
            <a:ext cx="536943" cy="565744"/>
          </a:xfrm>
          <a:custGeom>
            <a:avLst/>
            <a:gdLst/>
            <a:ahLst/>
            <a:cxnLst/>
            <a:rect l="l" t="t" r="r" b="b"/>
            <a:pathLst>
              <a:path w="536943" h="565744">
                <a:moveTo>
                  <a:pt x="0" y="0"/>
                </a:moveTo>
                <a:lnTo>
                  <a:pt x="536943" y="0"/>
                </a:lnTo>
                <a:lnTo>
                  <a:pt x="536943" y="565744"/>
                </a:lnTo>
                <a:lnTo>
                  <a:pt x="0" y="56574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6" name="Freeform 36"/>
          <p:cNvSpPr/>
          <p:nvPr/>
        </p:nvSpPr>
        <p:spPr>
          <a:xfrm>
            <a:off x="1040857" y="7125068"/>
            <a:ext cx="612477" cy="437155"/>
          </a:xfrm>
          <a:custGeom>
            <a:avLst/>
            <a:gdLst/>
            <a:ahLst/>
            <a:cxnLst/>
            <a:rect l="l" t="t" r="r" b="b"/>
            <a:pathLst>
              <a:path w="612477" h="437155">
                <a:moveTo>
                  <a:pt x="0" y="0"/>
                </a:moveTo>
                <a:lnTo>
                  <a:pt x="612477" y="0"/>
                </a:lnTo>
                <a:lnTo>
                  <a:pt x="612477" y="437155"/>
                </a:lnTo>
                <a:lnTo>
                  <a:pt x="0" y="43715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7" name="TextBox 37"/>
          <p:cNvSpPr txBox="1"/>
          <p:nvPr/>
        </p:nvSpPr>
        <p:spPr>
          <a:xfrm>
            <a:off x="2668776" y="994844"/>
            <a:ext cx="11568988"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Explication de l’architecture</a:t>
            </a:r>
          </a:p>
        </p:txBody>
      </p:sp>
      <p:grpSp>
        <p:nvGrpSpPr>
          <p:cNvPr id="41" name="Group 41"/>
          <p:cNvGrpSpPr/>
          <p:nvPr/>
        </p:nvGrpSpPr>
        <p:grpSpPr>
          <a:xfrm>
            <a:off x="15418024" y="3812067"/>
            <a:ext cx="2164944" cy="2164944"/>
            <a:chOff x="0" y="0"/>
            <a:chExt cx="2886592" cy="2886592"/>
          </a:xfrm>
        </p:grpSpPr>
        <p:sp>
          <p:nvSpPr>
            <p:cNvPr id="42" name="Freeform 42"/>
            <p:cNvSpPr/>
            <p:nvPr/>
          </p:nvSpPr>
          <p:spPr>
            <a:xfrm>
              <a:off x="0" y="0"/>
              <a:ext cx="2886592" cy="2886592"/>
            </a:xfrm>
            <a:custGeom>
              <a:avLst/>
              <a:gdLst/>
              <a:ahLst/>
              <a:cxnLst/>
              <a:rect l="l" t="t" r="r" b="b"/>
              <a:pathLst>
                <a:path w="2886592" h="2886592">
                  <a:moveTo>
                    <a:pt x="0" y="0"/>
                  </a:moveTo>
                  <a:lnTo>
                    <a:pt x="2886592" y="0"/>
                  </a:lnTo>
                  <a:lnTo>
                    <a:pt x="2886592" y="2886592"/>
                  </a:lnTo>
                  <a:lnTo>
                    <a:pt x="0" y="2886592"/>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43" name="Group 43"/>
            <p:cNvGrpSpPr/>
            <p:nvPr/>
          </p:nvGrpSpPr>
          <p:grpSpPr>
            <a:xfrm>
              <a:off x="329247" y="329247"/>
              <a:ext cx="2228098" cy="2228098"/>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5" name="TextBox 4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46" name="Freeform 46"/>
            <p:cNvSpPr/>
            <p:nvPr/>
          </p:nvSpPr>
          <p:spPr>
            <a:xfrm>
              <a:off x="782656" y="725426"/>
              <a:ext cx="1321281" cy="1447979"/>
            </a:xfrm>
            <a:custGeom>
              <a:avLst/>
              <a:gdLst/>
              <a:ahLst/>
              <a:cxnLst/>
              <a:rect l="l" t="t" r="r" b="b"/>
              <a:pathLst>
                <a:path w="1321281" h="1447979">
                  <a:moveTo>
                    <a:pt x="0" y="0"/>
                  </a:moveTo>
                  <a:lnTo>
                    <a:pt x="1321280" y="0"/>
                  </a:lnTo>
                  <a:lnTo>
                    <a:pt x="1321280" y="1447979"/>
                  </a:lnTo>
                  <a:lnTo>
                    <a:pt x="0" y="14479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5" name="TextBox 18">
            <a:extLst>
              <a:ext uri="{FF2B5EF4-FFF2-40B4-BE49-F238E27FC236}">
                <a16:creationId xmlns:a16="http://schemas.microsoft.com/office/drawing/2014/main" id="{174DC188-82AF-31F9-CD9D-F71F03983069}"/>
              </a:ext>
            </a:extLst>
          </p:cNvPr>
          <p:cNvSpPr txBox="1"/>
          <p:nvPr/>
        </p:nvSpPr>
        <p:spPr>
          <a:xfrm>
            <a:off x="1350494" y="2249426"/>
            <a:ext cx="14330830" cy="6647974"/>
          </a:xfrm>
          <a:prstGeom prst="rect">
            <a:avLst/>
          </a:prstGeom>
        </p:spPr>
        <p:txBody>
          <a:bodyPr wrap="square" lIns="0" tIns="0" rIns="0" bIns="0" rtlCol="0" anchor="t">
            <a:spAutoFit/>
          </a:bodyPr>
          <a:lstStyle/>
          <a:p>
            <a:pPr marL="571500" indent="-571500">
              <a:buFont typeface="Wingdings" panose="05000000000000000000" pitchFamily="2" charset="2"/>
              <a:buChar char="v"/>
            </a:pPr>
            <a:r>
              <a:rPr lang="fr-FR" sz="3600" b="1" dirty="0"/>
              <a:t>Client (Postman)</a:t>
            </a:r>
            <a:r>
              <a:rPr lang="fr-FR" sz="3600" dirty="0"/>
              <a:t> : Teste les endpoints de l'API RESTful. Envoie des requêtes HTTP (GET, POST, PUT, DELETE) à l'application Spring Boot.</a:t>
            </a:r>
          </a:p>
          <a:p>
            <a:pPr marL="571500" indent="-571500">
              <a:buFont typeface="Wingdings" panose="05000000000000000000" pitchFamily="2" charset="2"/>
              <a:buChar char="v"/>
            </a:pPr>
            <a:r>
              <a:rPr lang="fr-FR" sz="3600" b="1" dirty="0"/>
              <a:t>Serveur Web (NGINX) </a:t>
            </a:r>
            <a:r>
              <a:rPr lang="fr-FR" sz="3600" dirty="0"/>
              <a:t>: Reçoit les requêtes HTTP du client et sert le front-end de l'application. Lorsqu'une demande nécessite une interaction avec le back-end, NGINX la transmet au serveur d'application.</a:t>
            </a:r>
          </a:p>
          <a:p>
            <a:pPr marL="571500" indent="-571500">
              <a:buFont typeface="Wingdings" panose="05000000000000000000" pitchFamily="2" charset="2"/>
              <a:buChar char="v"/>
            </a:pPr>
            <a:r>
              <a:rPr lang="fr-FR" sz="3600" b="1" dirty="0"/>
              <a:t>API RESTful (Spring Boot)</a:t>
            </a:r>
            <a:r>
              <a:rPr lang="fr-FR" sz="3600" dirty="0"/>
              <a:t> : Le cœur de l'application, développé avec Spring Boot. Gère les requêtes HTTP, traite la logique métier et interagit avec la base de données PostgreSQL pour effectuer des opérations CRUD (Create, Read, Update, Delete).</a:t>
            </a:r>
          </a:p>
          <a:p>
            <a:pPr marL="571500" indent="-571500">
              <a:buFont typeface="Wingdings" panose="05000000000000000000" pitchFamily="2" charset="2"/>
              <a:buChar char="v"/>
            </a:pPr>
            <a:r>
              <a:rPr lang="fr-FR" sz="3600" b="1" dirty="0"/>
              <a:t>Base de Données (PostgreSQL)</a:t>
            </a:r>
            <a:r>
              <a:rPr lang="fr-FR" sz="3600" dirty="0"/>
              <a:t> : Stocke toutes les données liées aux produits. PostgreSQL est utilisé pour sa robustesse et sa capacité à gérer des requêtes complexes de manière efficace.</a:t>
            </a:r>
          </a:p>
        </p:txBody>
      </p:sp>
    </p:spTree>
    <p:extLst>
      <p:ext uri="{BB962C8B-B14F-4D97-AF65-F5344CB8AC3E}">
        <p14:creationId xmlns:p14="http://schemas.microsoft.com/office/powerpoint/2010/main" val="375436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42111" y="-206418"/>
            <a:ext cx="3241290" cy="10535097"/>
          </a:xfrm>
          <a:custGeom>
            <a:avLst/>
            <a:gdLst/>
            <a:ahLst/>
            <a:cxnLst/>
            <a:rect l="l" t="t" r="r" b="b"/>
            <a:pathLst>
              <a:path w="4908251" h="10535097">
                <a:moveTo>
                  <a:pt x="0" y="0"/>
                </a:moveTo>
                <a:lnTo>
                  <a:pt x="4908251" y="0"/>
                </a:lnTo>
                <a:lnTo>
                  <a:pt x="4908251" y="10535097"/>
                </a:lnTo>
                <a:lnTo>
                  <a:pt x="0" y="10535097"/>
                </a:lnTo>
                <a:lnTo>
                  <a:pt x="0" y="0"/>
                </a:lnTo>
                <a:close/>
              </a:path>
            </a:pathLst>
          </a:custGeom>
          <a:blipFill>
            <a:blip r:embed="rId2"/>
            <a:stretch>
              <a:fillRect l="-381741" r="-85298"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34" name="Freeform 34"/>
          <p:cNvSpPr/>
          <p:nvPr/>
        </p:nvSpPr>
        <p:spPr>
          <a:xfrm>
            <a:off x="1067622" y="3812067"/>
            <a:ext cx="565744" cy="565744"/>
          </a:xfrm>
          <a:custGeom>
            <a:avLst/>
            <a:gdLst/>
            <a:ahLst/>
            <a:cxnLst/>
            <a:rect l="l" t="t" r="r" b="b"/>
            <a:pathLst>
              <a:path w="565744" h="565744">
                <a:moveTo>
                  <a:pt x="0" y="0"/>
                </a:moveTo>
                <a:lnTo>
                  <a:pt x="565744" y="0"/>
                </a:lnTo>
                <a:lnTo>
                  <a:pt x="565744" y="565744"/>
                </a:lnTo>
                <a:lnTo>
                  <a:pt x="0" y="56574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5" name="Freeform 35"/>
          <p:cNvSpPr/>
          <p:nvPr/>
        </p:nvSpPr>
        <p:spPr>
          <a:xfrm>
            <a:off x="1067622" y="5431998"/>
            <a:ext cx="536943" cy="565744"/>
          </a:xfrm>
          <a:custGeom>
            <a:avLst/>
            <a:gdLst/>
            <a:ahLst/>
            <a:cxnLst/>
            <a:rect l="l" t="t" r="r" b="b"/>
            <a:pathLst>
              <a:path w="536943" h="565744">
                <a:moveTo>
                  <a:pt x="0" y="0"/>
                </a:moveTo>
                <a:lnTo>
                  <a:pt x="536943" y="0"/>
                </a:lnTo>
                <a:lnTo>
                  <a:pt x="536943" y="565744"/>
                </a:lnTo>
                <a:lnTo>
                  <a:pt x="0" y="56574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6" name="Freeform 36"/>
          <p:cNvSpPr/>
          <p:nvPr/>
        </p:nvSpPr>
        <p:spPr>
          <a:xfrm>
            <a:off x="1040857" y="7125068"/>
            <a:ext cx="612477" cy="437155"/>
          </a:xfrm>
          <a:custGeom>
            <a:avLst/>
            <a:gdLst/>
            <a:ahLst/>
            <a:cxnLst/>
            <a:rect l="l" t="t" r="r" b="b"/>
            <a:pathLst>
              <a:path w="612477" h="437155">
                <a:moveTo>
                  <a:pt x="0" y="0"/>
                </a:moveTo>
                <a:lnTo>
                  <a:pt x="612477" y="0"/>
                </a:lnTo>
                <a:lnTo>
                  <a:pt x="612477" y="437155"/>
                </a:lnTo>
                <a:lnTo>
                  <a:pt x="0" y="43715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7" name="TextBox 37"/>
          <p:cNvSpPr txBox="1"/>
          <p:nvPr/>
        </p:nvSpPr>
        <p:spPr>
          <a:xfrm>
            <a:off x="2668776" y="994844"/>
            <a:ext cx="11568988"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Explication de l’architecture</a:t>
            </a:r>
          </a:p>
        </p:txBody>
      </p:sp>
      <p:grpSp>
        <p:nvGrpSpPr>
          <p:cNvPr id="41" name="Group 41"/>
          <p:cNvGrpSpPr/>
          <p:nvPr/>
        </p:nvGrpSpPr>
        <p:grpSpPr>
          <a:xfrm>
            <a:off x="15277726" y="3549926"/>
            <a:ext cx="2164944" cy="2164944"/>
            <a:chOff x="0" y="0"/>
            <a:chExt cx="2886592" cy="2886592"/>
          </a:xfrm>
        </p:grpSpPr>
        <p:sp>
          <p:nvSpPr>
            <p:cNvPr id="42" name="Freeform 42"/>
            <p:cNvSpPr/>
            <p:nvPr/>
          </p:nvSpPr>
          <p:spPr>
            <a:xfrm>
              <a:off x="0" y="0"/>
              <a:ext cx="2886592" cy="2886592"/>
            </a:xfrm>
            <a:custGeom>
              <a:avLst/>
              <a:gdLst/>
              <a:ahLst/>
              <a:cxnLst/>
              <a:rect l="l" t="t" r="r" b="b"/>
              <a:pathLst>
                <a:path w="2886592" h="2886592">
                  <a:moveTo>
                    <a:pt x="0" y="0"/>
                  </a:moveTo>
                  <a:lnTo>
                    <a:pt x="2886592" y="0"/>
                  </a:lnTo>
                  <a:lnTo>
                    <a:pt x="2886592" y="2886592"/>
                  </a:lnTo>
                  <a:lnTo>
                    <a:pt x="0" y="2886592"/>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43" name="Group 43"/>
            <p:cNvGrpSpPr/>
            <p:nvPr/>
          </p:nvGrpSpPr>
          <p:grpSpPr>
            <a:xfrm>
              <a:off x="329247" y="329247"/>
              <a:ext cx="2228098" cy="2228098"/>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5" name="TextBox 4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46" name="Freeform 46"/>
            <p:cNvSpPr/>
            <p:nvPr/>
          </p:nvSpPr>
          <p:spPr>
            <a:xfrm>
              <a:off x="782656" y="725426"/>
              <a:ext cx="1321281" cy="1447979"/>
            </a:xfrm>
            <a:custGeom>
              <a:avLst/>
              <a:gdLst/>
              <a:ahLst/>
              <a:cxnLst/>
              <a:rect l="l" t="t" r="r" b="b"/>
              <a:pathLst>
                <a:path w="1321281" h="1447979">
                  <a:moveTo>
                    <a:pt x="0" y="0"/>
                  </a:moveTo>
                  <a:lnTo>
                    <a:pt x="1321280" y="0"/>
                  </a:lnTo>
                  <a:lnTo>
                    <a:pt x="1321280" y="1447979"/>
                  </a:lnTo>
                  <a:lnTo>
                    <a:pt x="0" y="14479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47" name="TextBox 18">
            <a:extLst>
              <a:ext uri="{FF2B5EF4-FFF2-40B4-BE49-F238E27FC236}">
                <a16:creationId xmlns:a16="http://schemas.microsoft.com/office/drawing/2014/main" id="{38B4221B-AD09-5DEB-158E-3E723D773C2F}"/>
              </a:ext>
            </a:extLst>
          </p:cNvPr>
          <p:cNvSpPr txBox="1"/>
          <p:nvPr/>
        </p:nvSpPr>
        <p:spPr>
          <a:xfrm>
            <a:off x="1373115" y="2438818"/>
            <a:ext cx="13778513" cy="3877985"/>
          </a:xfrm>
          <a:prstGeom prst="rect">
            <a:avLst/>
          </a:prstGeom>
        </p:spPr>
        <p:txBody>
          <a:bodyPr wrap="square" lIns="0" tIns="0" rIns="0" bIns="0" rtlCol="0" anchor="t">
            <a:spAutoFit/>
          </a:bodyPr>
          <a:lstStyle/>
          <a:p>
            <a:pPr marL="571500" indent="-571500">
              <a:buFont typeface="Wingdings" panose="05000000000000000000" pitchFamily="2" charset="2"/>
              <a:buChar char="v"/>
            </a:pPr>
            <a:r>
              <a:rPr lang="fr-FR" sz="3600" b="1" dirty="0"/>
              <a:t>ETL (Talend Open Studio)</a:t>
            </a:r>
            <a:r>
              <a:rPr lang="fr-FR" sz="3600" dirty="0"/>
              <a:t> : Connecté à PostgreSQL, il extrait et transforme les données des produits pour les préparer à être utilisées par l'application. Les données transformées sont ensuite rechargées dans la base de données.</a:t>
            </a:r>
          </a:p>
          <a:p>
            <a:pPr marL="571500" indent="-571500">
              <a:buFont typeface="Wingdings" panose="05000000000000000000" pitchFamily="2" charset="2"/>
              <a:buChar char="v"/>
            </a:pPr>
            <a:r>
              <a:rPr lang="fr-FR" sz="3600" b="1" dirty="0"/>
              <a:t>Monitoring (Prometheus)</a:t>
            </a:r>
            <a:r>
              <a:rPr lang="fr-FR" sz="3600" dirty="0"/>
              <a:t> : Surveille les performances de l'application en temps réel. Collecte des métriques sur l'utilisation des ressources, le temps de réponse, et d'autres indicateurs de performance clés.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44036"/>
            <a:ext cx="18288000" cy="3990587"/>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1364347" y="1046311"/>
            <a:ext cx="16030270"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Extraction et Transformation des Données</a:t>
            </a:r>
          </a:p>
        </p:txBody>
      </p:sp>
      <p:sp>
        <p:nvSpPr>
          <p:cNvPr id="18" name="TextBox 18"/>
          <p:cNvSpPr txBox="1"/>
          <p:nvPr/>
        </p:nvSpPr>
        <p:spPr>
          <a:xfrm>
            <a:off x="1350494" y="2175278"/>
            <a:ext cx="15509513" cy="6647974"/>
          </a:xfrm>
          <a:prstGeom prst="rect">
            <a:avLst/>
          </a:prstGeom>
        </p:spPr>
        <p:txBody>
          <a:bodyPr wrap="square" lIns="0" tIns="0" rIns="0" bIns="0" rtlCol="0" anchor="t">
            <a:spAutoFit/>
          </a:bodyPr>
          <a:lstStyle/>
          <a:p>
            <a:r>
              <a:rPr lang="fr-FR" sz="3600" dirty="0"/>
              <a:t>Dans ce projet, l'extraction et la transformation des données des produits ont été réalisées à l'aide de </a:t>
            </a:r>
            <a:r>
              <a:rPr lang="fr-FR" sz="3600" b="1" dirty="0"/>
              <a:t>Talend Open Studio. </a:t>
            </a:r>
            <a:r>
              <a:rPr lang="fr-FR" sz="3600" dirty="0"/>
              <a:t>Voici comment nous avons utilisé cet outil dans le contexte de notre application :</a:t>
            </a:r>
          </a:p>
          <a:p>
            <a:endParaRPr lang="fr-FR" sz="3600" dirty="0"/>
          </a:p>
          <a:p>
            <a:pPr>
              <a:buFont typeface="+mj-lt"/>
              <a:buAutoNum type="arabicPeriod"/>
            </a:pPr>
            <a:r>
              <a:rPr lang="fr-FR" sz="3600" b="1" dirty="0"/>
              <a:t> Connexion à PostgreSQL</a:t>
            </a:r>
            <a:r>
              <a:rPr lang="fr-FR" sz="3600" dirty="0"/>
              <a:t> : Talend Open Studio a été configuré pour se connecter à notre base de données PostgreSQL, où sont stockées toutes les données des produits. </a:t>
            </a:r>
          </a:p>
          <a:p>
            <a:pPr>
              <a:buFont typeface="+mj-lt"/>
              <a:buAutoNum type="arabicPeriod"/>
            </a:pPr>
            <a:endParaRPr lang="fr-FR" sz="3600" dirty="0"/>
          </a:p>
          <a:p>
            <a:pPr>
              <a:buFont typeface="+mj-lt"/>
              <a:buAutoNum type="arabicPeriod"/>
            </a:pPr>
            <a:r>
              <a:rPr lang="fr-FR" sz="3600" b="1" dirty="0"/>
              <a:t> Extraction des Données</a:t>
            </a:r>
            <a:r>
              <a:rPr lang="fr-FR" sz="3600" dirty="0"/>
              <a:t> : Nous avons extrait les données des tables de la base de données qui contiennent des informations sur les produits. Cela inclut des détails tels que: le nom du produit, la description du produit, le prix du produit, la disponibilité du produit, la quantité en stock, la date de péremption etc.</a:t>
            </a:r>
          </a:p>
        </p:txBody>
      </p:sp>
    </p:spTree>
    <p:extLst>
      <p:ext uri="{BB962C8B-B14F-4D97-AF65-F5344CB8AC3E}">
        <p14:creationId xmlns:p14="http://schemas.microsoft.com/office/powerpoint/2010/main" val="177108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31876"/>
            <a:ext cx="18288000" cy="3609555"/>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1364347" y="1046311"/>
            <a:ext cx="16030270"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Extraction et Transformation des Données</a:t>
            </a:r>
          </a:p>
        </p:txBody>
      </p:sp>
      <p:sp>
        <p:nvSpPr>
          <p:cNvPr id="18" name="TextBox 18"/>
          <p:cNvSpPr txBox="1"/>
          <p:nvPr/>
        </p:nvSpPr>
        <p:spPr>
          <a:xfrm>
            <a:off x="1364347" y="2373511"/>
            <a:ext cx="15509513" cy="6093976"/>
          </a:xfrm>
          <a:prstGeom prst="rect">
            <a:avLst/>
          </a:prstGeom>
        </p:spPr>
        <p:txBody>
          <a:bodyPr wrap="square" lIns="0" tIns="0" rIns="0" bIns="0" rtlCol="0" anchor="t">
            <a:spAutoFit/>
          </a:bodyPr>
          <a:lstStyle/>
          <a:p>
            <a:r>
              <a:rPr lang="fr-FR" sz="3600" b="1" dirty="0"/>
              <a:t>3. Transformation des Données</a:t>
            </a:r>
            <a:r>
              <a:rPr lang="fr-FR" sz="3600" dirty="0"/>
              <a:t> : Après extraction, les données brutes ont été transformées pour répondre aux besoins de notre application RESTful. Les transformations incluent le formatage des données, la validation des champs (tels que les noms, les prix et les quantités), l'agrégation des données pour les rapports, et la normalisation des champs pour assurer la cohérence des données.</a:t>
            </a:r>
          </a:p>
          <a:p>
            <a:endParaRPr lang="fr-FR" sz="3600" dirty="0"/>
          </a:p>
          <a:p>
            <a:r>
              <a:rPr lang="fr-FR" sz="3600" b="1" dirty="0"/>
              <a:t>4. Chargement des Données Transformées</a:t>
            </a:r>
            <a:r>
              <a:rPr lang="fr-FR" sz="3600" dirty="0"/>
              <a:t> : Les données transformées ont ensuite été rechargées dans PostgreSQL pour être prêtes à être utilisées par l'application Spring Boot. Ce processus assure que toutes les données exposées via l'API RESTful sont propres, valides et formatées correctement pour une utilisation optimale.</a:t>
            </a:r>
          </a:p>
          <a:p>
            <a:endParaRPr lang="fr-FR" sz="3600" dirty="0"/>
          </a:p>
        </p:txBody>
      </p:sp>
    </p:spTree>
    <p:extLst>
      <p:ext uri="{BB962C8B-B14F-4D97-AF65-F5344CB8AC3E}">
        <p14:creationId xmlns:p14="http://schemas.microsoft.com/office/powerpoint/2010/main" val="279167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31876"/>
            <a:ext cx="18288000" cy="3609555"/>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1364347" y="1046311"/>
            <a:ext cx="16030270"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Extraction et Transformation des Données</a:t>
            </a:r>
          </a:p>
        </p:txBody>
      </p:sp>
      <p:sp>
        <p:nvSpPr>
          <p:cNvPr id="18" name="TextBox 18"/>
          <p:cNvSpPr txBox="1"/>
          <p:nvPr/>
        </p:nvSpPr>
        <p:spPr>
          <a:xfrm>
            <a:off x="1364347" y="2373511"/>
            <a:ext cx="15509513" cy="4985980"/>
          </a:xfrm>
          <a:prstGeom prst="rect">
            <a:avLst/>
          </a:prstGeom>
        </p:spPr>
        <p:txBody>
          <a:bodyPr wrap="square" lIns="0" tIns="0" rIns="0" bIns="0" rtlCol="0" anchor="t">
            <a:spAutoFit/>
          </a:bodyPr>
          <a:lstStyle/>
          <a:p>
            <a:r>
              <a:rPr lang="fr-FR" sz="3600" b="1" dirty="0"/>
              <a:t>5. Automatisation des Tâches ETL</a:t>
            </a:r>
            <a:r>
              <a:rPr lang="fr-FR" sz="3600" dirty="0"/>
              <a:t> : Nous avons automatisé les processus d'extraction, de transformation, et de chargement pour qu'ils s'exécutent périodiquement, assurant que les données de l'application sont toujours à jour. Cette automatisation est cruciale pour maintenir la performance de l'application et la fraîcheur des données sans intervention manuelle constante.</a:t>
            </a:r>
          </a:p>
          <a:p>
            <a:endParaRPr lang="fr-FR" sz="3600" dirty="0"/>
          </a:p>
          <a:p>
            <a:r>
              <a:rPr lang="fr-FR" sz="3600" dirty="0"/>
              <a:t>Grâce à l'utilisation de Talend Open Studio, nous avons pu simplifier le processus de gestion des données et garantir que notre application RESTful offre des données précises et actuelles aux utilisateurs.</a:t>
            </a:r>
          </a:p>
        </p:txBody>
      </p:sp>
    </p:spTree>
    <p:extLst>
      <p:ext uri="{BB962C8B-B14F-4D97-AF65-F5344CB8AC3E}">
        <p14:creationId xmlns:p14="http://schemas.microsoft.com/office/powerpoint/2010/main" val="106342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60007" y="0"/>
            <a:ext cx="2013191" cy="10535097"/>
          </a:xfrm>
          <a:custGeom>
            <a:avLst/>
            <a:gdLst/>
            <a:ahLst/>
            <a:cxnLst/>
            <a:rect l="l" t="t" r="r" b="b"/>
            <a:pathLst>
              <a:path w="5184607" h="10535097">
                <a:moveTo>
                  <a:pt x="0" y="0"/>
                </a:moveTo>
                <a:lnTo>
                  <a:pt x="5184607" y="0"/>
                </a:lnTo>
                <a:lnTo>
                  <a:pt x="5184607" y="10535097"/>
                </a:lnTo>
                <a:lnTo>
                  <a:pt x="0" y="10535097"/>
                </a:lnTo>
                <a:lnTo>
                  <a:pt x="0" y="0"/>
                </a:lnTo>
                <a:close/>
              </a:path>
            </a:pathLst>
          </a:custGeom>
          <a:blipFill>
            <a:blip r:embed="rId3"/>
            <a:stretch>
              <a:fillRect l="-356063" r="-80752"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4">
                <a:alphaModFix amt="55000"/>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4">
                <a:alphaModFix amt="55000"/>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15" name="TextBox 15"/>
          <p:cNvSpPr txBox="1"/>
          <p:nvPr/>
        </p:nvSpPr>
        <p:spPr>
          <a:xfrm>
            <a:off x="1564911" y="487386"/>
            <a:ext cx="11811829" cy="826188"/>
          </a:xfrm>
          <a:prstGeom prst="rect">
            <a:avLst/>
          </a:prstGeom>
        </p:spPr>
        <p:txBody>
          <a:bodyPr wrap="square" lIns="0" tIns="0" rIns="0" bIns="0" rtlCol="0" anchor="t">
            <a:spAutoFit/>
          </a:bodyPr>
          <a:lstStyle/>
          <a:p>
            <a:pPr algn="l">
              <a:lnSpc>
                <a:spcPts val="6363"/>
              </a:lnSpc>
            </a:pPr>
            <a:r>
              <a:rPr lang="en-US" sz="6600" dirty="0" err="1"/>
              <a:t>Développement</a:t>
            </a:r>
            <a:r>
              <a:rPr lang="en-US" sz="6600" dirty="0"/>
              <a:t> de </a:t>
            </a:r>
            <a:r>
              <a:rPr lang="en-US" sz="6600" dirty="0" err="1"/>
              <a:t>l'API</a:t>
            </a:r>
            <a:r>
              <a:rPr lang="en-US" sz="6600" dirty="0"/>
              <a:t> RESTful</a:t>
            </a:r>
            <a:endParaRPr lang="en-US" sz="6427" dirty="0">
              <a:solidFill>
                <a:srgbClr val="1A1E44"/>
              </a:solidFill>
              <a:latin typeface="Kollektif Bold"/>
              <a:ea typeface="Kollektif Bold"/>
              <a:cs typeface="Kollektif Bold"/>
              <a:sym typeface="Kollektif Bold"/>
            </a:endParaRPr>
          </a:p>
        </p:txBody>
      </p:sp>
      <p:sp>
        <p:nvSpPr>
          <p:cNvPr id="17" name="TextBox 17"/>
          <p:cNvSpPr txBox="1"/>
          <p:nvPr/>
        </p:nvSpPr>
        <p:spPr>
          <a:xfrm>
            <a:off x="3731754" y="6661338"/>
            <a:ext cx="10938340" cy="964367"/>
          </a:xfrm>
          <a:prstGeom prst="rect">
            <a:avLst/>
          </a:prstGeom>
        </p:spPr>
        <p:txBody>
          <a:bodyPr wrap="square" lIns="0" tIns="0" rIns="0" bIns="0" rtlCol="0" anchor="t">
            <a:spAutoFit/>
          </a:bodyPr>
          <a:lstStyle/>
          <a:p>
            <a:pPr algn="just"/>
            <a:r>
              <a:rPr lang="fr-FR" sz="3600" dirty="0"/>
              <a:t>.</a:t>
            </a:r>
          </a:p>
          <a:p>
            <a:pPr algn="l">
              <a:lnSpc>
                <a:spcPts val="3195"/>
              </a:lnSpc>
            </a:pPr>
            <a:r>
              <a:rPr lang="en-US" sz="3227" dirty="0">
                <a:solidFill>
                  <a:srgbClr val="1A1E44"/>
                </a:solidFill>
                <a:latin typeface="Kollektif"/>
                <a:ea typeface="Kollektif"/>
                <a:cs typeface="Kollektif"/>
                <a:sym typeface="Kollektif"/>
              </a:rPr>
              <a:t>.</a:t>
            </a:r>
          </a:p>
        </p:txBody>
      </p:sp>
      <p:sp>
        <p:nvSpPr>
          <p:cNvPr id="26" name="TextBox 26"/>
          <p:cNvSpPr txBox="1"/>
          <p:nvPr/>
        </p:nvSpPr>
        <p:spPr>
          <a:xfrm>
            <a:off x="836214" y="6408839"/>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1M</a:t>
            </a:r>
          </a:p>
        </p:txBody>
      </p:sp>
      <p:sp>
        <p:nvSpPr>
          <p:cNvPr id="27" name="TextBox 27"/>
          <p:cNvSpPr txBox="1"/>
          <p:nvPr/>
        </p:nvSpPr>
        <p:spPr>
          <a:xfrm>
            <a:off x="836214" y="8347142"/>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200</a:t>
            </a:r>
          </a:p>
        </p:txBody>
      </p:sp>
      <p:sp>
        <p:nvSpPr>
          <p:cNvPr id="21" name="Rectangle 2">
            <a:extLst>
              <a:ext uri="{FF2B5EF4-FFF2-40B4-BE49-F238E27FC236}">
                <a16:creationId xmlns:a16="http://schemas.microsoft.com/office/drawing/2014/main" id="{B0B4C00C-E44A-67D3-480C-62BDEAC12B99}"/>
              </a:ext>
            </a:extLst>
          </p:cNvPr>
          <p:cNvSpPr>
            <a:spLocks noChangeArrowheads="1"/>
          </p:cNvSpPr>
          <p:nvPr/>
        </p:nvSpPr>
        <p:spPr bwMode="auto">
          <a:xfrm>
            <a:off x="409018" y="1443413"/>
            <a:ext cx="16293161" cy="890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fr-FR" sz="6600" b="1" u="sng" dirty="0"/>
              <a:t>Conception et Création de l'API RESTful</a:t>
            </a:r>
            <a:endParaRPr lang="fr-FR" sz="6600" u="sng" dirty="0"/>
          </a:p>
          <a:p>
            <a:pPr marL="742950" indent="-742950">
              <a:lnSpc>
                <a:spcPct val="150000"/>
              </a:lnSpc>
              <a:buFont typeface="+mj-lt"/>
              <a:buAutoNum type="arabicPeriod"/>
            </a:pPr>
            <a:r>
              <a:rPr lang="fr-FR" sz="3600" b="1" dirty="0"/>
              <a:t>Framework utilisé</a:t>
            </a:r>
            <a:r>
              <a:rPr lang="fr-FR" sz="3600" dirty="0"/>
              <a:t> : Spring Boot</a:t>
            </a:r>
          </a:p>
          <a:p>
            <a:pPr marL="742950" indent="-742950">
              <a:buFont typeface="+mj-lt"/>
              <a:buAutoNum type="arabicPeriod"/>
            </a:pPr>
            <a:endParaRPr lang="fr-FR" sz="3600" dirty="0"/>
          </a:p>
          <a:p>
            <a:pPr marL="742950" indent="-742950">
              <a:buFont typeface="+mj-lt"/>
              <a:buAutoNum type="arabicPeriod"/>
            </a:pPr>
            <a:r>
              <a:rPr lang="fr-FR" sz="3600" b="1" dirty="0"/>
              <a:t>Principales fonctionnalités</a:t>
            </a:r>
            <a:r>
              <a:rPr lang="fr-FR" sz="3600" dirty="0"/>
              <a:t> :</a:t>
            </a:r>
          </a:p>
          <a:p>
            <a:pPr marL="1485900" lvl="2" indent="-571500">
              <a:buFont typeface="Wingdings" panose="05000000000000000000" pitchFamily="2" charset="2"/>
              <a:buChar char="v"/>
            </a:pPr>
            <a:r>
              <a:rPr lang="fr-FR" sz="3600" b="1" dirty="0"/>
              <a:t>Création de produit (POST)</a:t>
            </a:r>
            <a:r>
              <a:rPr lang="fr-FR" sz="3600" dirty="0"/>
              <a:t> : Ajouter de nouveaux produits avec nom, description, prix, quantité, image.</a:t>
            </a:r>
          </a:p>
          <a:p>
            <a:pPr marL="1485900" lvl="2" indent="-571500">
              <a:buFont typeface="Wingdings" panose="05000000000000000000" pitchFamily="2" charset="2"/>
              <a:buChar char="v"/>
            </a:pPr>
            <a:r>
              <a:rPr lang="fr-FR" sz="3600" b="1" dirty="0"/>
              <a:t>Consultation de produit (GET)</a:t>
            </a:r>
            <a:r>
              <a:rPr lang="fr-FR" sz="3600" dirty="0"/>
              <a:t> : Lister tous les produits ou consulter un produit spécifique.</a:t>
            </a:r>
          </a:p>
          <a:p>
            <a:pPr marL="1485900" lvl="2" indent="-571500">
              <a:buFont typeface="Wingdings" panose="05000000000000000000" pitchFamily="2" charset="2"/>
              <a:buChar char="v"/>
            </a:pPr>
            <a:r>
              <a:rPr lang="fr-FR" sz="3600" b="1" dirty="0"/>
              <a:t>Mise à jour de produit (PUT)</a:t>
            </a:r>
            <a:r>
              <a:rPr lang="fr-FR" sz="3600" dirty="0"/>
              <a:t> : Modifier les informations d’un produit existant.</a:t>
            </a:r>
          </a:p>
          <a:p>
            <a:pPr marL="1485900" lvl="2" indent="-571500">
              <a:buFont typeface="Wingdings" panose="05000000000000000000" pitchFamily="2" charset="2"/>
              <a:buChar char="v"/>
            </a:pPr>
            <a:r>
              <a:rPr lang="fr-FR" sz="3600" b="1" dirty="0"/>
              <a:t>Suppression de produit (DELETE)</a:t>
            </a:r>
            <a:r>
              <a:rPr lang="fr-FR" sz="3600" dirty="0"/>
              <a:t> : Supprimer des produits obsolètes ou inutiles.</a:t>
            </a:r>
          </a:p>
          <a:p>
            <a:pPr marL="1485900" lvl="2" indent="-571500">
              <a:buFont typeface="Wingdings" panose="05000000000000000000" pitchFamily="2" charset="2"/>
              <a:buChar char="v"/>
            </a:pPr>
            <a:r>
              <a:rPr lang="fr-FR" sz="3600" b="1" dirty="0"/>
              <a:t>Recherche de produit (GET)</a:t>
            </a:r>
            <a:r>
              <a:rPr lang="fr-FR" sz="3600" dirty="0"/>
              <a:t> : Rechercher des produits par nom, catégorie ou plage de prix.</a:t>
            </a:r>
          </a:p>
          <a:p>
            <a:pPr algn="just">
              <a:lnSpc>
                <a:spcPct val="150000"/>
              </a:lnSpc>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60007" y="0"/>
            <a:ext cx="2013191" cy="10535097"/>
          </a:xfrm>
          <a:custGeom>
            <a:avLst/>
            <a:gdLst/>
            <a:ahLst/>
            <a:cxnLst/>
            <a:rect l="l" t="t" r="r" b="b"/>
            <a:pathLst>
              <a:path w="5184607" h="10535097">
                <a:moveTo>
                  <a:pt x="0" y="0"/>
                </a:moveTo>
                <a:lnTo>
                  <a:pt x="5184607" y="0"/>
                </a:lnTo>
                <a:lnTo>
                  <a:pt x="5184607" y="10535097"/>
                </a:lnTo>
                <a:lnTo>
                  <a:pt x="0" y="10535097"/>
                </a:lnTo>
                <a:lnTo>
                  <a:pt x="0" y="0"/>
                </a:lnTo>
                <a:close/>
              </a:path>
            </a:pathLst>
          </a:custGeom>
          <a:blipFill>
            <a:blip r:embed="rId3"/>
            <a:stretch>
              <a:fillRect l="-356063" r="-80752"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4">
                <a:alphaModFix amt="55000"/>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4">
                <a:alphaModFix amt="55000"/>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15" name="TextBox 15"/>
          <p:cNvSpPr txBox="1"/>
          <p:nvPr/>
        </p:nvSpPr>
        <p:spPr>
          <a:xfrm>
            <a:off x="1564911" y="487386"/>
            <a:ext cx="11811829" cy="826188"/>
          </a:xfrm>
          <a:prstGeom prst="rect">
            <a:avLst/>
          </a:prstGeom>
        </p:spPr>
        <p:txBody>
          <a:bodyPr wrap="square" lIns="0" tIns="0" rIns="0" bIns="0" rtlCol="0" anchor="t">
            <a:spAutoFit/>
          </a:bodyPr>
          <a:lstStyle/>
          <a:p>
            <a:pPr algn="l">
              <a:lnSpc>
                <a:spcPts val="6363"/>
              </a:lnSpc>
            </a:pPr>
            <a:r>
              <a:rPr lang="en-US" sz="6600" b="1" dirty="0" err="1"/>
              <a:t>Développement</a:t>
            </a:r>
            <a:r>
              <a:rPr lang="en-US" sz="6600" b="1" dirty="0"/>
              <a:t> de </a:t>
            </a:r>
            <a:r>
              <a:rPr lang="en-US" sz="6600" b="1" dirty="0" err="1"/>
              <a:t>l'API</a:t>
            </a:r>
            <a:r>
              <a:rPr lang="en-US" sz="6600" b="1" dirty="0"/>
              <a:t> RESTful</a:t>
            </a:r>
            <a:endParaRPr lang="en-US" sz="6427" b="1" dirty="0">
              <a:solidFill>
                <a:srgbClr val="1A1E44"/>
              </a:solidFill>
              <a:latin typeface="Kollektif Bold"/>
              <a:ea typeface="Kollektif Bold"/>
              <a:cs typeface="Kollektif Bold"/>
              <a:sym typeface="Kollektif Bold"/>
            </a:endParaRPr>
          </a:p>
        </p:txBody>
      </p:sp>
      <p:sp>
        <p:nvSpPr>
          <p:cNvPr id="26" name="TextBox 26"/>
          <p:cNvSpPr txBox="1"/>
          <p:nvPr/>
        </p:nvSpPr>
        <p:spPr>
          <a:xfrm>
            <a:off x="836214" y="6408839"/>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1M</a:t>
            </a:r>
          </a:p>
        </p:txBody>
      </p:sp>
      <p:sp>
        <p:nvSpPr>
          <p:cNvPr id="27" name="TextBox 27"/>
          <p:cNvSpPr txBox="1"/>
          <p:nvPr/>
        </p:nvSpPr>
        <p:spPr>
          <a:xfrm>
            <a:off x="836214" y="8347142"/>
            <a:ext cx="1478850" cy="568605"/>
          </a:xfrm>
          <a:prstGeom prst="rect">
            <a:avLst/>
          </a:prstGeom>
        </p:spPr>
        <p:txBody>
          <a:bodyPr lIns="0" tIns="0" rIns="0" bIns="0" rtlCol="0" anchor="t">
            <a:spAutoFit/>
          </a:bodyPr>
          <a:lstStyle/>
          <a:p>
            <a:pPr algn="ctr">
              <a:lnSpc>
                <a:spcPts val="4135"/>
              </a:lnSpc>
            </a:pPr>
            <a:r>
              <a:rPr lang="en-US" sz="4177" dirty="0">
                <a:solidFill>
                  <a:srgbClr val="FFFFFF"/>
                </a:solidFill>
                <a:latin typeface="Kollektif Bold"/>
                <a:ea typeface="Kollektif Bold"/>
                <a:cs typeface="Kollektif Bold"/>
                <a:sym typeface="Kollektif Bold"/>
              </a:rPr>
              <a:t>200</a:t>
            </a:r>
          </a:p>
        </p:txBody>
      </p:sp>
      <p:sp>
        <p:nvSpPr>
          <p:cNvPr id="21" name="Rectangle 2">
            <a:extLst>
              <a:ext uri="{FF2B5EF4-FFF2-40B4-BE49-F238E27FC236}">
                <a16:creationId xmlns:a16="http://schemas.microsoft.com/office/drawing/2014/main" id="{B0B4C00C-E44A-67D3-480C-62BDEAC12B99}"/>
              </a:ext>
            </a:extLst>
          </p:cNvPr>
          <p:cNvSpPr>
            <a:spLocks noChangeArrowheads="1"/>
          </p:cNvSpPr>
          <p:nvPr/>
        </p:nvSpPr>
        <p:spPr bwMode="auto">
          <a:xfrm>
            <a:off x="1564910" y="1475984"/>
            <a:ext cx="1480062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fr-FR" sz="6000" b="1" dirty="0"/>
          </a:p>
          <a:p>
            <a:pPr marL="742950" indent="-742950" algn="just">
              <a:buFont typeface="+mj-lt"/>
              <a:buAutoNum type="arabicPeriod"/>
            </a:pPr>
            <a:r>
              <a:rPr lang="fr-FR" sz="3600" b="1" dirty="0"/>
              <a:t>Sécurité</a:t>
            </a:r>
            <a:r>
              <a:rPr lang="fr-FR" sz="3600" dirty="0"/>
              <a:t> : Utilisation de JWT pour sécuriser les </a:t>
            </a:r>
            <a:r>
              <a:rPr lang="fr-FR" sz="3600" dirty="0" err="1"/>
              <a:t>endpoints</a:t>
            </a:r>
            <a:r>
              <a:rPr lang="fr-FR" sz="3600" dirty="0"/>
              <a:t>.</a:t>
            </a:r>
          </a:p>
          <a:p>
            <a:pPr marL="742950" indent="-742950" algn="just">
              <a:buFont typeface="+mj-lt"/>
              <a:buAutoNum type="arabicPeriod"/>
            </a:pPr>
            <a:r>
              <a:rPr lang="fr-FR" sz="3600" b="1" dirty="0"/>
              <a:t>Validation des données</a:t>
            </a:r>
            <a:r>
              <a:rPr lang="fr-FR" sz="3600" dirty="0"/>
              <a:t> : Vérification des champs obligatoires (prix, nom) et gestion des erreurs.</a:t>
            </a:r>
          </a:p>
          <a:p>
            <a:pPr marL="742950" indent="-742950" algn="just">
              <a:buFont typeface="+mj-lt"/>
              <a:buAutoNum type="arabicPeriod"/>
            </a:pPr>
            <a:r>
              <a:rPr lang="fr-FR" sz="3600" b="1" dirty="0"/>
              <a:t>Tests avec Postman</a:t>
            </a:r>
            <a:r>
              <a:rPr lang="fr-FR" sz="3600" dirty="0"/>
              <a:t> :</a:t>
            </a:r>
          </a:p>
          <a:p>
            <a:pPr marL="1657350" lvl="2" indent="-742950" algn="just">
              <a:buFont typeface="Wingdings" panose="05000000000000000000" pitchFamily="2" charset="2"/>
              <a:buChar char="v"/>
            </a:pPr>
            <a:r>
              <a:rPr lang="fr-FR" sz="3600" dirty="0"/>
              <a:t>Test des requêtes POST, PUT, DELETE, et GET.</a:t>
            </a:r>
          </a:p>
          <a:p>
            <a:pPr marL="1657350" lvl="2" indent="-742950" algn="just">
              <a:buFont typeface="Wingdings" panose="05000000000000000000" pitchFamily="2" charset="2"/>
              <a:buChar char="v"/>
            </a:pPr>
            <a:r>
              <a:rPr lang="fr-FR" sz="3600" dirty="0"/>
              <a:t>Vérification des réponses (code 200, 404, etc.) pour assurer le bon fonctionnement.</a:t>
            </a:r>
          </a:p>
          <a:p>
            <a:pPr algn="just"/>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just"/>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73597EF4-9C75-24AB-1D84-E295D9004E53}"/>
              </a:ext>
            </a:extLst>
          </p:cNvPr>
          <p:cNvSpPr txBox="1"/>
          <p:nvPr/>
        </p:nvSpPr>
        <p:spPr>
          <a:xfrm>
            <a:off x="1564910" y="1958706"/>
            <a:ext cx="11811829" cy="826188"/>
          </a:xfrm>
          <a:prstGeom prst="rect">
            <a:avLst/>
          </a:prstGeom>
        </p:spPr>
        <p:txBody>
          <a:bodyPr wrap="square" lIns="0" tIns="0" rIns="0" bIns="0" rtlCol="0" anchor="t">
            <a:spAutoFit/>
          </a:bodyPr>
          <a:lstStyle/>
          <a:p>
            <a:pPr algn="l">
              <a:lnSpc>
                <a:spcPts val="6363"/>
              </a:lnSpc>
            </a:pPr>
            <a:r>
              <a:rPr lang="en-US" sz="6600" u="sng" dirty="0" err="1"/>
              <a:t>Sécurité</a:t>
            </a:r>
            <a:r>
              <a:rPr lang="en-US" sz="6600" u="sng" dirty="0"/>
              <a:t>, Validation et Tests</a:t>
            </a:r>
            <a:endParaRPr lang="en-US" sz="6427" b="1" u="sng" dirty="0">
              <a:solidFill>
                <a:srgbClr val="1A1E44"/>
              </a:solidFill>
              <a:latin typeface="Kollektif Bold"/>
              <a:ea typeface="Kollektif Bold"/>
              <a:cs typeface="Kollektif Bold"/>
              <a:sym typeface="Kollektif Bold"/>
            </a:endParaRPr>
          </a:p>
        </p:txBody>
      </p:sp>
    </p:spTree>
    <p:extLst>
      <p:ext uri="{BB962C8B-B14F-4D97-AF65-F5344CB8AC3E}">
        <p14:creationId xmlns:p14="http://schemas.microsoft.com/office/powerpoint/2010/main" val="225790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2750193" y="4743450"/>
            <a:ext cx="10287000" cy="800100"/>
          </a:xfrm>
          <a:custGeom>
            <a:avLst/>
            <a:gdLst/>
            <a:ahLst/>
            <a:cxnLst/>
            <a:rect l="l" t="t" r="r" b="b"/>
            <a:pathLst>
              <a:path w="19458396" h="6500850">
                <a:moveTo>
                  <a:pt x="0" y="0"/>
                </a:moveTo>
                <a:lnTo>
                  <a:pt x="19458396" y="0"/>
                </a:lnTo>
                <a:lnTo>
                  <a:pt x="19458396" y="6500850"/>
                </a:lnTo>
                <a:lnTo>
                  <a:pt x="0" y="6500850"/>
                </a:lnTo>
                <a:lnTo>
                  <a:pt x="0" y="0"/>
                </a:lnTo>
                <a:close/>
              </a:path>
            </a:pathLst>
          </a:custGeom>
          <a:blipFill>
            <a:blip r:embed="rId2"/>
            <a:stretch>
              <a:fillRect t="-34308" b="-34308"/>
            </a:stretch>
          </a:blipFill>
        </p:spPr>
        <p:txBody>
          <a:bodyPr/>
          <a:lstStyle/>
          <a:p>
            <a:endParaRPr lang="en-US" dirty="0"/>
          </a:p>
        </p:txBody>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30" name="TextBox 30"/>
          <p:cNvSpPr txBox="1"/>
          <p:nvPr/>
        </p:nvSpPr>
        <p:spPr>
          <a:xfrm>
            <a:off x="775410" y="477338"/>
            <a:ext cx="12023564" cy="826188"/>
          </a:xfrm>
          <a:prstGeom prst="rect">
            <a:avLst/>
          </a:prstGeom>
        </p:spPr>
        <p:txBody>
          <a:bodyPr wrap="square" lIns="0" tIns="0" rIns="0" bIns="0" rtlCol="0" anchor="t">
            <a:spAutoFit/>
          </a:bodyPr>
          <a:lstStyle/>
          <a:p>
            <a:pPr algn="ctr">
              <a:lnSpc>
                <a:spcPts val="6363"/>
              </a:lnSpc>
            </a:pPr>
            <a:r>
              <a:rPr lang="en-US" sz="6600" dirty="0"/>
              <a:t>Monitoring avec Prometheus</a:t>
            </a:r>
            <a:endParaRPr lang="en-US" sz="6427" dirty="0">
              <a:solidFill>
                <a:srgbClr val="1A1E44"/>
              </a:solidFill>
              <a:latin typeface="Kollektif Bold"/>
              <a:ea typeface="Kollektif Bold"/>
              <a:cs typeface="Kollektif Bold"/>
              <a:sym typeface="Kollektif Bold"/>
            </a:endParaRPr>
          </a:p>
        </p:txBody>
      </p:sp>
      <p:sp>
        <p:nvSpPr>
          <p:cNvPr id="31" name="TextBox 31"/>
          <p:cNvSpPr txBox="1"/>
          <p:nvPr/>
        </p:nvSpPr>
        <p:spPr>
          <a:xfrm>
            <a:off x="482737" y="1340779"/>
            <a:ext cx="16788327" cy="3857466"/>
          </a:xfrm>
          <a:prstGeom prst="rect">
            <a:avLst/>
          </a:prstGeom>
        </p:spPr>
        <p:txBody>
          <a:bodyPr wrap="square" lIns="0" tIns="0" rIns="0" bIns="0" rtlCol="0" anchor="t">
            <a:spAutoFit/>
          </a:bodyPr>
          <a:lstStyle/>
          <a:p>
            <a:pPr algn="just"/>
            <a:r>
              <a:rPr lang="fr-FR" sz="3200" dirty="0"/>
              <a:t>Pour garantir la performance et la fiabilité de l'application, nous avons intégré </a:t>
            </a:r>
            <a:r>
              <a:rPr lang="fr-FR" sz="3200" dirty="0" err="1"/>
              <a:t>Prometheus</a:t>
            </a:r>
            <a:r>
              <a:rPr lang="fr-FR" sz="3200" dirty="0"/>
              <a:t> pour le monitoring. Voici comment ce monitoring a été mis en œuvre :</a:t>
            </a:r>
          </a:p>
          <a:p>
            <a:pPr algn="just"/>
            <a:r>
              <a:rPr lang="fr-FR" sz="3200" b="1" dirty="0"/>
              <a:t>Intégration de </a:t>
            </a:r>
            <a:r>
              <a:rPr lang="fr-FR" sz="3200" b="1" dirty="0" err="1"/>
              <a:t>Prometheus</a:t>
            </a:r>
            <a:r>
              <a:rPr lang="fr-FR" sz="3200" dirty="0"/>
              <a:t> :</a:t>
            </a:r>
          </a:p>
          <a:p>
            <a:pPr marL="914400" lvl="1" indent="-457200" algn="just">
              <a:buFont typeface="Wingdings" panose="05000000000000000000" pitchFamily="2" charset="2"/>
              <a:buChar char="v"/>
            </a:pPr>
            <a:r>
              <a:rPr lang="fr-FR" sz="3200" dirty="0" err="1"/>
              <a:t>Prometheus</a:t>
            </a:r>
            <a:r>
              <a:rPr lang="fr-FR" sz="3200" dirty="0"/>
              <a:t> a été configuré pour collecter des métriques en temps réel sur l'utilisation des ressources, le temps de réponse de l'API, et d'autres indicateurs de performance clés.</a:t>
            </a:r>
          </a:p>
          <a:p>
            <a:pPr marL="914400" lvl="1" indent="-457200" algn="just">
              <a:buFont typeface="Wingdings" panose="05000000000000000000" pitchFamily="2" charset="2"/>
              <a:buChar char="v"/>
            </a:pPr>
            <a:r>
              <a:rPr lang="fr-FR" sz="3200" dirty="0"/>
              <a:t>Les métriques collectées sont exposées via un </a:t>
            </a:r>
            <a:r>
              <a:rPr lang="fr-FR" sz="3200" dirty="0" err="1"/>
              <a:t>endpoint</a:t>
            </a:r>
            <a:r>
              <a:rPr lang="fr-FR" sz="3200" dirty="0"/>
              <a:t> spécifique, permettant à </a:t>
            </a:r>
            <a:r>
              <a:rPr lang="fr-FR" sz="3200" dirty="0" err="1"/>
              <a:t>Prometheus</a:t>
            </a:r>
            <a:r>
              <a:rPr lang="fr-FR" sz="3200" dirty="0"/>
              <a:t> de les scraper à des intervalles réguliers.</a:t>
            </a:r>
          </a:p>
          <a:p>
            <a:pPr algn="ctr">
              <a:lnSpc>
                <a:spcPts val="3195"/>
              </a:lnSpc>
            </a:pPr>
            <a:endParaRPr lang="en-US" sz="3227" dirty="0">
              <a:solidFill>
                <a:srgbClr val="1A1E44"/>
              </a:solidFill>
              <a:latin typeface="Kollektif"/>
              <a:ea typeface="Kollektif"/>
              <a:cs typeface="Kollektif"/>
              <a:sym typeface="Kollektif"/>
            </a:endParaRPr>
          </a:p>
        </p:txBody>
      </p:sp>
      <p:pic>
        <p:nvPicPr>
          <p:cNvPr id="16" name="Image 15">
            <a:extLst>
              <a:ext uri="{FF2B5EF4-FFF2-40B4-BE49-F238E27FC236}">
                <a16:creationId xmlns:a16="http://schemas.microsoft.com/office/drawing/2014/main" id="{853623E6-C325-7FA6-49CA-5DD84328E9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1195" y="4921969"/>
            <a:ext cx="12522666" cy="492025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2">
                <a:alphaModFix amt="55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2">
                <a:alphaModFix amt="55000"/>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30" name="TextBox 30"/>
          <p:cNvSpPr txBox="1"/>
          <p:nvPr/>
        </p:nvSpPr>
        <p:spPr>
          <a:xfrm>
            <a:off x="775410" y="477338"/>
            <a:ext cx="12023564" cy="826188"/>
          </a:xfrm>
          <a:prstGeom prst="rect">
            <a:avLst/>
          </a:prstGeom>
        </p:spPr>
        <p:txBody>
          <a:bodyPr wrap="square" lIns="0" tIns="0" rIns="0" bIns="0" rtlCol="0" anchor="t">
            <a:spAutoFit/>
          </a:bodyPr>
          <a:lstStyle/>
          <a:p>
            <a:pPr algn="ctr">
              <a:lnSpc>
                <a:spcPts val="6363"/>
              </a:lnSpc>
            </a:pPr>
            <a:r>
              <a:rPr lang="en-US" sz="6600" dirty="0"/>
              <a:t>Monitoring avec Prometheus</a:t>
            </a:r>
            <a:endParaRPr lang="en-US" sz="6427" dirty="0">
              <a:solidFill>
                <a:srgbClr val="1A1E44"/>
              </a:solidFill>
              <a:latin typeface="Kollektif Bold"/>
              <a:ea typeface="Kollektif Bold"/>
              <a:cs typeface="Kollektif Bold"/>
              <a:sym typeface="Kollektif Bold"/>
            </a:endParaRPr>
          </a:p>
        </p:txBody>
      </p:sp>
      <p:sp>
        <p:nvSpPr>
          <p:cNvPr id="31" name="TextBox 31"/>
          <p:cNvSpPr txBox="1"/>
          <p:nvPr/>
        </p:nvSpPr>
        <p:spPr>
          <a:xfrm>
            <a:off x="414747" y="1519173"/>
            <a:ext cx="17381005" cy="3365024"/>
          </a:xfrm>
          <a:prstGeom prst="rect">
            <a:avLst/>
          </a:prstGeom>
        </p:spPr>
        <p:txBody>
          <a:bodyPr wrap="square" lIns="0" tIns="0" rIns="0" bIns="0" rtlCol="0" anchor="t">
            <a:spAutoFit/>
          </a:bodyPr>
          <a:lstStyle/>
          <a:p>
            <a:pPr algn="just"/>
            <a:r>
              <a:rPr lang="fr-FR" sz="3200" b="1" dirty="0"/>
              <a:t>Surveillance des Performances</a:t>
            </a:r>
            <a:r>
              <a:rPr lang="fr-FR" sz="3200" dirty="0"/>
              <a:t> :</a:t>
            </a:r>
          </a:p>
          <a:p>
            <a:pPr marL="914400" lvl="1" indent="-457200" algn="just">
              <a:buFont typeface="Wingdings" panose="05000000000000000000" pitchFamily="2" charset="2"/>
              <a:buChar char="v"/>
            </a:pPr>
            <a:r>
              <a:rPr lang="fr-FR" sz="3200" b="1" dirty="0"/>
              <a:t>Temps de Réponse</a:t>
            </a:r>
            <a:r>
              <a:rPr lang="fr-FR" sz="3200" dirty="0"/>
              <a:t> : Les temps de réponse des différentes requêtes sont mesurés pour s'assurer que l'application reste rapide et réactive, même sous charge.</a:t>
            </a:r>
          </a:p>
          <a:p>
            <a:pPr marL="914400" lvl="1" indent="-457200" algn="just">
              <a:buFont typeface="Wingdings" panose="05000000000000000000" pitchFamily="2" charset="2"/>
              <a:buChar char="v"/>
            </a:pPr>
            <a:r>
              <a:rPr lang="fr-FR" sz="3200" b="1" dirty="0"/>
              <a:t>Utilisation des Ressources</a:t>
            </a:r>
            <a:r>
              <a:rPr lang="fr-FR" sz="3200" dirty="0"/>
              <a:t> : La consommation de CPU, de mémoire, et d'autres ressources est surveillée pour identifier les goulots d'étranglement potentiels et optimiser l'utilisation des ressources.</a:t>
            </a:r>
          </a:p>
          <a:p>
            <a:pPr algn="ctr">
              <a:lnSpc>
                <a:spcPts val="3195"/>
              </a:lnSpc>
            </a:pPr>
            <a:endParaRPr lang="en-US" sz="3227" dirty="0">
              <a:solidFill>
                <a:srgbClr val="1A1E44"/>
              </a:solidFill>
              <a:latin typeface="Kollektif"/>
              <a:ea typeface="Kollektif"/>
              <a:cs typeface="Kollektif"/>
              <a:sym typeface="Kollektif"/>
            </a:endParaRPr>
          </a:p>
        </p:txBody>
      </p:sp>
      <p:pic>
        <p:nvPicPr>
          <p:cNvPr id="16" name="Image 15">
            <a:extLst>
              <a:ext uri="{FF2B5EF4-FFF2-40B4-BE49-F238E27FC236}">
                <a16:creationId xmlns:a16="http://schemas.microsoft.com/office/drawing/2014/main" id="{00AF8C75-D818-A51C-010F-0FB4E5F882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8400" y="4533900"/>
            <a:ext cx="13782044" cy="5603415"/>
          </a:xfrm>
          <a:prstGeom prst="rect">
            <a:avLst/>
          </a:prstGeom>
        </p:spPr>
      </p:pic>
    </p:spTree>
    <p:extLst>
      <p:ext uri="{BB962C8B-B14F-4D97-AF65-F5344CB8AC3E}">
        <p14:creationId xmlns:p14="http://schemas.microsoft.com/office/powerpoint/2010/main" val="236409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210658" y="0"/>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2">
                <a:alphaModFix amt="55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2">
                <a:alphaModFix amt="55000"/>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5" name="TextBox 15"/>
          <p:cNvSpPr txBox="1"/>
          <p:nvPr/>
        </p:nvSpPr>
        <p:spPr>
          <a:xfrm>
            <a:off x="1595392" y="187030"/>
            <a:ext cx="12455889" cy="1641475"/>
          </a:xfrm>
          <a:prstGeom prst="rect">
            <a:avLst/>
          </a:prstGeom>
        </p:spPr>
        <p:txBody>
          <a:bodyPr wrap="square" lIns="0" tIns="0" rIns="0" bIns="0" rtlCol="0" anchor="t">
            <a:spAutoFit/>
          </a:bodyPr>
          <a:lstStyle/>
          <a:p>
            <a:pPr>
              <a:lnSpc>
                <a:spcPts val="6363"/>
              </a:lnSpc>
            </a:pPr>
            <a:r>
              <a:rPr lang="en-US" sz="6000" dirty="0" err="1"/>
              <a:t>Fonctionnalités</a:t>
            </a:r>
            <a:r>
              <a:rPr lang="en-US" sz="6000" dirty="0"/>
              <a:t> de </a:t>
            </a:r>
            <a:r>
              <a:rPr lang="en-US" sz="6000" dirty="0" err="1"/>
              <a:t>l'Application</a:t>
            </a:r>
            <a:endParaRPr lang="en-US" sz="6000" dirty="0">
              <a:solidFill>
                <a:srgbClr val="1A1E44"/>
              </a:solidFill>
              <a:latin typeface="Kollektif Bold"/>
              <a:ea typeface="Kollektif Bold"/>
              <a:cs typeface="Kollektif Bold"/>
              <a:sym typeface="Kollektif Bold"/>
            </a:endParaRPr>
          </a:p>
          <a:p>
            <a:pPr algn="l">
              <a:lnSpc>
                <a:spcPts val="6363"/>
              </a:lnSpc>
            </a:pPr>
            <a:endParaRPr lang="en-US" sz="6427" dirty="0">
              <a:solidFill>
                <a:srgbClr val="1A1E44"/>
              </a:solidFill>
              <a:latin typeface="Kollektif Bold"/>
              <a:ea typeface="Kollektif Bold"/>
              <a:cs typeface="Kollektif Bold"/>
              <a:sym typeface="Kollektif Bold"/>
            </a:endParaRPr>
          </a:p>
        </p:txBody>
      </p:sp>
      <p:sp>
        <p:nvSpPr>
          <p:cNvPr id="26" name="TextBox 26"/>
          <p:cNvSpPr txBox="1"/>
          <p:nvPr/>
        </p:nvSpPr>
        <p:spPr>
          <a:xfrm>
            <a:off x="836214" y="6408839"/>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1M</a:t>
            </a:r>
          </a:p>
        </p:txBody>
      </p:sp>
      <p:sp>
        <p:nvSpPr>
          <p:cNvPr id="27" name="TextBox 27"/>
          <p:cNvSpPr txBox="1"/>
          <p:nvPr/>
        </p:nvSpPr>
        <p:spPr>
          <a:xfrm>
            <a:off x="836214" y="8347142"/>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200</a:t>
            </a:r>
          </a:p>
        </p:txBody>
      </p:sp>
      <p:sp>
        <p:nvSpPr>
          <p:cNvPr id="21" name="Rectangle 2">
            <a:extLst>
              <a:ext uri="{FF2B5EF4-FFF2-40B4-BE49-F238E27FC236}">
                <a16:creationId xmlns:a16="http://schemas.microsoft.com/office/drawing/2014/main" id="{D60B0D5C-2D64-F362-9630-906757802ED8}"/>
              </a:ext>
            </a:extLst>
          </p:cNvPr>
          <p:cNvSpPr>
            <a:spLocks noChangeArrowheads="1"/>
          </p:cNvSpPr>
          <p:nvPr/>
        </p:nvSpPr>
        <p:spPr bwMode="auto">
          <a:xfrm>
            <a:off x="481699" y="1308023"/>
            <a:ext cx="1752847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sz="3600" dirty="0"/>
              <a:t>L'application de Gestion de Produits offre des fonctionnalités clés pour gérer efficacement les informations sur les produits, avec une validation rigoureuse des API via Postman.</a:t>
            </a:r>
          </a:p>
          <a:p>
            <a:pPr lvl="1" algn="just"/>
            <a:r>
              <a:rPr lang="fr-FR" sz="3600" b="1" dirty="0"/>
              <a:t>Création de Produits</a:t>
            </a:r>
            <a:r>
              <a:rPr lang="fr-FR" sz="3600" dirty="0"/>
              <a:t> : Ajout de nouveaux produits via des requêtes HTTP POST, personnalisés avec des détails tels que nom, description, prix, stock, et date de péremption.</a:t>
            </a:r>
          </a:p>
          <a:p>
            <a:pPr marL="1485900" lvl="2" indent="-571500" algn="just">
              <a:buFont typeface="Wingdings" panose="05000000000000000000" pitchFamily="2" charset="2"/>
              <a:buChar char="v"/>
            </a:pPr>
            <a:r>
              <a:rPr lang="fr-FR" sz="3600" b="1" dirty="0"/>
              <a:t>Tests avec Postman</a:t>
            </a:r>
            <a:r>
              <a:rPr lang="fr-FR" sz="3600" dirty="0"/>
              <a:t> : Validation des requêtes POST pour s'assurer que tous les champs obligatoires sont remplis et que la création est réussie (HTTP 201).</a:t>
            </a:r>
          </a:p>
          <a:p>
            <a:pPr lvl="2" algn="just">
              <a:buFont typeface="Arial" panose="020B0604020202020204" pitchFamily="34" charset="0"/>
              <a:buChar char="•"/>
            </a:pPr>
            <a:endParaRPr kumimoji="0" lang="en-US" altLang="en-US" sz="3600" b="0" i="0" u="none" strike="noStrike" cap="none" normalizeH="0" baseline="0" dirty="0">
              <a:ln>
                <a:noFill/>
              </a:ln>
              <a:solidFill>
                <a:schemeClr val="tx1"/>
              </a:solidFill>
              <a:effectLst/>
              <a:latin typeface="+mj-lt"/>
            </a:endParaRPr>
          </a:p>
        </p:txBody>
      </p:sp>
      <p:pic>
        <p:nvPicPr>
          <p:cNvPr id="22" name="Image 21">
            <a:extLst>
              <a:ext uri="{FF2B5EF4-FFF2-40B4-BE49-F238E27FC236}">
                <a16:creationId xmlns:a16="http://schemas.microsoft.com/office/drawing/2014/main" id="{4AAF8230-D4C9-07CC-52A6-BB416AF5D0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0892" y="5372100"/>
            <a:ext cx="14864695" cy="4828250"/>
          </a:xfrm>
          <a:prstGeom prst="rect">
            <a:avLst/>
          </a:prstGeom>
        </p:spPr>
      </p:pic>
    </p:spTree>
    <p:extLst>
      <p:ext uri="{BB962C8B-B14F-4D97-AF65-F5344CB8AC3E}">
        <p14:creationId xmlns:p14="http://schemas.microsoft.com/office/powerpoint/2010/main" val="38299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4" b="-74"/>
            </a:stretch>
          </a:blipFill>
        </p:spPr>
        <p:txBody>
          <a:bodyPr/>
          <a:lstStyle/>
          <a:p>
            <a:endParaRPr lang="fr-FR" dirty="0"/>
          </a:p>
        </p:txBody>
      </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5" name="TextBox 15"/>
          <p:cNvSpPr txBox="1"/>
          <p:nvPr/>
        </p:nvSpPr>
        <p:spPr>
          <a:xfrm>
            <a:off x="3124200" y="999706"/>
            <a:ext cx="12948916" cy="3012556"/>
          </a:xfrm>
          <a:prstGeom prst="rect">
            <a:avLst/>
          </a:prstGeom>
          <a:ln>
            <a:solidFill>
              <a:schemeClr val="bg1"/>
            </a:solidFill>
          </a:ln>
        </p:spPr>
        <p:txBody>
          <a:bodyPr lIns="0" tIns="0" rIns="0" bIns="0" rtlCol="0" anchor="t">
            <a:spAutoFit/>
          </a:bodyPr>
          <a:lstStyle/>
          <a:p>
            <a:pPr algn="ctr">
              <a:lnSpc>
                <a:spcPts val="12350"/>
              </a:lnSpc>
            </a:pPr>
            <a:r>
              <a:rPr lang="fr-FR" sz="7200" dirty="0">
                <a:solidFill>
                  <a:schemeClr val="bg1"/>
                </a:solidFill>
              </a:rPr>
              <a:t>Projet de Développement de Base de Composants et Services Web</a:t>
            </a:r>
            <a:endParaRPr lang="en-US" sz="7200" dirty="0">
              <a:solidFill>
                <a:schemeClr val="bg1"/>
              </a:solidFill>
              <a:latin typeface="Kollektif Bold"/>
              <a:ea typeface="Kollektif Bold"/>
              <a:cs typeface="Kollektif Bold"/>
              <a:sym typeface="Kollektif Bold"/>
            </a:endParaRPr>
          </a:p>
        </p:txBody>
      </p:sp>
      <p:sp>
        <p:nvSpPr>
          <p:cNvPr id="17" name="TextBox 17"/>
          <p:cNvSpPr txBox="1"/>
          <p:nvPr/>
        </p:nvSpPr>
        <p:spPr>
          <a:xfrm>
            <a:off x="13403184" y="9128701"/>
            <a:ext cx="3095478" cy="705321"/>
          </a:xfrm>
          <a:prstGeom prst="rect">
            <a:avLst/>
          </a:prstGeom>
        </p:spPr>
        <p:txBody>
          <a:bodyPr lIns="0" tIns="0" rIns="0" bIns="0" rtlCol="0" anchor="t">
            <a:spAutoFit/>
          </a:bodyPr>
          <a:lstStyle/>
          <a:p>
            <a:pPr algn="r">
              <a:lnSpc>
                <a:spcPts val="5521"/>
              </a:lnSpc>
            </a:pPr>
            <a:r>
              <a:rPr lang="en-US" sz="5577" dirty="0">
                <a:solidFill>
                  <a:srgbClr val="FFFFFF"/>
                </a:solidFill>
                <a:latin typeface="Kollektif Bold"/>
                <a:ea typeface="Kollektif Bold"/>
                <a:cs typeface="Kollektif Bold"/>
                <a:sym typeface="Kollektif Bold"/>
              </a:rPr>
              <a:t>2024</a:t>
            </a:r>
          </a:p>
        </p:txBody>
      </p:sp>
      <p:sp>
        <p:nvSpPr>
          <p:cNvPr id="18" name="TextBox 15">
            <a:extLst>
              <a:ext uri="{FF2B5EF4-FFF2-40B4-BE49-F238E27FC236}">
                <a16:creationId xmlns:a16="http://schemas.microsoft.com/office/drawing/2014/main" id="{211B4A73-81EF-170B-9B75-6E66E25584CB}"/>
              </a:ext>
            </a:extLst>
          </p:cNvPr>
          <p:cNvSpPr txBox="1"/>
          <p:nvPr/>
        </p:nvSpPr>
        <p:spPr>
          <a:xfrm>
            <a:off x="3276600" y="5011968"/>
            <a:ext cx="12948916" cy="3012556"/>
          </a:xfrm>
          <a:prstGeom prst="rect">
            <a:avLst/>
          </a:prstGeom>
          <a:ln>
            <a:solidFill>
              <a:schemeClr val="bg1"/>
            </a:solidFill>
          </a:ln>
        </p:spPr>
        <p:txBody>
          <a:bodyPr lIns="0" tIns="0" rIns="0" bIns="0" rtlCol="0" anchor="t">
            <a:spAutoFit/>
          </a:bodyPr>
          <a:lstStyle/>
          <a:p>
            <a:pPr algn="ctr">
              <a:lnSpc>
                <a:spcPts val="12350"/>
              </a:lnSpc>
            </a:pPr>
            <a:r>
              <a:rPr lang="fr-FR" sz="7200" dirty="0">
                <a:solidFill>
                  <a:schemeClr val="bg1"/>
                </a:solidFill>
              </a:rPr>
              <a:t>Exercice 1 - Application RESTful avec Spring Boot</a:t>
            </a:r>
            <a:endParaRPr lang="en-US" sz="7200" dirty="0">
              <a:solidFill>
                <a:schemeClr val="bg1"/>
              </a:solidFill>
              <a:latin typeface="Kollektif Bold"/>
              <a:ea typeface="Kollektif Bold"/>
              <a:cs typeface="Kollektif Bold"/>
              <a:sym typeface="Kollektif Bold"/>
            </a:endParaRPr>
          </a:p>
        </p:txBody>
      </p:sp>
      <p:grpSp>
        <p:nvGrpSpPr>
          <p:cNvPr id="32" name="Group 2">
            <a:extLst>
              <a:ext uri="{FF2B5EF4-FFF2-40B4-BE49-F238E27FC236}">
                <a16:creationId xmlns:a16="http://schemas.microsoft.com/office/drawing/2014/main" id="{F1710B90-AD09-0348-E38F-05AE958BEBEA}"/>
              </a:ext>
            </a:extLst>
          </p:cNvPr>
          <p:cNvGrpSpPr/>
          <p:nvPr/>
        </p:nvGrpSpPr>
        <p:grpSpPr>
          <a:xfrm>
            <a:off x="200329" y="255048"/>
            <a:ext cx="1150165" cy="1150165"/>
            <a:chOff x="0" y="0"/>
            <a:chExt cx="1533554" cy="1533554"/>
          </a:xfrm>
        </p:grpSpPr>
        <p:sp>
          <p:nvSpPr>
            <p:cNvPr id="33" name="Freeform 3">
              <a:extLst>
                <a:ext uri="{FF2B5EF4-FFF2-40B4-BE49-F238E27FC236}">
                  <a16:creationId xmlns:a16="http://schemas.microsoft.com/office/drawing/2014/main" id="{04285904-B245-2B09-E449-A3CE9C2AA082}"/>
                </a:ext>
              </a:extLst>
            </p:cNvPr>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34" name="Group 4">
              <a:extLst>
                <a:ext uri="{FF2B5EF4-FFF2-40B4-BE49-F238E27FC236}">
                  <a16:creationId xmlns:a16="http://schemas.microsoft.com/office/drawing/2014/main" id="{EE58246D-C145-7CAF-718B-7AAB1F305216}"/>
                </a:ext>
              </a:extLst>
            </p:cNvPr>
            <p:cNvGrpSpPr/>
            <p:nvPr/>
          </p:nvGrpSpPr>
          <p:grpSpPr>
            <a:xfrm>
              <a:off x="174918" y="174918"/>
              <a:ext cx="1183717" cy="1183717"/>
              <a:chOff x="0" y="0"/>
              <a:chExt cx="812800" cy="812800"/>
            </a:xfrm>
          </p:grpSpPr>
          <p:sp>
            <p:nvSpPr>
              <p:cNvPr id="36" name="Freeform 5">
                <a:extLst>
                  <a:ext uri="{FF2B5EF4-FFF2-40B4-BE49-F238E27FC236}">
                    <a16:creationId xmlns:a16="http://schemas.microsoft.com/office/drawing/2014/main" id="{EE265BC7-1813-18A4-7ED0-B08F1CA384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7" name="TextBox 6">
                <a:extLst>
                  <a:ext uri="{FF2B5EF4-FFF2-40B4-BE49-F238E27FC236}">
                    <a16:creationId xmlns:a16="http://schemas.microsoft.com/office/drawing/2014/main" id="{5AE00D1F-2CEB-D1CC-4485-466E3863948D}"/>
                  </a:ext>
                </a:extLst>
              </p:cNvPr>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35" name="Freeform 7">
              <a:extLst>
                <a:ext uri="{FF2B5EF4-FFF2-40B4-BE49-F238E27FC236}">
                  <a16:creationId xmlns:a16="http://schemas.microsoft.com/office/drawing/2014/main" id="{B6E403C6-F075-8283-22CD-CA8FA0D51D7F}"/>
                </a:ext>
              </a:extLst>
            </p:cNvPr>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Tree>
    <p:extLst>
      <p:ext uri="{BB962C8B-B14F-4D97-AF65-F5344CB8AC3E}">
        <p14:creationId xmlns:p14="http://schemas.microsoft.com/office/powerpoint/2010/main" val="363600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31579" y="0"/>
            <a:ext cx="2941619" cy="10535097"/>
          </a:xfrm>
          <a:custGeom>
            <a:avLst/>
            <a:gdLst/>
            <a:ahLst/>
            <a:cxnLst/>
            <a:rect l="l" t="t" r="r" b="b"/>
            <a:pathLst>
              <a:path w="5184607" h="10535097">
                <a:moveTo>
                  <a:pt x="0" y="0"/>
                </a:moveTo>
                <a:lnTo>
                  <a:pt x="5184607" y="0"/>
                </a:lnTo>
                <a:lnTo>
                  <a:pt x="5184607" y="10535097"/>
                </a:lnTo>
                <a:lnTo>
                  <a:pt x="0" y="10535097"/>
                </a:lnTo>
                <a:lnTo>
                  <a:pt x="0" y="0"/>
                </a:lnTo>
                <a:close/>
              </a:path>
            </a:pathLst>
          </a:custGeom>
          <a:blipFill>
            <a:blip r:embed="rId2"/>
            <a:stretch>
              <a:fillRect l="-356063" r="-80752" b="-48822"/>
            </a:stretch>
          </a:blipFill>
        </p:spPr>
      </p:sp>
      <p:grpSp>
        <p:nvGrpSpPr>
          <p:cNvPr id="3" name="Group 3"/>
          <p:cNvGrpSpPr/>
          <p:nvPr/>
        </p:nvGrpSpPr>
        <p:grpSpPr>
          <a:xfrm>
            <a:off x="259456" y="15795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5" name="TextBox 15"/>
          <p:cNvSpPr txBox="1"/>
          <p:nvPr/>
        </p:nvSpPr>
        <p:spPr>
          <a:xfrm>
            <a:off x="1601945" y="272965"/>
            <a:ext cx="11811829" cy="1641475"/>
          </a:xfrm>
          <a:prstGeom prst="rect">
            <a:avLst/>
          </a:prstGeom>
        </p:spPr>
        <p:txBody>
          <a:bodyPr wrap="square" lIns="0" tIns="0" rIns="0" bIns="0" rtlCol="0" anchor="t">
            <a:spAutoFit/>
          </a:bodyPr>
          <a:lstStyle/>
          <a:p>
            <a:pPr>
              <a:lnSpc>
                <a:spcPts val="6363"/>
              </a:lnSpc>
            </a:pPr>
            <a:r>
              <a:rPr lang="en-US" sz="6600" dirty="0" err="1"/>
              <a:t>Fonctionnalités</a:t>
            </a:r>
            <a:r>
              <a:rPr lang="en-US" sz="6600" dirty="0"/>
              <a:t> de </a:t>
            </a:r>
            <a:r>
              <a:rPr lang="en-US" sz="6600" dirty="0" err="1"/>
              <a:t>l'Application</a:t>
            </a:r>
            <a:endParaRPr lang="en-US" sz="6600" dirty="0">
              <a:solidFill>
                <a:srgbClr val="1A1E44"/>
              </a:solidFill>
              <a:latin typeface="Kollektif Bold"/>
              <a:ea typeface="Kollektif Bold"/>
              <a:cs typeface="Kollektif Bold"/>
              <a:sym typeface="Kollektif Bold"/>
            </a:endParaRPr>
          </a:p>
          <a:p>
            <a:pPr algn="l">
              <a:lnSpc>
                <a:spcPts val="6363"/>
              </a:lnSpc>
            </a:pPr>
            <a:endParaRPr lang="en-US" sz="6427" dirty="0">
              <a:solidFill>
                <a:srgbClr val="1A1E44"/>
              </a:solidFill>
              <a:latin typeface="Kollektif Bold"/>
              <a:ea typeface="Kollektif Bold"/>
              <a:cs typeface="Kollektif Bold"/>
              <a:sym typeface="Kollektif Bold"/>
            </a:endParaRPr>
          </a:p>
        </p:txBody>
      </p:sp>
      <p:sp>
        <p:nvSpPr>
          <p:cNvPr id="26" name="TextBox 26"/>
          <p:cNvSpPr txBox="1"/>
          <p:nvPr/>
        </p:nvSpPr>
        <p:spPr>
          <a:xfrm>
            <a:off x="836214" y="6408839"/>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1M</a:t>
            </a:r>
          </a:p>
        </p:txBody>
      </p:sp>
      <p:sp>
        <p:nvSpPr>
          <p:cNvPr id="27" name="TextBox 27"/>
          <p:cNvSpPr txBox="1"/>
          <p:nvPr/>
        </p:nvSpPr>
        <p:spPr>
          <a:xfrm>
            <a:off x="836214" y="8347142"/>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200</a:t>
            </a:r>
          </a:p>
        </p:txBody>
      </p:sp>
      <p:sp>
        <p:nvSpPr>
          <p:cNvPr id="21" name="Rectangle 2">
            <a:extLst>
              <a:ext uri="{FF2B5EF4-FFF2-40B4-BE49-F238E27FC236}">
                <a16:creationId xmlns:a16="http://schemas.microsoft.com/office/drawing/2014/main" id="{D60B0D5C-2D64-F362-9630-906757802ED8}"/>
              </a:ext>
            </a:extLst>
          </p:cNvPr>
          <p:cNvSpPr>
            <a:spLocks noChangeArrowheads="1"/>
          </p:cNvSpPr>
          <p:nvPr/>
        </p:nvSpPr>
        <p:spPr bwMode="auto">
          <a:xfrm>
            <a:off x="914400" y="1504081"/>
            <a:ext cx="14097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sz="3600" b="1" dirty="0"/>
              <a:t>Liste des Produits</a:t>
            </a:r>
            <a:r>
              <a:rPr lang="fr-FR" sz="3600" dirty="0"/>
              <a:t> : Affichage complet des produits via des requêtes HTTP GET, avec des options de filtrage et de tri.</a:t>
            </a:r>
          </a:p>
          <a:p>
            <a:pPr marL="1028700" lvl="1" indent="-571500" algn="just">
              <a:buFont typeface="Wingdings" panose="05000000000000000000" pitchFamily="2" charset="2"/>
              <a:buChar char="v"/>
            </a:pPr>
            <a:r>
              <a:rPr lang="fr-FR" sz="3600" b="1" dirty="0"/>
              <a:t>Tests avec Postman</a:t>
            </a:r>
            <a:r>
              <a:rPr lang="fr-FR" sz="3600" dirty="0"/>
              <a:t> : Vérification que les données de produits sont correctement retournées et que les filtres fonctionnent.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mj-lt"/>
            </a:endParaRPr>
          </a:p>
        </p:txBody>
      </p:sp>
      <p:pic>
        <p:nvPicPr>
          <p:cNvPr id="24" name="Image 23">
            <a:extLst>
              <a:ext uri="{FF2B5EF4-FFF2-40B4-BE49-F238E27FC236}">
                <a16:creationId xmlns:a16="http://schemas.microsoft.com/office/drawing/2014/main" id="{573785E7-F9BD-9638-FFAE-46CFF9D0B9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9997" y="4147549"/>
            <a:ext cx="13864633" cy="5514923"/>
          </a:xfrm>
          <a:prstGeom prst="rect">
            <a:avLst/>
          </a:prstGeom>
        </p:spPr>
      </p:pic>
    </p:spTree>
    <p:extLst>
      <p:ext uri="{BB962C8B-B14F-4D97-AF65-F5344CB8AC3E}">
        <p14:creationId xmlns:p14="http://schemas.microsoft.com/office/powerpoint/2010/main" val="399914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31579" y="0"/>
            <a:ext cx="2941619" cy="10535097"/>
          </a:xfrm>
          <a:custGeom>
            <a:avLst/>
            <a:gdLst/>
            <a:ahLst/>
            <a:cxnLst/>
            <a:rect l="l" t="t" r="r" b="b"/>
            <a:pathLst>
              <a:path w="5184607" h="10535097">
                <a:moveTo>
                  <a:pt x="0" y="0"/>
                </a:moveTo>
                <a:lnTo>
                  <a:pt x="5184607" y="0"/>
                </a:lnTo>
                <a:lnTo>
                  <a:pt x="5184607" y="10535097"/>
                </a:lnTo>
                <a:lnTo>
                  <a:pt x="0" y="10535097"/>
                </a:lnTo>
                <a:lnTo>
                  <a:pt x="0" y="0"/>
                </a:lnTo>
                <a:close/>
              </a:path>
            </a:pathLst>
          </a:custGeom>
          <a:blipFill>
            <a:blip r:embed="rId2"/>
            <a:stretch>
              <a:fillRect l="-356063" r="-80752"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5" name="TextBox 15"/>
          <p:cNvSpPr txBox="1"/>
          <p:nvPr/>
        </p:nvSpPr>
        <p:spPr>
          <a:xfrm>
            <a:off x="1564911" y="487386"/>
            <a:ext cx="11811829" cy="1641475"/>
          </a:xfrm>
          <a:prstGeom prst="rect">
            <a:avLst/>
          </a:prstGeom>
        </p:spPr>
        <p:txBody>
          <a:bodyPr wrap="square" lIns="0" tIns="0" rIns="0" bIns="0" rtlCol="0" anchor="t">
            <a:spAutoFit/>
          </a:bodyPr>
          <a:lstStyle/>
          <a:p>
            <a:pPr>
              <a:lnSpc>
                <a:spcPts val="6363"/>
              </a:lnSpc>
            </a:pPr>
            <a:r>
              <a:rPr lang="en-US" sz="6000" dirty="0" err="1"/>
              <a:t>Fonctionnalités</a:t>
            </a:r>
            <a:r>
              <a:rPr lang="en-US" sz="6000" dirty="0"/>
              <a:t> de </a:t>
            </a:r>
            <a:r>
              <a:rPr lang="en-US" sz="6000" dirty="0" err="1"/>
              <a:t>l'Application</a:t>
            </a:r>
            <a:endParaRPr lang="en-US" sz="6000" dirty="0">
              <a:solidFill>
                <a:srgbClr val="1A1E44"/>
              </a:solidFill>
              <a:latin typeface="Kollektif Bold"/>
              <a:ea typeface="Kollektif Bold"/>
              <a:cs typeface="Kollektif Bold"/>
              <a:sym typeface="Kollektif Bold"/>
            </a:endParaRPr>
          </a:p>
          <a:p>
            <a:pPr algn="l">
              <a:lnSpc>
                <a:spcPts val="6363"/>
              </a:lnSpc>
            </a:pPr>
            <a:endParaRPr lang="en-US" sz="6427" dirty="0">
              <a:solidFill>
                <a:srgbClr val="1A1E44"/>
              </a:solidFill>
              <a:latin typeface="Kollektif Bold"/>
              <a:ea typeface="Kollektif Bold"/>
              <a:cs typeface="Kollektif Bold"/>
              <a:sym typeface="Kollektif Bold"/>
            </a:endParaRPr>
          </a:p>
        </p:txBody>
      </p:sp>
      <p:grpSp>
        <p:nvGrpSpPr>
          <p:cNvPr id="18" name="Group 18"/>
          <p:cNvGrpSpPr/>
          <p:nvPr/>
        </p:nvGrpSpPr>
        <p:grpSpPr>
          <a:xfrm>
            <a:off x="329671" y="1486491"/>
            <a:ext cx="1600455" cy="160045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sp>
        <p:nvSpPr>
          <p:cNvPr id="26" name="TextBox 26"/>
          <p:cNvSpPr txBox="1"/>
          <p:nvPr/>
        </p:nvSpPr>
        <p:spPr>
          <a:xfrm>
            <a:off x="836214" y="6408839"/>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1M</a:t>
            </a:r>
          </a:p>
        </p:txBody>
      </p:sp>
      <p:sp>
        <p:nvSpPr>
          <p:cNvPr id="27" name="TextBox 27"/>
          <p:cNvSpPr txBox="1"/>
          <p:nvPr/>
        </p:nvSpPr>
        <p:spPr>
          <a:xfrm>
            <a:off x="836214" y="8347142"/>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200</a:t>
            </a:r>
          </a:p>
        </p:txBody>
      </p:sp>
      <p:sp>
        <p:nvSpPr>
          <p:cNvPr id="21" name="Rectangle 2">
            <a:extLst>
              <a:ext uri="{FF2B5EF4-FFF2-40B4-BE49-F238E27FC236}">
                <a16:creationId xmlns:a16="http://schemas.microsoft.com/office/drawing/2014/main" id="{D60B0D5C-2D64-F362-9630-906757802ED8}"/>
              </a:ext>
            </a:extLst>
          </p:cNvPr>
          <p:cNvSpPr>
            <a:spLocks noChangeArrowheads="1"/>
          </p:cNvSpPr>
          <p:nvPr/>
        </p:nvSpPr>
        <p:spPr bwMode="auto">
          <a:xfrm>
            <a:off x="1993072" y="1463901"/>
            <a:ext cx="134179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3600" b="1" dirty="0" err="1">
                <a:latin typeface="+mj-lt"/>
              </a:rPr>
              <a:t>Rechercher</a:t>
            </a:r>
            <a:r>
              <a:rPr lang="en-US" altLang="en-US" sz="3600" b="1" dirty="0">
                <a:latin typeface="+mj-lt"/>
              </a:rPr>
              <a:t> </a:t>
            </a:r>
            <a:r>
              <a:rPr kumimoji="0" lang="en-US" altLang="en-US" sz="3600" b="1" i="0" u="none" strike="noStrike" cap="none" normalizeH="0" baseline="0" dirty="0">
                <a:ln>
                  <a:noFill/>
                </a:ln>
                <a:solidFill>
                  <a:schemeClr val="tx1"/>
                </a:solidFill>
                <a:effectLst/>
                <a:latin typeface="+mj-lt"/>
              </a:rPr>
              <a:t> </a:t>
            </a:r>
            <a:r>
              <a:rPr kumimoji="0" lang="en-US" altLang="en-US" sz="3600" b="1" i="0" u="none" strike="noStrike" cap="none" normalizeH="0" baseline="0" dirty="0" err="1">
                <a:ln>
                  <a:noFill/>
                </a:ln>
                <a:solidFill>
                  <a:schemeClr val="tx1"/>
                </a:solidFill>
                <a:effectLst/>
                <a:latin typeface="+mj-lt"/>
              </a:rPr>
              <a:t>Produit</a:t>
            </a:r>
            <a:r>
              <a:rPr kumimoji="0" lang="en-US" altLang="en-US" sz="3600" b="1" i="0" u="none" strike="noStrike" cap="none" normalizeH="0" baseline="0" dirty="0">
                <a:ln>
                  <a:noFill/>
                </a:ln>
                <a:solidFill>
                  <a:schemeClr val="tx1"/>
                </a:solidFill>
                <a:effectLst/>
                <a:latin typeface="+mj-lt"/>
              </a:rPr>
              <a:t> :</a:t>
            </a:r>
            <a:r>
              <a:rPr kumimoji="0" lang="en-US" altLang="en-US" sz="3600" b="0" i="0" u="none" strike="noStrike" cap="none" normalizeH="0" baseline="0" dirty="0">
                <a:ln>
                  <a:noFill/>
                </a:ln>
                <a:solidFill>
                  <a:schemeClr val="tx1"/>
                </a:solidFill>
                <a:effectLst/>
                <a:latin typeface="+mj-lt"/>
              </a:rPr>
              <a:t> Un endpoint GET qui </a:t>
            </a:r>
            <a:r>
              <a:rPr lang="fr-FR" sz="3600" dirty="0"/>
              <a:t>permet de rechercher un produit par son nom ou d’autres critères de filtrage, facilitant l'accès rapide aux produits spécifiques. </a:t>
            </a:r>
          </a:p>
          <a:p>
            <a:pPr marL="571500" indent="-571500" algn="just" eaLnBrk="0" fontAlgn="base" hangingPunct="0">
              <a:spcBef>
                <a:spcPct val="0"/>
              </a:spcBef>
              <a:spcAft>
                <a:spcPct val="0"/>
              </a:spcAft>
              <a:buFont typeface="Wingdings" panose="05000000000000000000" pitchFamily="2" charset="2"/>
              <a:buChar char="v"/>
            </a:pPr>
            <a:r>
              <a:rPr lang="fr-FR" sz="3600" b="1" dirty="0"/>
              <a:t>Tests avec Postman</a:t>
            </a:r>
            <a:r>
              <a:rPr lang="fr-FR" sz="3600" dirty="0"/>
              <a:t> : Les requêtes GET de recherche ont été testées pour confirmer que les résultats sont corrects et que les codes de statut HTTP appropriés sont retournés.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mj-lt"/>
            </a:endParaRPr>
          </a:p>
        </p:txBody>
      </p:sp>
      <p:pic>
        <p:nvPicPr>
          <p:cNvPr id="22" name="Image 21">
            <a:extLst>
              <a:ext uri="{FF2B5EF4-FFF2-40B4-BE49-F238E27FC236}">
                <a16:creationId xmlns:a16="http://schemas.microsoft.com/office/drawing/2014/main" id="{E339F0E8-4262-26B5-096F-EBA1C0BC34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8428" y="4823336"/>
            <a:ext cx="13705217" cy="4976278"/>
          </a:xfrm>
          <a:prstGeom prst="rect">
            <a:avLst/>
          </a:prstGeom>
        </p:spPr>
      </p:pic>
    </p:spTree>
    <p:extLst>
      <p:ext uri="{BB962C8B-B14F-4D97-AF65-F5344CB8AC3E}">
        <p14:creationId xmlns:p14="http://schemas.microsoft.com/office/powerpoint/2010/main" val="314645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641553" y="0"/>
            <a:ext cx="2231645" cy="10535097"/>
          </a:xfrm>
          <a:custGeom>
            <a:avLst/>
            <a:gdLst/>
            <a:ahLst/>
            <a:cxnLst/>
            <a:rect l="l" t="t" r="r" b="b"/>
            <a:pathLst>
              <a:path w="5184607" h="10535097">
                <a:moveTo>
                  <a:pt x="0" y="0"/>
                </a:moveTo>
                <a:lnTo>
                  <a:pt x="5184607" y="0"/>
                </a:lnTo>
                <a:lnTo>
                  <a:pt x="5184607" y="10535097"/>
                </a:lnTo>
                <a:lnTo>
                  <a:pt x="0" y="10535097"/>
                </a:lnTo>
                <a:lnTo>
                  <a:pt x="0" y="0"/>
                </a:lnTo>
                <a:close/>
              </a:path>
            </a:pathLst>
          </a:custGeom>
          <a:blipFill>
            <a:blip r:embed="rId2"/>
            <a:stretch>
              <a:fillRect l="-356063" r="-80752"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5" name="TextBox 15"/>
          <p:cNvSpPr txBox="1"/>
          <p:nvPr/>
        </p:nvSpPr>
        <p:spPr>
          <a:xfrm>
            <a:off x="1447926" y="336358"/>
            <a:ext cx="11811829" cy="1641475"/>
          </a:xfrm>
          <a:prstGeom prst="rect">
            <a:avLst/>
          </a:prstGeom>
        </p:spPr>
        <p:txBody>
          <a:bodyPr wrap="square" lIns="0" tIns="0" rIns="0" bIns="0" rtlCol="0" anchor="t">
            <a:spAutoFit/>
          </a:bodyPr>
          <a:lstStyle/>
          <a:p>
            <a:pPr>
              <a:lnSpc>
                <a:spcPts val="6363"/>
              </a:lnSpc>
            </a:pPr>
            <a:r>
              <a:rPr lang="en-US" sz="6000" b="1" dirty="0" err="1"/>
              <a:t>Fonctionnalités</a:t>
            </a:r>
            <a:r>
              <a:rPr lang="en-US" sz="6000" b="1" dirty="0"/>
              <a:t> de </a:t>
            </a:r>
            <a:r>
              <a:rPr lang="en-US" sz="6000" b="1" dirty="0" err="1"/>
              <a:t>l'Application</a:t>
            </a:r>
            <a:endParaRPr lang="en-US" sz="6000" b="1" dirty="0">
              <a:solidFill>
                <a:srgbClr val="1A1E44"/>
              </a:solidFill>
              <a:latin typeface="Kollektif Bold"/>
              <a:ea typeface="Kollektif Bold"/>
              <a:cs typeface="Kollektif Bold"/>
              <a:sym typeface="Kollektif Bold"/>
            </a:endParaRPr>
          </a:p>
          <a:p>
            <a:pPr algn="l">
              <a:lnSpc>
                <a:spcPts val="6363"/>
              </a:lnSpc>
            </a:pPr>
            <a:endParaRPr lang="en-US" sz="6427" dirty="0">
              <a:solidFill>
                <a:srgbClr val="1A1E44"/>
              </a:solidFill>
              <a:latin typeface="Kollektif Bold"/>
              <a:ea typeface="Kollektif Bold"/>
              <a:cs typeface="Kollektif Bold"/>
              <a:sym typeface="Kollektif Bold"/>
            </a:endParaRPr>
          </a:p>
        </p:txBody>
      </p:sp>
      <p:grpSp>
        <p:nvGrpSpPr>
          <p:cNvPr id="18" name="Group 18"/>
          <p:cNvGrpSpPr/>
          <p:nvPr/>
        </p:nvGrpSpPr>
        <p:grpSpPr>
          <a:xfrm>
            <a:off x="923669" y="1439562"/>
            <a:ext cx="1150165" cy="103192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sp>
        <p:nvSpPr>
          <p:cNvPr id="26" name="TextBox 26"/>
          <p:cNvSpPr txBox="1"/>
          <p:nvPr/>
        </p:nvSpPr>
        <p:spPr>
          <a:xfrm>
            <a:off x="836214" y="6408839"/>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1M</a:t>
            </a:r>
          </a:p>
        </p:txBody>
      </p:sp>
      <p:sp>
        <p:nvSpPr>
          <p:cNvPr id="27" name="TextBox 27"/>
          <p:cNvSpPr txBox="1"/>
          <p:nvPr/>
        </p:nvSpPr>
        <p:spPr>
          <a:xfrm>
            <a:off x="836214" y="8347142"/>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200</a:t>
            </a:r>
          </a:p>
        </p:txBody>
      </p:sp>
      <p:sp>
        <p:nvSpPr>
          <p:cNvPr id="21" name="Rectangle 2">
            <a:extLst>
              <a:ext uri="{FF2B5EF4-FFF2-40B4-BE49-F238E27FC236}">
                <a16:creationId xmlns:a16="http://schemas.microsoft.com/office/drawing/2014/main" id="{D60B0D5C-2D64-F362-9630-906757802ED8}"/>
              </a:ext>
            </a:extLst>
          </p:cNvPr>
          <p:cNvSpPr>
            <a:spLocks noChangeArrowheads="1"/>
          </p:cNvSpPr>
          <p:nvPr/>
        </p:nvSpPr>
        <p:spPr bwMode="auto">
          <a:xfrm>
            <a:off x="2086090" y="1588316"/>
            <a:ext cx="1403648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sz="3600" b="1" dirty="0"/>
              <a:t>Modification de Produits</a:t>
            </a:r>
            <a:r>
              <a:rPr lang="fr-FR" sz="3600" dirty="0"/>
              <a:t> : Mise à jour des produits existants via des requêtes HTTP PUT pour adapter les informations aux besoins changeants.</a:t>
            </a:r>
          </a:p>
          <a:p>
            <a:pPr marL="571500" indent="-571500" algn="just" eaLnBrk="0" fontAlgn="base" hangingPunct="0">
              <a:spcBef>
                <a:spcPct val="0"/>
              </a:spcBef>
              <a:spcAft>
                <a:spcPct val="0"/>
              </a:spcAft>
              <a:buFont typeface="Wingdings" panose="05000000000000000000" pitchFamily="2" charset="2"/>
              <a:buChar char="v"/>
            </a:pPr>
            <a:r>
              <a:rPr lang="fr-FR" sz="3600" b="1" dirty="0"/>
              <a:t>Tests avec Postman</a:t>
            </a:r>
            <a:r>
              <a:rPr lang="fr-FR" sz="3600" dirty="0"/>
              <a:t> : Les requêtes PUT ont été vérifiées pour s'assurer que les modifications sont appliquées correctement. Un code de statut HTTP 200 confirme une mise à jour réussie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3600" b="0" i="0" u="none" strike="noStrike" cap="none" normalizeH="0" baseline="0" dirty="0">
              <a:ln>
                <a:noFill/>
              </a:ln>
              <a:solidFill>
                <a:schemeClr val="tx1"/>
              </a:solidFill>
              <a:effectLst/>
              <a:latin typeface="+mj-lt"/>
            </a:endParaRPr>
          </a:p>
        </p:txBody>
      </p:sp>
      <p:pic>
        <p:nvPicPr>
          <p:cNvPr id="22" name="Image 21">
            <a:extLst>
              <a:ext uri="{FF2B5EF4-FFF2-40B4-BE49-F238E27FC236}">
                <a16:creationId xmlns:a16="http://schemas.microsoft.com/office/drawing/2014/main" id="{DA254813-CF2E-3D6F-BDBC-4AF48ABDA8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413" y="4425937"/>
            <a:ext cx="14570703" cy="5642406"/>
          </a:xfrm>
          <a:prstGeom prst="rect">
            <a:avLst/>
          </a:prstGeom>
        </p:spPr>
      </p:pic>
    </p:spTree>
    <p:extLst>
      <p:ext uri="{BB962C8B-B14F-4D97-AF65-F5344CB8AC3E}">
        <p14:creationId xmlns:p14="http://schemas.microsoft.com/office/powerpoint/2010/main" val="120909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83000" y="0"/>
            <a:ext cx="2490198" cy="10535097"/>
          </a:xfrm>
          <a:custGeom>
            <a:avLst/>
            <a:gdLst/>
            <a:ahLst/>
            <a:cxnLst/>
            <a:rect l="l" t="t" r="r" b="b"/>
            <a:pathLst>
              <a:path w="5184607" h="10535097">
                <a:moveTo>
                  <a:pt x="0" y="0"/>
                </a:moveTo>
                <a:lnTo>
                  <a:pt x="5184607" y="0"/>
                </a:lnTo>
                <a:lnTo>
                  <a:pt x="5184607" y="10535097"/>
                </a:lnTo>
                <a:lnTo>
                  <a:pt x="0" y="10535097"/>
                </a:lnTo>
                <a:lnTo>
                  <a:pt x="0" y="0"/>
                </a:lnTo>
                <a:close/>
              </a:path>
            </a:pathLst>
          </a:custGeom>
          <a:blipFill>
            <a:blip r:embed="rId2"/>
            <a:stretch>
              <a:fillRect l="-356063" r="-80752"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5" name="TextBox 15"/>
          <p:cNvSpPr txBox="1"/>
          <p:nvPr/>
        </p:nvSpPr>
        <p:spPr>
          <a:xfrm>
            <a:off x="1564911" y="487386"/>
            <a:ext cx="11811829" cy="1641475"/>
          </a:xfrm>
          <a:prstGeom prst="rect">
            <a:avLst/>
          </a:prstGeom>
        </p:spPr>
        <p:txBody>
          <a:bodyPr wrap="square" lIns="0" tIns="0" rIns="0" bIns="0" rtlCol="0" anchor="t">
            <a:spAutoFit/>
          </a:bodyPr>
          <a:lstStyle/>
          <a:p>
            <a:pPr>
              <a:lnSpc>
                <a:spcPts val="6363"/>
              </a:lnSpc>
            </a:pPr>
            <a:r>
              <a:rPr lang="en-US" sz="6600" b="1" dirty="0" err="1"/>
              <a:t>Fonctionnalités</a:t>
            </a:r>
            <a:r>
              <a:rPr lang="en-US" sz="6600" b="1" dirty="0"/>
              <a:t> de </a:t>
            </a:r>
            <a:r>
              <a:rPr lang="en-US" sz="6600" b="1" dirty="0" err="1"/>
              <a:t>l'Application</a:t>
            </a:r>
            <a:endParaRPr lang="en-US" sz="6600" b="1" dirty="0">
              <a:solidFill>
                <a:srgbClr val="1A1E44"/>
              </a:solidFill>
              <a:latin typeface="Kollektif Bold"/>
              <a:ea typeface="Kollektif Bold"/>
              <a:cs typeface="Kollektif Bold"/>
              <a:sym typeface="Kollektif Bold"/>
            </a:endParaRPr>
          </a:p>
          <a:p>
            <a:pPr algn="l">
              <a:lnSpc>
                <a:spcPts val="6363"/>
              </a:lnSpc>
            </a:pPr>
            <a:endParaRPr lang="en-US" sz="6427" dirty="0">
              <a:solidFill>
                <a:srgbClr val="1A1E44"/>
              </a:solidFill>
              <a:latin typeface="Kollektif Bold"/>
              <a:ea typeface="Kollektif Bold"/>
              <a:cs typeface="Kollektif Bold"/>
              <a:sym typeface="Kollektif Bold"/>
            </a:endParaRPr>
          </a:p>
        </p:txBody>
      </p:sp>
      <p:grpSp>
        <p:nvGrpSpPr>
          <p:cNvPr id="18" name="Group 18"/>
          <p:cNvGrpSpPr/>
          <p:nvPr/>
        </p:nvGrpSpPr>
        <p:grpSpPr>
          <a:xfrm>
            <a:off x="882620" y="1562142"/>
            <a:ext cx="1150165" cy="107527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sp>
        <p:nvSpPr>
          <p:cNvPr id="26" name="TextBox 26"/>
          <p:cNvSpPr txBox="1"/>
          <p:nvPr/>
        </p:nvSpPr>
        <p:spPr>
          <a:xfrm>
            <a:off x="836214" y="6408839"/>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1M</a:t>
            </a:r>
          </a:p>
        </p:txBody>
      </p:sp>
      <p:sp>
        <p:nvSpPr>
          <p:cNvPr id="27" name="TextBox 27"/>
          <p:cNvSpPr txBox="1"/>
          <p:nvPr/>
        </p:nvSpPr>
        <p:spPr>
          <a:xfrm>
            <a:off x="836214" y="8347142"/>
            <a:ext cx="1478850" cy="568605"/>
          </a:xfrm>
          <a:prstGeom prst="rect">
            <a:avLst/>
          </a:prstGeom>
        </p:spPr>
        <p:txBody>
          <a:bodyPr lIns="0" tIns="0" rIns="0" bIns="0" rtlCol="0" anchor="t">
            <a:spAutoFit/>
          </a:bodyPr>
          <a:lstStyle/>
          <a:p>
            <a:pPr algn="ctr">
              <a:lnSpc>
                <a:spcPts val="4135"/>
              </a:lnSpc>
            </a:pPr>
            <a:r>
              <a:rPr lang="en-US" sz="4177">
                <a:solidFill>
                  <a:srgbClr val="FFFFFF"/>
                </a:solidFill>
                <a:latin typeface="Kollektif Bold"/>
                <a:ea typeface="Kollektif Bold"/>
                <a:cs typeface="Kollektif Bold"/>
                <a:sym typeface="Kollektif Bold"/>
              </a:rPr>
              <a:t>200</a:t>
            </a:r>
          </a:p>
        </p:txBody>
      </p:sp>
      <p:sp>
        <p:nvSpPr>
          <p:cNvPr id="21" name="Rectangle 2">
            <a:extLst>
              <a:ext uri="{FF2B5EF4-FFF2-40B4-BE49-F238E27FC236}">
                <a16:creationId xmlns:a16="http://schemas.microsoft.com/office/drawing/2014/main" id="{D60B0D5C-2D64-F362-9630-906757802ED8}"/>
              </a:ext>
            </a:extLst>
          </p:cNvPr>
          <p:cNvSpPr>
            <a:spLocks noChangeArrowheads="1"/>
          </p:cNvSpPr>
          <p:nvPr/>
        </p:nvSpPr>
        <p:spPr bwMode="auto">
          <a:xfrm>
            <a:off x="2029954" y="1682211"/>
            <a:ext cx="1355773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3600" b="1" i="0" u="none" strike="noStrike" cap="none" normalizeH="0" baseline="0" dirty="0">
                <a:ln>
                  <a:noFill/>
                </a:ln>
                <a:solidFill>
                  <a:schemeClr val="tx1"/>
                </a:solidFill>
                <a:effectLst/>
                <a:latin typeface="+mj-lt"/>
              </a:rPr>
              <a:t>Suppression de </a:t>
            </a:r>
            <a:r>
              <a:rPr kumimoji="0" lang="en-US" altLang="en-US" sz="3600" b="1" i="0" u="none" strike="noStrike" cap="none" normalizeH="0" baseline="0" dirty="0" err="1">
                <a:ln>
                  <a:noFill/>
                </a:ln>
                <a:solidFill>
                  <a:schemeClr val="tx1"/>
                </a:solidFill>
                <a:effectLst/>
                <a:latin typeface="+mj-lt"/>
              </a:rPr>
              <a:t>Produit</a:t>
            </a:r>
            <a:r>
              <a:rPr kumimoji="0" lang="en-US" altLang="en-US" sz="3600" b="1" i="0" u="none" strike="noStrike" cap="none" normalizeH="0" baseline="0" dirty="0">
                <a:ln>
                  <a:noFill/>
                </a:ln>
                <a:solidFill>
                  <a:schemeClr val="tx1"/>
                </a:solidFill>
                <a:effectLst/>
                <a:latin typeface="+mj-lt"/>
              </a:rPr>
              <a:t> :</a:t>
            </a:r>
            <a:r>
              <a:rPr kumimoji="0" lang="en-US" altLang="en-US" sz="3600" b="0" i="0" u="none" strike="noStrike" cap="none" normalizeH="0" baseline="0" dirty="0">
                <a:ln>
                  <a:noFill/>
                </a:ln>
                <a:solidFill>
                  <a:schemeClr val="tx1"/>
                </a:solidFill>
                <a:effectLst/>
                <a:latin typeface="+mj-lt"/>
              </a:rPr>
              <a:t> Un endpoint DELETE </a:t>
            </a:r>
            <a:r>
              <a:rPr kumimoji="0" lang="en-US" altLang="en-US" sz="3600" b="0" i="0" u="none" strike="noStrike" cap="none" normalizeH="0" baseline="0" dirty="0" err="1">
                <a:ln>
                  <a:noFill/>
                </a:ln>
                <a:solidFill>
                  <a:schemeClr val="tx1"/>
                </a:solidFill>
                <a:effectLst/>
                <a:latin typeface="+mj-lt"/>
              </a:rPr>
              <a:t>permet</a:t>
            </a:r>
            <a:r>
              <a:rPr kumimoji="0" lang="en-US" altLang="en-US" sz="3600" b="0" i="0" u="none" strike="noStrike" cap="none" normalizeH="0" baseline="0" dirty="0">
                <a:ln>
                  <a:noFill/>
                </a:ln>
                <a:solidFill>
                  <a:schemeClr val="tx1"/>
                </a:solidFill>
                <a:effectLst/>
                <a:latin typeface="+mj-lt"/>
              </a:rPr>
              <a:t> de </a:t>
            </a:r>
            <a:r>
              <a:rPr kumimoji="0" lang="en-US" altLang="en-US" sz="3600" b="0" i="0" u="none" strike="noStrike" cap="none" normalizeH="0" baseline="0" dirty="0" err="1">
                <a:ln>
                  <a:noFill/>
                </a:ln>
                <a:solidFill>
                  <a:schemeClr val="tx1"/>
                </a:solidFill>
                <a:effectLst/>
                <a:latin typeface="+mj-lt"/>
              </a:rPr>
              <a:t>supprimer</a:t>
            </a:r>
            <a:r>
              <a:rPr kumimoji="0" lang="en-US" altLang="en-US" sz="3600" b="0" i="0" u="none" strike="noStrike" cap="none" normalizeH="0" baseline="0" dirty="0">
                <a:ln>
                  <a:noFill/>
                </a:ln>
                <a:solidFill>
                  <a:schemeClr val="tx1"/>
                </a:solidFill>
                <a:effectLst/>
                <a:latin typeface="+mj-lt"/>
              </a:rPr>
              <a:t> un </a:t>
            </a:r>
            <a:r>
              <a:rPr kumimoji="0" lang="en-US" altLang="en-US" sz="3600" b="0" i="0" u="none" strike="noStrike" cap="none" normalizeH="0" baseline="0" dirty="0" err="1">
                <a:ln>
                  <a:noFill/>
                </a:ln>
                <a:solidFill>
                  <a:schemeClr val="tx1"/>
                </a:solidFill>
                <a:effectLst/>
                <a:latin typeface="+mj-lt"/>
              </a:rPr>
              <a:t>produit</a:t>
            </a:r>
            <a:r>
              <a:rPr kumimoji="0" lang="en-US" altLang="en-US" sz="3600" b="0" i="0" u="none" strike="noStrike" cap="none" normalizeH="0" baseline="0" dirty="0">
                <a:ln>
                  <a:noFill/>
                </a:ln>
                <a:solidFill>
                  <a:schemeClr val="tx1"/>
                </a:solidFill>
                <a:effectLst/>
                <a:latin typeface="+mj-lt"/>
              </a:rPr>
              <a:t> de la base de données, </a:t>
            </a:r>
            <a:r>
              <a:rPr kumimoji="0" lang="en-US" altLang="en-US" sz="3600" b="0" i="0" u="none" strike="noStrike" cap="none" normalizeH="0" baseline="0" dirty="0" err="1">
                <a:ln>
                  <a:noFill/>
                </a:ln>
                <a:solidFill>
                  <a:schemeClr val="tx1"/>
                </a:solidFill>
                <a:effectLst/>
                <a:latin typeface="+mj-lt"/>
              </a:rPr>
              <a:t>assurant</a:t>
            </a:r>
            <a:r>
              <a:rPr kumimoji="0" lang="en-US" altLang="en-US" sz="3600" b="0" i="0" u="none" strike="noStrike" cap="none" normalizeH="0" baseline="0" dirty="0">
                <a:ln>
                  <a:noFill/>
                </a:ln>
                <a:solidFill>
                  <a:schemeClr val="tx1"/>
                </a:solidFill>
                <a:effectLst/>
                <a:latin typeface="+mj-lt"/>
              </a:rPr>
              <a:t> </a:t>
            </a:r>
            <a:r>
              <a:rPr kumimoji="0" lang="en-US" altLang="en-US" sz="3600" b="0" i="0" u="none" strike="noStrike" cap="none" normalizeH="0" baseline="0" dirty="0" err="1">
                <a:ln>
                  <a:noFill/>
                </a:ln>
                <a:solidFill>
                  <a:schemeClr val="tx1"/>
                </a:solidFill>
                <a:effectLst/>
                <a:latin typeface="+mj-lt"/>
              </a:rPr>
              <a:t>ainsi</a:t>
            </a:r>
            <a:r>
              <a:rPr kumimoji="0" lang="en-US" altLang="en-US" sz="3600" b="0" i="0" u="none" strike="noStrike" cap="none" normalizeH="0" baseline="0" dirty="0">
                <a:ln>
                  <a:noFill/>
                </a:ln>
                <a:solidFill>
                  <a:schemeClr val="tx1"/>
                </a:solidFill>
                <a:effectLst/>
                <a:latin typeface="+mj-lt"/>
              </a:rPr>
              <a:t> </a:t>
            </a:r>
            <a:r>
              <a:rPr kumimoji="0" lang="en-US" altLang="en-US" sz="3600" b="0" i="0" u="none" strike="noStrike" cap="none" normalizeH="0" baseline="0" dirty="0" err="1">
                <a:ln>
                  <a:noFill/>
                </a:ln>
                <a:solidFill>
                  <a:schemeClr val="tx1"/>
                </a:solidFill>
                <a:effectLst/>
                <a:latin typeface="+mj-lt"/>
              </a:rPr>
              <a:t>une</a:t>
            </a:r>
            <a:r>
              <a:rPr kumimoji="0" lang="en-US" altLang="en-US" sz="3600" b="0" i="0" u="none" strike="noStrike" cap="none" normalizeH="0" baseline="0" dirty="0">
                <a:ln>
                  <a:noFill/>
                </a:ln>
                <a:solidFill>
                  <a:schemeClr val="tx1"/>
                </a:solidFill>
                <a:effectLst/>
                <a:latin typeface="+mj-lt"/>
              </a:rPr>
              <a:t> gestion propre des </a:t>
            </a:r>
            <a:r>
              <a:rPr kumimoji="0" lang="en-US" altLang="en-US" sz="3600" b="0" i="0" u="none" strike="noStrike" cap="none" normalizeH="0" baseline="0" dirty="0" err="1">
                <a:ln>
                  <a:noFill/>
                </a:ln>
                <a:solidFill>
                  <a:schemeClr val="tx1"/>
                </a:solidFill>
                <a:effectLst/>
                <a:latin typeface="+mj-lt"/>
              </a:rPr>
              <a:t>ressources</a:t>
            </a:r>
            <a:r>
              <a:rPr kumimoji="0" lang="en-US" altLang="en-US" sz="3600" b="0" i="0" u="none" strike="noStrike" cap="none" normalizeH="0" baseline="0" dirty="0">
                <a:ln>
                  <a:noFill/>
                </a:ln>
                <a:solidFill>
                  <a:schemeClr val="tx1"/>
                </a:solidFill>
                <a:effectLst/>
                <a:latin typeface="+mj-lt"/>
              </a:rPr>
              <a:t>. </a:t>
            </a:r>
          </a:p>
          <a:p>
            <a:pPr marL="1028700" lvl="1" indent="-571500" algn="just">
              <a:buFont typeface="Wingdings" panose="05000000000000000000" pitchFamily="2" charset="2"/>
              <a:buChar char="v"/>
            </a:pPr>
            <a:r>
              <a:rPr lang="fr-FR" sz="3600" b="1" dirty="0"/>
              <a:t>Tests avec Postman</a:t>
            </a:r>
            <a:r>
              <a:rPr lang="fr-FR" sz="3600" dirty="0"/>
              <a:t> : Validation des suppressions réussies (HTTP 204) pour maintenir la base de données propre.</a:t>
            </a:r>
          </a:p>
          <a:p>
            <a:pPr algn="just" eaLnBrk="0" fontAlgn="base" hangingPunct="0">
              <a:spcBef>
                <a:spcPct val="0"/>
              </a:spcBef>
              <a:spcAft>
                <a:spcPct val="0"/>
              </a:spcAft>
            </a:pPr>
            <a:endParaRPr kumimoji="0" lang="en-US" altLang="en-US" sz="36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3600" b="0" i="0" u="none" strike="noStrike" cap="none" normalizeH="0" baseline="0" dirty="0">
              <a:ln>
                <a:noFill/>
              </a:ln>
              <a:solidFill>
                <a:schemeClr val="tx1"/>
              </a:solidFill>
              <a:effectLst/>
              <a:latin typeface="+mj-lt"/>
            </a:endParaRPr>
          </a:p>
        </p:txBody>
      </p:sp>
      <p:pic>
        <p:nvPicPr>
          <p:cNvPr id="22" name="Image 21">
            <a:extLst>
              <a:ext uri="{FF2B5EF4-FFF2-40B4-BE49-F238E27FC236}">
                <a16:creationId xmlns:a16="http://schemas.microsoft.com/office/drawing/2014/main" id="{75DF9A97-A753-B34F-8D5C-15818F5DC7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9954" y="4712213"/>
            <a:ext cx="13734546" cy="5261204"/>
          </a:xfrm>
          <a:prstGeom prst="rect">
            <a:avLst/>
          </a:prstGeom>
        </p:spPr>
      </p:pic>
    </p:spTree>
    <p:extLst>
      <p:ext uri="{BB962C8B-B14F-4D97-AF65-F5344CB8AC3E}">
        <p14:creationId xmlns:p14="http://schemas.microsoft.com/office/powerpoint/2010/main" val="1434024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325600" y="0"/>
            <a:ext cx="4547598" cy="10535097"/>
          </a:xfrm>
          <a:custGeom>
            <a:avLst/>
            <a:gdLst/>
            <a:ahLst/>
            <a:cxnLst/>
            <a:rect l="l" t="t" r="r" b="b"/>
            <a:pathLst>
              <a:path w="8182798" h="10535097">
                <a:moveTo>
                  <a:pt x="0" y="0"/>
                </a:moveTo>
                <a:lnTo>
                  <a:pt x="8182798" y="0"/>
                </a:lnTo>
                <a:lnTo>
                  <a:pt x="8182798" y="10535097"/>
                </a:lnTo>
                <a:lnTo>
                  <a:pt x="0" y="10535097"/>
                </a:lnTo>
                <a:lnTo>
                  <a:pt x="0" y="0"/>
                </a:lnTo>
                <a:close/>
              </a:path>
            </a:pathLst>
          </a:custGeom>
          <a:blipFill>
            <a:blip r:embed="rId2"/>
            <a:stretch>
              <a:fillRect l="-188960" r="-51164"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15" name="Group 15"/>
          <p:cNvGrpSpPr>
            <a:grpSpLocks noChangeAspect="1"/>
          </p:cNvGrpSpPr>
          <p:nvPr/>
        </p:nvGrpSpPr>
        <p:grpSpPr>
          <a:xfrm>
            <a:off x="11277600" y="2490011"/>
            <a:ext cx="7431438" cy="4262583"/>
            <a:chOff x="0" y="0"/>
            <a:chExt cx="7981950" cy="4578350"/>
          </a:xfrm>
        </p:grpSpPr>
        <p:sp>
          <p:nvSpPr>
            <p:cNvPr id="16" name="Freeform 16"/>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17" name="Freeform 17"/>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18" name="Freeform 18"/>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19" name="Freeform 19"/>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20" name="Freeform 20"/>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9"/>
              <a:stretch>
                <a:fillRect t="-3328" b="-3328"/>
              </a:stretch>
            </a:blipFill>
          </p:spPr>
        </p:sp>
      </p:grpSp>
      <p:sp>
        <p:nvSpPr>
          <p:cNvPr id="21" name="TextBox 21"/>
          <p:cNvSpPr txBox="1"/>
          <p:nvPr/>
        </p:nvSpPr>
        <p:spPr>
          <a:xfrm>
            <a:off x="1564248" y="367830"/>
            <a:ext cx="12263298" cy="2462213"/>
          </a:xfrm>
          <a:prstGeom prst="rect">
            <a:avLst/>
          </a:prstGeom>
        </p:spPr>
        <p:txBody>
          <a:bodyPr wrap="square" lIns="0" tIns="0" rIns="0" bIns="0" rtlCol="0" anchor="t">
            <a:spAutoFit/>
          </a:bodyPr>
          <a:lstStyle/>
          <a:p>
            <a:pPr>
              <a:lnSpc>
                <a:spcPts val="6363"/>
              </a:lnSpc>
            </a:pPr>
            <a:r>
              <a:rPr lang="fr-FR" sz="6600" b="1" dirty="0">
                <a:solidFill>
                  <a:srgbClr val="1A1E44"/>
                </a:solidFill>
                <a:latin typeface="Kollektif"/>
                <a:ea typeface="Kollektif"/>
                <a:cs typeface="Kollektif"/>
                <a:sym typeface="Kollektif"/>
              </a:rPr>
              <a:t>Défis Rencontrés et Solutions Apportées</a:t>
            </a:r>
            <a:endParaRPr lang="en-US" sz="6600" b="1" dirty="0">
              <a:solidFill>
                <a:srgbClr val="1A1E44"/>
              </a:solidFill>
              <a:latin typeface="Kollektif"/>
              <a:ea typeface="Kollektif"/>
              <a:cs typeface="Kollektif"/>
              <a:sym typeface="Kollektif"/>
            </a:endParaRPr>
          </a:p>
          <a:p>
            <a:pPr algn="l">
              <a:lnSpc>
                <a:spcPts val="6363"/>
              </a:lnSpc>
            </a:pPr>
            <a:endParaRPr lang="en-US" sz="6427" dirty="0">
              <a:solidFill>
                <a:srgbClr val="1A1E44"/>
              </a:solidFill>
              <a:latin typeface="Kollektif Bold"/>
              <a:ea typeface="Kollektif Bold"/>
              <a:cs typeface="Kollektif Bold"/>
              <a:sym typeface="Kollektif Bold"/>
            </a:endParaRPr>
          </a:p>
        </p:txBody>
      </p:sp>
      <p:sp>
        <p:nvSpPr>
          <p:cNvPr id="22" name="TextBox 22"/>
          <p:cNvSpPr txBox="1"/>
          <p:nvPr/>
        </p:nvSpPr>
        <p:spPr>
          <a:xfrm>
            <a:off x="742442" y="2462153"/>
            <a:ext cx="10370998" cy="7058343"/>
          </a:xfrm>
          <a:prstGeom prst="rect">
            <a:avLst/>
          </a:prstGeom>
        </p:spPr>
        <p:txBody>
          <a:bodyPr wrap="square" lIns="0" tIns="0" rIns="0" bIns="0" rtlCol="0" anchor="t">
            <a:spAutoFit/>
          </a:bodyPr>
          <a:lstStyle/>
          <a:p>
            <a:pPr algn="just"/>
            <a:r>
              <a:rPr lang="fr-FR" sz="3600" dirty="0"/>
              <a:t>L'intégration de Talend Open Studio a été le principal défi en raison de la non-familiarisation avec cet outil ETL. La courbe d'apprentissage était initialement élevée, notamment pour maîtriser l'extraction et la transformation des données depuis PostgreSQL.</a:t>
            </a:r>
          </a:p>
          <a:p>
            <a:pPr algn="just"/>
            <a:r>
              <a:rPr lang="fr-FR" sz="3600" b="1" dirty="0"/>
              <a:t>Solution :</a:t>
            </a:r>
            <a:r>
              <a:rPr lang="fr-FR" sz="3600" dirty="0"/>
              <a:t> Pour surmonter cela, l'équipe a suivi des formations, consulté des documentations, et expérimenté sur des cas pratiques. Cette approche a permis une prise en main rapide de l'outil.</a:t>
            </a:r>
          </a:p>
          <a:p>
            <a:pPr algn="just"/>
            <a:r>
              <a:rPr lang="fr-FR" sz="3600" b="1" dirty="0"/>
              <a:t>Résultat :</a:t>
            </a:r>
            <a:r>
              <a:rPr lang="fr-FR" sz="3600" dirty="0"/>
              <a:t> L'intégration de Talend Open Studio a été réussie, permettant une automatisation efficace des processus ETL et une gestion optimisée des données.</a:t>
            </a:r>
          </a:p>
          <a:p>
            <a:pPr algn="l">
              <a:lnSpc>
                <a:spcPts val="3195"/>
              </a:lnSpc>
            </a:pPr>
            <a:endParaRPr lang="en-US" sz="3227" dirty="0">
              <a:solidFill>
                <a:srgbClr val="1A1E44"/>
              </a:solidFill>
              <a:latin typeface="Kollektif"/>
              <a:ea typeface="Kollektif"/>
              <a:cs typeface="Kollektif"/>
              <a:sym typeface="Kollektif"/>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0968" y="0"/>
            <a:ext cx="4712775" cy="10535097"/>
          </a:xfrm>
          <a:custGeom>
            <a:avLst/>
            <a:gdLst/>
            <a:ahLst/>
            <a:cxnLst/>
            <a:rect l="l" t="t" r="r" b="b"/>
            <a:pathLst>
              <a:path w="4712775" h="10535097">
                <a:moveTo>
                  <a:pt x="0" y="0"/>
                </a:moveTo>
                <a:lnTo>
                  <a:pt x="4712776" y="0"/>
                </a:lnTo>
                <a:lnTo>
                  <a:pt x="4712776" y="10535097"/>
                </a:lnTo>
                <a:lnTo>
                  <a:pt x="0" y="10535097"/>
                </a:lnTo>
                <a:lnTo>
                  <a:pt x="0" y="0"/>
                </a:lnTo>
                <a:close/>
              </a:path>
            </a:pathLst>
          </a:custGeom>
          <a:blipFill>
            <a:blip r:embed="rId2"/>
            <a:stretch>
              <a:fillRect l="-96989" r="-393570" b="-48822"/>
            </a:stretch>
          </a:blipFill>
        </p:spPr>
      </p:sp>
      <p:grpSp>
        <p:nvGrpSpPr>
          <p:cNvPr id="3" name="Group 3"/>
          <p:cNvGrpSpPr/>
          <p:nvPr/>
        </p:nvGrpSpPr>
        <p:grpSpPr>
          <a:xfrm>
            <a:off x="200329" y="255048"/>
            <a:ext cx="1150165" cy="1150165"/>
            <a:chOff x="0" y="0"/>
            <a:chExt cx="1533554" cy="1533554"/>
          </a:xfrm>
        </p:grpSpPr>
        <p:sp>
          <p:nvSpPr>
            <p:cNvPr id="4" name="Freeform 4"/>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4918" y="174918"/>
              <a:ext cx="1183717" cy="11837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8" name="Freeform 8"/>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9" name="Group 9"/>
          <p:cNvGrpSpPr/>
          <p:nvPr/>
        </p:nvGrpSpPr>
        <p:grpSpPr>
          <a:xfrm>
            <a:off x="16860007" y="8823252"/>
            <a:ext cx="1150165" cy="1150165"/>
            <a:chOff x="0" y="0"/>
            <a:chExt cx="1533554" cy="1533554"/>
          </a:xfrm>
        </p:grpSpPr>
        <p:sp>
          <p:nvSpPr>
            <p:cNvPr id="10" name="Freeform 10"/>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4918" y="174918"/>
              <a:ext cx="1183717" cy="118371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5" name="TextBox 15"/>
          <p:cNvSpPr txBox="1"/>
          <p:nvPr/>
        </p:nvSpPr>
        <p:spPr>
          <a:xfrm>
            <a:off x="4844964" y="1143000"/>
            <a:ext cx="7106574" cy="820738"/>
          </a:xfrm>
          <a:prstGeom prst="rect">
            <a:avLst/>
          </a:prstGeom>
        </p:spPr>
        <p:txBody>
          <a:bodyPr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C</a:t>
            </a:r>
            <a:r>
              <a:rPr lang="en-US" sz="6427" dirty="0" err="1">
                <a:solidFill>
                  <a:srgbClr val="1A1E44"/>
                </a:solidFill>
                <a:latin typeface="Kollektif Bold"/>
                <a:ea typeface="Kollektif Bold"/>
                <a:cs typeface="Kollektif Bold"/>
                <a:sym typeface="Kollektif Bold"/>
              </a:rPr>
              <a:t>onclusion</a:t>
            </a:r>
            <a:endParaRPr lang="en-US" sz="6427" dirty="0">
              <a:solidFill>
                <a:srgbClr val="1A1E44"/>
              </a:solidFill>
              <a:latin typeface="Kollektif Bold"/>
              <a:ea typeface="Kollektif Bold"/>
              <a:cs typeface="Kollektif Bold"/>
              <a:sym typeface="Kollektif Bold"/>
            </a:endParaRPr>
          </a:p>
        </p:txBody>
      </p:sp>
      <p:sp>
        <p:nvSpPr>
          <p:cNvPr id="16" name="TextBox 16"/>
          <p:cNvSpPr txBox="1"/>
          <p:nvPr/>
        </p:nvSpPr>
        <p:spPr>
          <a:xfrm>
            <a:off x="4844964" y="2164488"/>
            <a:ext cx="12590126" cy="8166338"/>
          </a:xfrm>
          <a:prstGeom prst="rect">
            <a:avLst/>
          </a:prstGeom>
        </p:spPr>
        <p:txBody>
          <a:bodyPr lIns="0" tIns="0" rIns="0" bIns="0" rtlCol="0" anchor="t">
            <a:spAutoFit/>
          </a:bodyPr>
          <a:lstStyle/>
          <a:p>
            <a:r>
              <a:rPr lang="fr-FR" sz="3600" dirty="0"/>
              <a:t>En conclusion, le projet de l'application de Gestion de Produits a permis de développer une solution efficace en utilisant </a:t>
            </a:r>
            <a:r>
              <a:rPr lang="fr-FR" sz="3600" b="1" dirty="0"/>
              <a:t>Spring Boot</a:t>
            </a:r>
            <a:r>
              <a:rPr lang="fr-FR" sz="3600" dirty="0"/>
              <a:t> pour l'API RESTful, </a:t>
            </a:r>
            <a:r>
              <a:rPr lang="fr-FR" sz="3600" b="1" dirty="0"/>
              <a:t>Talend Open Studio</a:t>
            </a:r>
            <a:r>
              <a:rPr lang="fr-FR" sz="3600" dirty="0"/>
              <a:t> pour l'ETL, et </a:t>
            </a:r>
            <a:r>
              <a:rPr lang="fr-FR" sz="3600" b="1" dirty="0" err="1"/>
              <a:t>Prometheus</a:t>
            </a:r>
            <a:r>
              <a:rPr lang="fr-FR" sz="3600" dirty="0"/>
              <a:t> pour le monitoring. L'application facilite la gestion des produits avec des fonctionnalités telles que la création, modification, liste et suppression des produits.</a:t>
            </a:r>
          </a:p>
          <a:p>
            <a:r>
              <a:rPr lang="fr-FR" sz="3600" dirty="0"/>
              <a:t>Les tests effectués avec </a:t>
            </a:r>
            <a:r>
              <a:rPr lang="fr-FR" sz="3600" b="1" dirty="0"/>
              <a:t>Postman</a:t>
            </a:r>
            <a:r>
              <a:rPr lang="fr-FR" sz="3600" dirty="0"/>
              <a:t> ont assuré la fiabilité des API, tandis que </a:t>
            </a:r>
            <a:r>
              <a:rPr lang="fr-FR" sz="3600" b="1" dirty="0" err="1"/>
              <a:t>Prometheus</a:t>
            </a:r>
            <a:r>
              <a:rPr lang="fr-FR" sz="3600" dirty="0"/>
              <a:t> a permis un suivi en temps réel des performances. Les défis liés aux performances et à la sécurité ont été surmontés avec succès.</a:t>
            </a:r>
          </a:p>
          <a:p>
            <a:r>
              <a:rPr lang="fr-FR" sz="3600" dirty="0"/>
              <a:t>Ce projet démontre comment l'intégration de technologies modernes peut créer une application robuste et performante, répondant aux besoins des utilisateurs tout en assurant une maintenance aisée.</a:t>
            </a:r>
          </a:p>
          <a:p>
            <a:pPr algn="l">
              <a:lnSpc>
                <a:spcPts val="3195"/>
              </a:lnSpc>
            </a:pPr>
            <a:endParaRPr lang="en-US" sz="3227" dirty="0">
              <a:solidFill>
                <a:srgbClr val="1A1E44"/>
              </a:solidFill>
              <a:latin typeface="Kollektif"/>
              <a:ea typeface="Kollektif"/>
              <a:cs typeface="Kollektif"/>
              <a:sym typeface="Kollekt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0329" y="255048"/>
            <a:ext cx="1150165" cy="1150165"/>
            <a:chOff x="0" y="0"/>
            <a:chExt cx="1533554" cy="1533554"/>
          </a:xfrm>
        </p:grpSpPr>
        <p:sp>
          <p:nvSpPr>
            <p:cNvPr id="3" name="Freeform 3"/>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74918" y="174918"/>
              <a:ext cx="1183717" cy="118371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 name="TextBox 6"/>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7" name="Freeform 7"/>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8" name="Group 8"/>
          <p:cNvGrpSpPr/>
          <p:nvPr/>
        </p:nvGrpSpPr>
        <p:grpSpPr>
          <a:xfrm>
            <a:off x="16860007" y="8823252"/>
            <a:ext cx="1150165" cy="1150165"/>
            <a:chOff x="0" y="0"/>
            <a:chExt cx="1533554" cy="1533554"/>
          </a:xfrm>
        </p:grpSpPr>
        <p:sp>
          <p:nvSpPr>
            <p:cNvPr id="9" name="Freeform 9"/>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74918" y="174918"/>
              <a:ext cx="1183717" cy="118371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 name="TextBox 12"/>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3" name="Freeform 13"/>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14" name="Group 14"/>
          <p:cNvGrpSpPr/>
          <p:nvPr/>
        </p:nvGrpSpPr>
        <p:grpSpPr>
          <a:xfrm>
            <a:off x="-192556" y="1777954"/>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16" name="TextBox 16"/>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17" name="Group 17"/>
          <p:cNvGrpSpPr/>
          <p:nvPr/>
        </p:nvGrpSpPr>
        <p:grpSpPr>
          <a:xfrm>
            <a:off x="1338180" y="4932828"/>
            <a:ext cx="2226432" cy="222643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19" name="TextBox 19"/>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20" name="Group 20"/>
          <p:cNvGrpSpPr/>
          <p:nvPr/>
        </p:nvGrpSpPr>
        <p:grpSpPr>
          <a:xfrm>
            <a:off x="-1113216" y="4294333"/>
            <a:ext cx="2656266" cy="265626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22" name="TextBox 22"/>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23" name="Group 23"/>
          <p:cNvGrpSpPr/>
          <p:nvPr/>
        </p:nvGrpSpPr>
        <p:grpSpPr>
          <a:xfrm>
            <a:off x="-1257649" y="7940356"/>
            <a:ext cx="4066121" cy="4066121"/>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25" name="TextBox 25"/>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26" name="Group 26"/>
          <p:cNvGrpSpPr/>
          <p:nvPr/>
        </p:nvGrpSpPr>
        <p:grpSpPr>
          <a:xfrm>
            <a:off x="1845644" y="7483593"/>
            <a:ext cx="2033061" cy="2033061"/>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28" name="TextBox 28"/>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29" name="Group 29"/>
          <p:cNvGrpSpPr/>
          <p:nvPr/>
        </p:nvGrpSpPr>
        <p:grpSpPr>
          <a:xfrm>
            <a:off x="200329" y="6734324"/>
            <a:ext cx="1498538" cy="149853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31" name="TextBox 31"/>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32" name="Group 32"/>
          <p:cNvGrpSpPr/>
          <p:nvPr/>
        </p:nvGrpSpPr>
        <p:grpSpPr>
          <a:xfrm>
            <a:off x="2144275" y="1405213"/>
            <a:ext cx="1498538" cy="1498538"/>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34" name="TextBox 34"/>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35" name="Group 35"/>
          <p:cNvGrpSpPr/>
          <p:nvPr/>
        </p:nvGrpSpPr>
        <p:grpSpPr>
          <a:xfrm>
            <a:off x="3581278" y="2739056"/>
            <a:ext cx="901669" cy="901669"/>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37" name="TextBox 37"/>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grpSp>
        <p:nvGrpSpPr>
          <p:cNvPr id="38" name="Group 38"/>
          <p:cNvGrpSpPr/>
          <p:nvPr/>
        </p:nvGrpSpPr>
        <p:grpSpPr>
          <a:xfrm>
            <a:off x="3427870" y="9836165"/>
            <a:ext cx="901669" cy="901669"/>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A1E44">
                    <a:alpha val="100000"/>
                  </a:srgbClr>
                </a:gs>
                <a:gs pos="100000">
                  <a:srgbClr val="C02A90">
                    <a:alpha val="100000"/>
                  </a:srgbClr>
                </a:gs>
              </a:gsLst>
              <a:lin ang="0"/>
            </a:gradFill>
          </p:spPr>
        </p:sp>
        <p:sp>
          <p:nvSpPr>
            <p:cNvPr id="40" name="TextBox 40"/>
            <p:cNvSpPr txBox="1"/>
            <p:nvPr/>
          </p:nvSpPr>
          <p:spPr>
            <a:xfrm>
              <a:off x="76200" y="0"/>
              <a:ext cx="660400" cy="736600"/>
            </a:xfrm>
            <a:prstGeom prst="rect">
              <a:avLst/>
            </a:prstGeom>
          </p:spPr>
          <p:txBody>
            <a:bodyPr lIns="50800" tIns="50800" rIns="50800" bIns="50800" rtlCol="0" anchor="ctr"/>
            <a:lstStyle/>
            <a:p>
              <a:pPr algn="ctr">
                <a:lnSpc>
                  <a:spcPts val="3599"/>
                </a:lnSpc>
              </a:pPr>
              <a:endParaRPr/>
            </a:p>
          </p:txBody>
        </p:sp>
      </p:grpSp>
      <p:sp>
        <p:nvSpPr>
          <p:cNvPr id="41" name="TextBox 41"/>
          <p:cNvSpPr txBox="1"/>
          <p:nvPr/>
        </p:nvSpPr>
        <p:spPr>
          <a:xfrm>
            <a:off x="5166780" y="547981"/>
            <a:ext cx="6671972" cy="857232"/>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Sommaire</a:t>
            </a:r>
          </a:p>
        </p:txBody>
      </p:sp>
      <p:sp>
        <p:nvSpPr>
          <p:cNvPr id="42" name="TextBox 42"/>
          <p:cNvSpPr txBox="1"/>
          <p:nvPr/>
        </p:nvSpPr>
        <p:spPr>
          <a:xfrm>
            <a:off x="5148002" y="2789065"/>
            <a:ext cx="3537796" cy="419465"/>
          </a:xfrm>
          <a:prstGeom prst="rect">
            <a:avLst/>
          </a:prstGeom>
        </p:spPr>
        <p:txBody>
          <a:bodyPr lIns="0" tIns="0" rIns="0" bIns="0" rtlCol="0" anchor="t">
            <a:spAutoFit/>
          </a:bodyPr>
          <a:lstStyle/>
          <a:p>
            <a:pPr algn="l">
              <a:lnSpc>
                <a:spcPts val="3195"/>
              </a:lnSpc>
            </a:pPr>
            <a:r>
              <a:rPr lang="en-US" sz="3227" dirty="0">
                <a:solidFill>
                  <a:srgbClr val="1A1E44"/>
                </a:solidFill>
                <a:latin typeface="Kollektif"/>
                <a:ea typeface="Kollektif"/>
                <a:cs typeface="Kollektif"/>
                <a:sym typeface="Kollektif"/>
              </a:rPr>
              <a:t>Introduction</a:t>
            </a:r>
          </a:p>
        </p:txBody>
      </p:sp>
      <p:sp>
        <p:nvSpPr>
          <p:cNvPr id="43" name="TextBox 43"/>
          <p:cNvSpPr txBox="1"/>
          <p:nvPr/>
        </p:nvSpPr>
        <p:spPr>
          <a:xfrm>
            <a:off x="5168748" y="1763233"/>
            <a:ext cx="2877944" cy="857232"/>
          </a:xfrm>
          <a:prstGeom prst="rect">
            <a:avLst/>
          </a:prstGeom>
        </p:spPr>
        <p:txBody>
          <a:bodyPr lIns="0" tIns="0" rIns="0" bIns="0" rtlCol="0" anchor="t">
            <a:spAutoFit/>
          </a:bodyPr>
          <a:lstStyle/>
          <a:p>
            <a:pPr algn="l">
              <a:lnSpc>
                <a:spcPts val="6363"/>
              </a:lnSpc>
            </a:pPr>
            <a:r>
              <a:rPr lang="en-US" sz="6427">
                <a:solidFill>
                  <a:srgbClr val="1A1E44"/>
                </a:solidFill>
                <a:latin typeface="Kollektif Bold"/>
                <a:ea typeface="Kollektif Bold"/>
                <a:cs typeface="Kollektif Bold"/>
                <a:sym typeface="Kollektif Bold"/>
              </a:rPr>
              <a:t>01</a:t>
            </a:r>
          </a:p>
        </p:txBody>
      </p:sp>
      <p:sp>
        <p:nvSpPr>
          <p:cNvPr id="44" name="TextBox 44"/>
          <p:cNvSpPr txBox="1"/>
          <p:nvPr/>
        </p:nvSpPr>
        <p:spPr>
          <a:xfrm>
            <a:off x="5166383" y="4281173"/>
            <a:ext cx="3537796" cy="419465"/>
          </a:xfrm>
          <a:prstGeom prst="rect">
            <a:avLst/>
          </a:prstGeom>
        </p:spPr>
        <p:txBody>
          <a:bodyPr lIns="0" tIns="0" rIns="0" bIns="0" rtlCol="0" anchor="t">
            <a:spAutoFit/>
          </a:bodyPr>
          <a:lstStyle/>
          <a:p>
            <a:pPr algn="l">
              <a:lnSpc>
                <a:spcPts val="3195"/>
              </a:lnSpc>
            </a:pPr>
            <a:r>
              <a:rPr lang="en-US" sz="3227" dirty="0">
                <a:solidFill>
                  <a:srgbClr val="1A1E44"/>
                </a:solidFill>
                <a:latin typeface="Kollektif"/>
                <a:ea typeface="Kollektif"/>
                <a:cs typeface="Kollektif"/>
                <a:sym typeface="Kollektif"/>
              </a:rPr>
              <a:t>Description</a:t>
            </a:r>
          </a:p>
        </p:txBody>
      </p:sp>
      <p:sp>
        <p:nvSpPr>
          <p:cNvPr id="45" name="TextBox 45"/>
          <p:cNvSpPr txBox="1"/>
          <p:nvPr/>
        </p:nvSpPr>
        <p:spPr>
          <a:xfrm>
            <a:off x="5168748" y="3379033"/>
            <a:ext cx="2877944" cy="857232"/>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02</a:t>
            </a:r>
          </a:p>
        </p:txBody>
      </p:sp>
      <p:sp>
        <p:nvSpPr>
          <p:cNvPr id="46" name="TextBox 46"/>
          <p:cNvSpPr txBox="1"/>
          <p:nvPr/>
        </p:nvSpPr>
        <p:spPr>
          <a:xfrm>
            <a:off x="5166383" y="5690406"/>
            <a:ext cx="3537796" cy="820738"/>
          </a:xfrm>
          <a:prstGeom prst="rect">
            <a:avLst/>
          </a:prstGeom>
        </p:spPr>
        <p:txBody>
          <a:bodyPr lIns="0" tIns="0" rIns="0" bIns="0" rtlCol="0" anchor="t">
            <a:spAutoFit/>
          </a:bodyPr>
          <a:lstStyle/>
          <a:p>
            <a:pPr algn="l">
              <a:lnSpc>
                <a:spcPts val="3195"/>
              </a:lnSpc>
            </a:pPr>
            <a:r>
              <a:rPr lang="en-US" sz="3227" dirty="0">
                <a:solidFill>
                  <a:srgbClr val="1A1E44"/>
                </a:solidFill>
                <a:latin typeface="Kollektif"/>
                <a:ea typeface="Kollektif"/>
                <a:cs typeface="Kollektif"/>
                <a:sym typeface="Kollektif"/>
              </a:rPr>
              <a:t>Technologies et outils utilisés</a:t>
            </a:r>
          </a:p>
        </p:txBody>
      </p:sp>
      <p:sp>
        <p:nvSpPr>
          <p:cNvPr id="47" name="TextBox 47"/>
          <p:cNvSpPr txBox="1"/>
          <p:nvPr/>
        </p:nvSpPr>
        <p:spPr>
          <a:xfrm>
            <a:off x="5166780" y="4864054"/>
            <a:ext cx="2877944" cy="857232"/>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03</a:t>
            </a:r>
          </a:p>
        </p:txBody>
      </p:sp>
      <p:sp>
        <p:nvSpPr>
          <p:cNvPr id="48" name="TextBox 48"/>
          <p:cNvSpPr txBox="1"/>
          <p:nvPr/>
        </p:nvSpPr>
        <p:spPr>
          <a:xfrm>
            <a:off x="5148002" y="7549043"/>
            <a:ext cx="5137996" cy="820738"/>
          </a:xfrm>
          <a:prstGeom prst="rect">
            <a:avLst/>
          </a:prstGeom>
        </p:spPr>
        <p:txBody>
          <a:bodyPr wrap="square" lIns="0" tIns="0" rIns="0" bIns="0" rtlCol="0" anchor="t">
            <a:spAutoFit/>
          </a:bodyPr>
          <a:lstStyle/>
          <a:p>
            <a:pPr algn="l">
              <a:lnSpc>
                <a:spcPts val="3195"/>
              </a:lnSpc>
            </a:pPr>
            <a:r>
              <a:rPr lang="fr-FR" sz="3227" dirty="0">
                <a:solidFill>
                  <a:srgbClr val="1A1E44"/>
                </a:solidFill>
                <a:latin typeface="Kollektif"/>
                <a:ea typeface="Kollektif"/>
                <a:cs typeface="Kollektif"/>
                <a:sym typeface="Kollektif"/>
              </a:rPr>
              <a:t>Architecture de l'Application</a:t>
            </a:r>
            <a:endParaRPr lang="en-US" sz="3227" dirty="0">
              <a:solidFill>
                <a:srgbClr val="1A1E44"/>
              </a:solidFill>
              <a:latin typeface="Kollektif"/>
              <a:ea typeface="Kollektif"/>
              <a:cs typeface="Kollektif"/>
              <a:sym typeface="Kollektif"/>
            </a:endParaRPr>
          </a:p>
        </p:txBody>
      </p:sp>
      <p:sp>
        <p:nvSpPr>
          <p:cNvPr id="49" name="TextBox 49"/>
          <p:cNvSpPr txBox="1"/>
          <p:nvPr/>
        </p:nvSpPr>
        <p:spPr>
          <a:xfrm>
            <a:off x="5166780" y="6649422"/>
            <a:ext cx="2877944" cy="857232"/>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04</a:t>
            </a:r>
          </a:p>
        </p:txBody>
      </p:sp>
      <p:sp>
        <p:nvSpPr>
          <p:cNvPr id="50" name="TextBox 50"/>
          <p:cNvSpPr txBox="1"/>
          <p:nvPr/>
        </p:nvSpPr>
        <p:spPr>
          <a:xfrm>
            <a:off x="10241182" y="2721052"/>
            <a:ext cx="6052156" cy="410369"/>
          </a:xfrm>
          <a:prstGeom prst="rect">
            <a:avLst/>
          </a:prstGeom>
        </p:spPr>
        <p:txBody>
          <a:bodyPr wrap="square" lIns="0" tIns="0" rIns="0" bIns="0" rtlCol="0" anchor="t">
            <a:spAutoFit/>
          </a:bodyPr>
          <a:lstStyle/>
          <a:p>
            <a:pPr algn="l">
              <a:lnSpc>
                <a:spcPts val="3195"/>
              </a:lnSpc>
            </a:pPr>
            <a:r>
              <a:rPr lang="en-US" sz="3227" dirty="0">
                <a:solidFill>
                  <a:srgbClr val="1A1E44"/>
                </a:solidFill>
                <a:latin typeface="Kollektif"/>
                <a:ea typeface="Kollektif"/>
                <a:cs typeface="Kollektif"/>
                <a:sym typeface="Kollektif"/>
              </a:rPr>
              <a:t>Développement de l'API RESTful</a:t>
            </a:r>
          </a:p>
        </p:txBody>
      </p:sp>
      <p:sp>
        <p:nvSpPr>
          <p:cNvPr id="51" name="TextBox 51"/>
          <p:cNvSpPr txBox="1"/>
          <p:nvPr/>
        </p:nvSpPr>
        <p:spPr>
          <a:xfrm>
            <a:off x="5148002" y="8532712"/>
            <a:ext cx="2877944" cy="857232"/>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05 </a:t>
            </a:r>
          </a:p>
        </p:txBody>
      </p:sp>
      <p:sp>
        <p:nvSpPr>
          <p:cNvPr id="52" name="TextBox 52"/>
          <p:cNvSpPr txBox="1"/>
          <p:nvPr/>
        </p:nvSpPr>
        <p:spPr>
          <a:xfrm>
            <a:off x="10305950" y="7271636"/>
            <a:ext cx="5542856" cy="820738"/>
          </a:xfrm>
          <a:prstGeom prst="rect">
            <a:avLst/>
          </a:prstGeom>
        </p:spPr>
        <p:txBody>
          <a:bodyPr wrap="square" lIns="0" tIns="0" rIns="0" bIns="0" rtlCol="0" anchor="t">
            <a:spAutoFit/>
          </a:bodyPr>
          <a:lstStyle/>
          <a:p>
            <a:pPr algn="l">
              <a:lnSpc>
                <a:spcPts val="3195"/>
              </a:lnSpc>
            </a:pPr>
            <a:r>
              <a:rPr lang="fr-FR" sz="3227" dirty="0">
                <a:solidFill>
                  <a:srgbClr val="1A1E44"/>
                </a:solidFill>
                <a:latin typeface="Kollektif"/>
                <a:ea typeface="Kollektif"/>
                <a:cs typeface="Kollektif"/>
                <a:sym typeface="Kollektif"/>
              </a:rPr>
              <a:t>Défis Rencontrés et Solutions Apportées</a:t>
            </a:r>
            <a:endParaRPr lang="en-US" sz="3227" dirty="0">
              <a:solidFill>
                <a:srgbClr val="1A1E44"/>
              </a:solidFill>
              <a:latin typeface="Kollektif"/>
              <a:ea typeface="Kollektif"/>
              <a:cs typeface="Kollektif"/>
              <a:sym typeface="Kollektif"/>
            </a:endParaRPr>
          </a:p>
        </p:txBody>
      </p:sp>
      <p:sp>
        <p:nvSpPr>
          <p:cNvPr id="53" name="TextBox 53"/>
          <p:cNvSpPr txBox="1"/>
          <p:nvPr/>
        </p:nvSpPr>
        <p:spPr>
          <a:xfrm>
            <a:off x="10305950" y="1725866"/>
            <a:ext cx="2877944" cy="857232"/>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06</a:t>
            </a:r>
          </a:p>
        </p:txBody>
      </p:sp>
      <p:sp>
        <p:nvSpPr>
          <p:cNvPr id="54" name="TextBox 54"/>
          <p:cNvSpPr txBox="1"/>
          <p:nvPr/>
        </p:nvSpPr>
        <p:spPr>
          <a:xfrm>
            <a:off x="10330844" y="4164363"/>
            <a:ext cx="6052154" cy="410369"/>
          </a:xfrm>
          <a:prstGeom prst="rect">
            <a:avLst/>
          </a:prstGeom>
        </p:spPr>
        <p:txBody>
          <a:bodyPr wrap="square" lIns="0" tIns="0" rIns="0" bIns="0" rtlCol="0" anchor="t">
            <a:spAutoFit/>
          </a:bodyPr>
          <a:lstStyle/>
          <a:p>
            <a:pPr algn="l">
              <a:lnSpc>
                <a:spcPts val="3195"/>
              </a:lnSpc>
            </a:pPr>
            <a:r>
              <a:rPr lang="en-US" sz="3227" dirty="0">
                <a:solidFill>
                  <a:srgbClr val="1A1E44"/>
                </a:solidFill>
                <a:latin typeface="Kollektif"/>
                <a:ea typeface="Kollektif"/>
                <a:cs typeface="Kollektif"/>
                <a:sym typeface="Kollektif"/>
              </a:rPr>
              <a:t>Monitoring avec prometheus</a:t>
            </a:r>
          </a:p>
        </p:txBody>
      </p:sp>
      <p:sp>
        <p:nvSpPr>
          <p:cNvPr id="55" name="TextBox 55"/>
          <p:cNvSpPr txBox="1"/>
          <p:nvPr/>
        </p:nvSpPr>
        <p:spPr>
          <a:xfrm>
            <a:off x="10241182" y="3317844"/>
            <a:ext cx="2877944" cy="857232"/>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07</a:t>
            </a:r>
          </a:p>
        </p:txBody>
      </p:sp>
      <p:sp>
        <p:nvSpPr>
          <p:cNvPr id="56" name="TextBox 55">
            <a:extLst>
              <a:ext uri="{FF2B5EF4-FFF2-40B4-BE49-F238E27FC236}">
                <a16:creationId xmlns:a16="http://schemas.microsoft.com/office/drawing/2014/main" id="{2F1873F1-7112-D1C3-A32E-77E188BAC6C9}"/>
              </a:ext>
            </a:extLst>
          </p:cNvPr>
          <p:cNvSpPr txBox="1"/>
          <p:nvPr/>
        </p:nvSpPr>
        <p:spPr>
          <a:xfrm>
            <a:off x="10351136" y="6313757"/>
            <a:ext cx="2877944" cy="820738"/>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09</a:t>
            </a:r>
          </a:p>
        </p:txBody>
      </p:sp>
      <p:sp>
        <p:nvSpPr>
          <p:cNvPr id="57" name="TextBox 54">
            <a:extLst>
              <a:ext uri="{FF2B5EF4-FFF2-40B4-BE49-F238E27FC236}">
                <a16:creationId xmlns:a16="http://schemas.microsoft.com/office/drawing/2014/main" id="{C124432F-AE9A-5AFD-2E88-18509E51AA6D}"/>
              </a:ext>
            </a:extLst>
          </p:cNvPr>
          <p:cNvSpPr txBox="1"/>
          <p:nvPr/>
        </p:nvSpPr>
        <p:spPr>
          <a:xfrm>
            <a:off x="10285998" y="5741224"/>
            <a:ext cx="6052154" cy="410369"/>
          </a:xfrm>
          <a:prstGeom prst="rect">
            <a:avLst/>
          </a:prstGeom>
        </p:spPr>
        <p:txBody>
          <a:bodyPr wrap="square" lIns="0" tIns="0" rIns="0" bIns="0" rtlCol="0" anchor="t">
            <a:spAutoFit/>
          </a:bodyPr>
          <a:lstStyle/>
          <a:p>
            <a:pPr algn="l">
              <a:lnSpc>
                <a:spcPts val="3195"/>
              </a:lnSpc>
            </a:pPr>
            <a:r>
              <a:rPr lang="en-US" sz="3227" dirty="0">
                <a:solidFill>
                  <a:srgbClr val="1A1E44"/>
                </a:solidFill>
                <a:latin typeface="Kollektif"/>
                <a:ea typeface="Kollektif"/>
                <a:cs typeface="Kollektif"/>
                <a:sym typeface="Kollektif"/>
              </a:rPr>
              <a:t>Fonctionnalités de l’application</a:t>
            </a:r>
          </a:p>
        </p:txBody>
      </p:sp>
      <p:sp>
        <p:nvSpPr>
          <p:cNvPr id="58" name="TextBox 55">
            <a:extLst>
              <a:ext uri="{FF2B5EF4-FFF2-40B4-BE49-F238E27FC236}">
                <a16:creationId xmlns:a16="http://schemas.microsoft.com/office/drawing/2014/main" id="{FE27BE2A-53F4-FA02-C98E-E4F6E253AC42}"/>
              </a:ext>
            </a:extLst>
          </p:cNvPr>
          <p:cNvSpPr txBox="1"/>
          <p:nvPr/>
        </p:nvSpPr>
        <p:spPr>
          <a:xfrm>
            <a:off x="10305950" y="4747609"/>
            <a:ext cx="2877944" cy="820738"/>
          </a:xfrm>
          <a:prstGeom prst="rect">
            <a:avLst/>
          </a:prstGeom>
        </p:spPr>
        <p:txBody>
          <a:bodyPr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08</a:t>
            </a:r>
          </a:p>
        </p:txBody>
      </p:sp>
      <p:sp>
        <p:nvSpPr>
          <p:cNvPr id="59" name="TextBox 54">
            <a:extLst>
              <a:ext uri="{FF2B5EF4-FFF2-40B4-BE49-F238E27FC236}">
                <a16:creationId xmlns:a16="http://schemas.microsoft.com/office/drawing/2014/main" id="{D84F4B12-30CF-FE3B-42AA-2862DB0D0A06}"/>
              </a:ext>
            </a:extLst>
          </p:cNvPr>
          <p:cNvSpPr txBox="1"/>
          <p:nvPr/>
        </p:nvSpPr>
        <p:spPr>
          <a:xfrm>
            <a:off x="10382709" y="9101304"/>
            <a:ext cx="6052155" cy="410369"/>
          </a:xfrm>
          <a:prstGeom prst="rect">
            <a:avLst/>
          </a:prstGeom>
        </p:spPr>
        <p:txBody>
          <a:bodyPr wrap="square" lIns="0" tIns="0" rIns="0" bIns="0" rtlCol="0" anchor="t">
            <a:spAutoFit/>
          </a:bodyPr>
          <a:lstStyle/>
          <a:p>
            <a:pPr algn="l">
              <a:lnSpc>
                <a:spcPts val="3195"/>
              </a:lnSpc>
            </a:pPr>
            <a:r>
              <a:rPr lang="en-US" sz="3227" dirty="0">
                <a:solidFill>
                  <a:srgbClr val="1A1E44"/>
                </a:solidFill>
                <a:latin typeface="Kollektif"/>
                <a:ea typeface="Kollektif"/>
                <a:cs typeface="Kollektif"/>
                <a:sym typeface="Kollektif"/>
              </a:rPr>
              <a:t>Conclusion et Perspectives</a:t>
            </a:r>
          </a:p>
        </p:txBody>
      </p:sp>
      <p:sp>
        <p:nvSpPr>
          <p:cNvPr id="60" name="TextBox 48">
            <a:extLst>
              <a:ext uri="{FF2B5EF4-FFF2-40B4-BE49-F238E27FC236}">
                <a16:creationId xmlns:a16="http://schemas.microsoft.com/office/drawing/2014/main" id="{A7E1FA88-B54B-0768-BCF6-043AEFA6605A}"/>
              </a:ext>
            </a:extLst>
          </p:cNvPr>
          <p:cNvSpPr txBox="1"/>
          <p:nvPr/>
        </p:nvSpPr>
        <p:spPr>
          <a:xfrm>
            <a:off x="5166383" y="9398333"/>
            <a:ext cx="7600728" cy="820738"/>
          </a:xfrm>
          <a:prstGeom prst="rect">
            <a:avLst/>
          </a:prstGeom>
        </p:spPr>
        <p:txBody>
          <a:bodyPr wrap="square" lIns="0" tIns="0" rIns="0" bIns="0" rtlCol="0" anchor="t">
            <a:spAutoFit/>
          </a:bodyPr>
          <a:lstStyle/>
          <a:p>
            <a:pPr algn="l">
              <a:lnSpc>
                <a:spcPts val="3195"/>
              </a:lnSpc>
            </a:pPr>
            <a:r>
              <a:rPr lang="fr-FR" sz="3227" dirty="0">
                <a:solidFill>
                  <a:srgbClr val="1A1E44"/>
                </a:solidFill>
                <a:latin typeface="Kollektif"/>
                <a:ea typeface="Kollektif"/>
                <a:cs typeface="Kollektif"/>
                <a:sym typeface="Kollektif"/>
              </a:rPr>
              <a:t>Extraction et transformation </a:t>
            </a:r>
          </a:p>
          <a:p>
            <a:pPr algn="l">
              <a:lnSpc>
                <a:spcPts val="3195"/>
              </a:lnSpc>
            </a:pPr>
            <a:r>
              <a:rPr lang="fr-FR" sz="3227" dirty="0">
                <a:solidFill>
                  <a:srgbClr val="1A1E44"/>
                </a:solidFill>
                <a:latin typeface="Kollektif"/>
                <a:ea typeface="Kollektif"/>
                <a:cs typeface="Kollektif"/>
                <a:sym typeface="Kollektif"/>
              </a:rPr>
              <a:t>des données</a:t>
            </a:r>
            <a:endParaRPr lang="en-US" sz="3227" dirty="0">
              <a:solidFill>
                <a:srgbClr val="1A1E44"/>
              </a:solidFill>
              <a:latin typeface="Kollektif"/>
              <a:ea typeface="Kollektif"/>
              <a:cs typeface="Kollektif"/>
              <a:sym typeface="Kollektif"/>
            </a:endParaRPr>
          </a:p>
        </p:txBody>
      </p:sp>
      <p:sp>
        <p:nvSpPr>
          <p:cNvPr id="61" name="TextBox 55">
            <a:extLst>
              <a:ext uri="{FF2B5EF4-FFF2-40B4-BE49-F238E27FC236}">
                <a16:creationId xmlns:a16="http://schemas.microsoft.com/office/drawing/2014/main" id="{C4A5CF4C-CF09-1108-611E-D14CFA046A62}"/>
              </a:ext>
            </a:extLst>
          </p:cNvPr>
          <p:cNvSpPr txBox="1"/>
          <p:nvPr/>
        </p:nvSpPr>
        <p:spPr>
          <a:xfrm>
            <a:off x="10368285" y="8231201"/>
            <a:ext cx="1648376" cy="820738"/>
          </a:xfrm>
          <a:prstGeom prst="rect">
            <a:avLst/>
          </a:prstGeom>
        </p:spPr>
        <p:txBody>
          <a:bodyPr wrap="square" lIns="0" tIns="0" rIns="0" bIns="0" rtlCol="0" anchor="t">
            <a:spAutoFit/>
          </a:bodyPr>
          <a:lstStyle/>
          <a:p>
            <a:pPr algn="l">
              <a:lnSpc>
                <a:spcPts val="6363"/>
              </a:lnSpc>
            </a:pPr>
            <a:r>
              <a:rPr lang="en-US" sz="6427" dirty="0">
                <a:solidFill>
                  <a:srgbClr val="1A1E44"/>
                </a:solidFill>
                <a:latin typeface="Kollektif Bold"/>
                <a:ea typeface="Kollektif Bold"/>
                <a:cs typeface="Kollektif Bold"/>
                <a:sym typeface="Kollektif Bold"/>
              </a:rPr>
              <a:t>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706145"/>
            <a:ext cx="18288000" cy="3609555"/>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6583263" y="1127477"/>
            <a:ext cx="4772487"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Introduction</a:t>
            </a:r>
          </a:p>
        </p:txBody>
      </p:sp>
      <p:sp>
        <p:nvSpPr>
          <p:cNvPr id="18" name="TextBox 18"/>
          <p:cNvSpPr txBox="1"/>
          <p:nvPr/>
        </p:nvSpPr>
        <p:spPr>
          <a:xfrm>
            <a:off x="1350494" y="2522320"/>
            <a:ext cx="15509513" cy="4985980"/>
          </a:xfrm>
          <a:prstGeom prst="rect">
            <a:avLst/>
          </a:prstGeom>
        </p:spPr>
        <p:txBody>
          <a:bodyPr wrap="square" lIns="0" tIns="0" rIns="0" bIns="0" rtlCol="0" anchor="t">
            <a:spAutoFit/>
          </a:bodyPr>
          <a:lstStyle/>
          <a:p>
            <a:r>
              <a:rPr lang="fr-FR" sz="3600" dirty="0"/>
              <a:t>Dans le cadre de ce projet, nous avons développé une application de </a:t>
            </a:r>
            <a:r>
              <a:rPr lang="fr-FR" sz="3600" b="1" dirty="0"/>
              <a:t>Gestion de Produits </a:t>
            </a:r>
            <a:r>
              <a:rPr lang="fr-FR" sz="3600" dirty="0"/>
              <a:t>permettant aux utilisateurs de créer, modifier, lister et supprimer des produits. L'objectif est de fournir une solution efficace et intuitive pour gérer les informations des produits tout en assurant une bonne performance et une facilité de maintenance de l'application. Nous avons utilisé Talend Open Studio pour extraire et transformer les données des produits depuis PostgreSQL, et Prometheus pour le monitoring des performances. Cette présentation explore les étapes de développement, les technologies employées, et les défis relevés pour atteindre nos objectifs.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482222"/>
            <a:ext cx="18288000" cy="3609555"/>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6583263" y="1127477"/>
            <a:ext cx="4772487"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Description</a:t>
            </a:r>
          </a:p>
        </p:txBody>
      </p:sp>
      <p:sp>
        <p:nvSpPr>
          <p:cNvPr id="18" name="TextBox 18"/>
          <p:cNvSpPr txBox="1"/>
          <p:nvPr/>
        </p:nvSpPr>
        <p:spPr>
          <a:xfrm>
            <a:off x="1350494" y="2229474"/>
            <a:ext cx="15509513" cy="6647974"/>
          </a:xfrm>
          <a:prstGeom prst="rect">
            <a:avLst/>
          </a:prstGeom>
        </p:spPr>
        <p:txBody>
          <a:bodyPr wrap="square" lIns="0" tIns="0" rIns="0" bIns="0" rtlCol="0" anchor="t">
            <a:spAutoFit/>
          </a:bodyPr>
          <a:lstStyle/>
          <a:p>
            <a:r>
              <a:rPr lang="fr-FR" sz="3600" dirty="0"/>
              <a:t>L'application de Gestion de Produits a été conçue pour offrir aux utilisateurs un moyen simple et efficace de gérer les informations relatives aux produits. Elle fournit une interface intuitive permettant de réaliser les opérations de base telles que la création, la modification, la liste et la suppression de produits.</a:t>
            </a:r>
          </a:p>
          <a:p>
            <a:r>
              <a:rPr lang="fr-FR" sz="3600" dirty="0"/>
              <a:t>Les principales fonctionnalités de l'application incluent :</a:t>
            </a:r>
          </a:p>
          <a:p>
            <a:pPr marL="571500" indent="-571500">
              <a:buFont typeface="Wingdings" panose="05000000000000000000" pitchFamily="2" charset="2"/>
              <a:buChar char="v"/>
            </a:pPr>
            <a:r>
              <a:rPr lang="fr-FR" sz="3600" b="1" dirty="0"/>
              <a:t>Création de produits</a:t>
            </a:r>
            <a:r>
              <a:rPr lang="fr-FR" sz="3600" dirty="0"/>
              <a:t> : Ajouter de nouveaux produits avec leurs détails spécifiques.</a:t>
            </a:r>
          </a:p>
          <a:p>
            <a:pPr marL="571500" indent="-571500">
              <a:buFont typeface="Wingdings" panose="05000000000000000000" pitchFamily="2" charset="2"/>
              <a:buChar char="v"/>
            </a:pPr>
            <a:r>
              <a:rPr lang="fr-FR" sz="3600" b="1" dirty="0"/>
              <a:t>Modification de produits</a:t>
            </a:r>
            <a:r>
              <a:rPr lang="fr-FR" sz="3600" dirty="0"/>
              <a:t> : Mettre à jour les informations des produits existants.</a:t>
            </a:r>
          </a:p>
          <a:p>
            <a:pPr marL="571500" indent="-571500">
              <a:buFont typeface="Wingdings" panose="05000000000000000000" pitchFamily="2" charset="2"/>
              <a:buChar char="v"/>
            </a:pPr>
            <a:r>
              <a:rPr lang="fr-FR" sz="3600" b="1" dirty="0"/>
              <a:t>Liste des produits</a:t>
            </a:r>
            <a:r>
              <a:rPr lang="fr-FR" sz="3600" dirty="0"/>
              <a:t> : Afficher tous les produits enregistrés dans la base de données.</a:t>
            </a:r>
          </a:p>
          <a:p>
            <a:pPr marL="571500" indent="-571500">
              <a:buFont typeface="Wingdings" panose="05000000000000000000" pitchFamily="2" charset="2"/>
              <a:buChar char="v"/>
            </a:pPr>
            <a:r>
              <a:rPr lang="fr-FR" sz="3600" b="1" dirty="0"/>
              <a:t>Suppression de produits</a:t>
            </a:r>
            <a:r>
              <a:rPr lang="fr-FR" sz="3600" dirty="0"/>
              <a:t> : Retirer les produits qui ne sont plus nécessaires.</a:t>
            </a:r>
          </a:p>
          <a:p>
            <a:pPr marL="571500" indent="-571500">
              <a:buFont typeface="Wingdings" panose="05000000000000000000" pitchFamily="2" charset="2"/>
              <a:buChar char="v"/>
            </a:pPr>
            <a:endParaRPr lang="fr-FR" sz="3600" dirty="0"/>
          </a:p>
        </p:txBody>
      </p:sp>
    </p:spTree>
    <p:extLst>
      <p:ext uri="{BB962C8B-B14F-4D97-AF65-F5344CB8AC3E}">
        <p14:creationId xmlns:p14="http://schemas.microsoft.com/office/powerpoint/2010/main" val="24774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27" y="8399204"/>
            <a:ext cx="18288000" cy="3609555"/>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5500781" y="1065912"/>
            <a:ext cx="7208937"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Description (suite)</a:t>
            </a:r>
          </a:p>
        </p:txBody>
      </p:sp>
      <p:sp>
        <p:nvSpPr>
          <p:cNvPr id="18" name="TextBox 18"/>
          <p:cNvSpPr txBox="1"/>
          <p:nvPr/>
        </p:nvSpPr>
        <p:spPr>
          <a:xfrm>
            <a:off x="1396170" y="2095939"/>
            <a:ext cx="15509513" cy="6093976"/>
          </a:xfrm>
          <a:prstGeom prst="rect">
            <a:avLst/>
          </a:prstGeom>
        </p:spPr>
        <p:txBody>
          <a:bodyPr wrap="square" lIns="0" tIns="0" rIns="0" bIns="0" rtlCol="0" anchor="t">
            <a:spAutoFit/>
          </a:bodyPr>
          <a:lstStyle/>
          <a:p>
            <a:pPr marL="571500" indent="-571500">
              <a:buFont typeface="Wingdings" panose="05000000000000000000" pitchFamily="2" charset="2"/>
              <a:buChar char="v"/>
            </a:pPr>
            <a:r>
              <a:rPr lang="fr-FR" sz="3600" b="1" dirty="0"/>
              <a:t>Intégration avec Talend Open Studio</a:t>
            </a:r>
            <a:r>
              <a:rPr lang="fr-FR" sz="3600" dirty="0"/>
              <a:t> : Nous avons utilisé Talend Open Studio pour connecter l'application à la base de données PostgreSQL. Cela permet l'extraction et la transformation des données de produits de manière efficace, garantissant ainsi que les informations nécessaires pour la gestion des produits sont toujours disponibles et de haute qualité.</a:t>
            </a:r>
          </a:p>
          <a:p>
            <a:pPr marL="571500" indent="-571500">
              <a:buFont typeface="Wingdings" panose="05000000000000000000" pitchFamily="2" charset="2"/>
              <a:buChar char="v"/>
            </a:pPr>
            <a:r>
              <a:rPr lang="fr-FR" sz="3600" b="1" dirty="0"/>
              <a:t>Monitoring avec Prometheus</a:t>
            </a:r>
            <a:r>
              <a:rPr lang="fr-FR" sz="3600" dirty="0"/>
              <a:t> : L'application inclut des métriques de performance surveillées par Prometheus. Cela permet de suivre en temps réel la santé et les performances de l'application, facilitant la détection et la résolution rapide de tout problème potentiel.</a:t>
            </a:r>
          </a:p>
          <a:p>
            <a:r>
              <a:rPr lang="fr-FR" sz="3600" dirty="0"/>
              <a:t>Cette application combine des technologies robustes pour offrir une solution complète de gestion de produits, adaptée aux besoins modernes des utilisateurs.</a:t>
            </a:r>
          </a:p>
        </p:txBody>
      </p:sp>
    </p:spTree>
    <p:extLst>
      <p:ext uri="{BB962C8B-B14F-4D97-AF65-F5344CB8AC3E}">
        <p14:creationId xmlns:p14="http://schemas.microsoft.com/office/powerpoint/2010/main" val="1211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168639"/>
            <a:ext cx="18288000" cy="3609555"/>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3200401" y="1127477"/>
            <a:ext cx="11125200" cy="1641475"/>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Technologies et outils utilisés</a:t>
            </a:r>
          </a:p>
          <a:p>
            <a:pPr algn="l">
              <a:lnSpc>
                <a:spcPts val="6363"/>
              </a:lnSpc>
            </a:pPr>
            <a:endParaRPr lang="fr-FR" sz="6427" dirty="0">
              <a:solidFill>
                <a:srgbClr val="1A1E44"/>
              </a:solidFill>
              <a:latin typeface="Kollektif Bold"/>
              <a:ea typeface="Kollektif Bold"/>
              <a:cs typeface="Kollektif Bold"/>
              <a:sym typeface="Kollektif Bold"/>
            </a:endParaRPr>
          </a:p>
        </p:txBody>
      </p:sp>
      <p:sp>
        <p:nvSpPr>
          <p:cNvPr id="18" name="TextBox 18"/>
          <p:cNvSpPr txBox="1"/>
          <p:nvPr/>
        </p:nvSpPr>
        <p:spPr>
          <a:xfrm>
            <a:off x="1350493" y="2647212"/>
            <a:ext cx="15509513" cy="5539978"/>
          </a:xfrm>
          <a:prstGeom prst="rect">
            <a:avLst/>
          </a:prstGeom>
        </p:spPr>
        <p:txBody>
          <a:bodyPr wrap="square" lIns="0" tIns="0" rIns="0" bIns="0" rtlCol="0" anchor="t">
            <a:spAutoFit/>
          </a:bodyPr>
          <a:lstStyle/>
          <a:p>
            <a:r>
              <a:rPr lang="fr-FR" sz="3600" dirty="0"/>
              <a:t>Dans ce projet, nous avons utilisé plusieurs technologies clés pour développer et déployer l'application de Gestion de Produits:</a:t>
            </a:r>
          </a:p>
          <a:p>
            <a:endParaRPr lang="fr-FR" sz="3600" dirty="0"/>
          </a:p>
          <a:p>
            <a:pPr marL="571500" indent="-571500">
              <a:buFont typeface="Wingdings" panose="05000000000000000000" pitchFamily="2" charset="2"/>
              <a:buChar char="v"/>
            </a:pPr>
            <a:r>
              <a:rPr lang="fr-FR" sz="3600" b="1" dirty="0"/>
              <a:t>Spring Boot</a:t>
            </a:r>
            <a:r>
              <a:rPr lang="fr-FR" sz="3600" dirty="0"/>
              <a:t> : Pour développer l'application RESTful.</a:t>
            </a:r>
          </a:p>
          <a:p>
            <a:endParaRPr lang="fr-FR" sz="3600" dirty="0"/>
          </a:p>
          <a:p>
            <a:endParaRPr lang="fr-FR" sz="3600" dirty="0"/>
          </a:p>
          <a:p>
            <a:pPr marL="571500" indent="-571500">
              <a:buFont typeface="Wingdings" panose="05000000000000000000" pitchFamily="2" charset="2"/>
              <a:buChar char="v"/>
            </a:pPr>
            <a:r>
              <a:rPr lang="fr-FR" sz="3600" b="1" dirty="0"/>
              <a:t>Talend Open Studio</a:t>
            </a:r>
            <a:r>
              <a:rPr lang="fr-FR" sz="3600" dirty="0"/>
              <a:t> : Pour l'extraction et la </a:t>
            </a:r>
          </a:p>
          <a:p>
            <a:r>
              <a:rPr lang="fr-FR" sz="3600" dirty="0"/>
              <a:t>transformation des données de produits dans </a:t>
            </a:r>
          </a:p>
          <a:p>
            <a:r>
              <a:rPr lang="fr-FR" sz="3600" dirty="0" err="1"/>
              <a:t>PostgreSql</a:t>
            </a:r>
            <a:r>
              <a:rPr lang="fr-FR" sz="3600" dirty="0"/>
              <a:t>.</a:t>
            </a:r>
          </a:p>
          <a:p>
            <a:endParaRPr lang="fr-FR" sz="3600" dirty="0"/>
          </a:p>
        </p:txBody>
      </p:sp>
      <p:pic>
        <p:nvPicPr>
          <p:cNvPr id="21" name="Image 20">
            <a:extLst>
              <a:ext uri="{FF2B5EF4-FFF2-40B4-BE49-F238E27FC236}">
                <a16:creationId xmlns:a16="http://schemas.microsoft.com/office/drawing/2014/main" id="{233AD4CA-CBB9-2BD7-A8F4-C88F3B47FB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34800" y="3983310"/>
            <a:ext cx="2990850" cy="1524000"/>
          </a:xfrm>
          <a:prstGeom prst="rect">
            <a:avLst/>
          </a:prstGeom>
          <a:ln>
            <a:solidFill>
              <a:schemeClr val="accent1"/>
            </a:solidFill>
          </a:ln>
        </p:spPr>
      </p:pic>
      <p:pic>
        <p:nvPicPr>
          <p:cNvPr id="25" name="Image 24">
            <a:extLst>
              <a:ext uri="{FF2B5EF4-FFF2-40B4-BE49-F238E27FC236}">
                <a16:creationId xmlns:a16="http://schemas.microsoft.com/office/drawing/2014/main" id="{E24D060A-843E-2A1C-0057-5FE7750791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93480" y="5947317"/>
            <a:ext cx="4273490" cy="1709396"/>
          </a:xfrm>
          <a:prstGeom prst="rect">
            <a:avLst/>
          </a:prstGeom>
          <a:ln>
            <a:solidFill>
              <a:schemeClr val="accent1"/>
            </a:solidFill>
          </a:ln>
        </p:spPr>
      </p:pic>
    </p:spTree>
    <p:extLst>
      <p:ext uri="{BB962C8B-B14F-4D97-AF65-F5344CB8AC3E}">
        <p14:creationId xmlns:p14="http://schemas.microsoft.com/office/powerpoint/2010/main" val="12817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54440"/>
            <a:ext cx="18288000" cy="3804473"/>
          </a:xfrm>
          <a:custGeom>
            <a:avLst/>
            <a:gdLst/>
            <a:ahLst/>
            <a:cxnLst/>
            <a:rect l="l" t="t" r="r" b="b"/>
            <a:pathLst>
              <a:path w="18288000" h="8422896">
                <a:moveTo>
                  <a:pt x="0" y="0"/>
                </a:moveTo>
                <a:lnTo>
                  <a:pt x="18288000" y="0"/>
                </a:lnTo>
                <a:lnTo>
                  <a:pt x="18288000" y="8422896"/>
                </a:lnTo>
                <a:lnTo>
                  <a:pt x="0" y="8422896"/>
                </a:lnTo>
                <a:lnTo>
                  <a:pt x="0" y="0"/>
                </a:lnTo>
                <a:close/>
              </a:path>
            </a:pathLst>
          </a:custGeom>
          <a:blipFill>
            <a:blip r:embed="rId2"/>
            <a:stretch>
              <a:fillRect t="-11156" b="-11156"/>
            </a:stretch>
          </a:blipFill>
        </p:spPr>
      </p:sp>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3">
                <a:alphaModFix amt="55000"/>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7" name="TextBox 17"/>
          <p:cNvSpPr txBox="1"/>
          <p:nvPr/>
        </p:nvSpPr>
        <p:spPr>
          <a:xfrm>
            <a:off x="3200401" y="1127477"/>
            <a:ext cx="11125200" cy="1641475"/>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Technologies et outils utilisés</a:t>
            </a:r>
          </a:p>
          <a:p>
            <a:pPr algn="l">
              <a:lnSpc>
                <a:spcPts val="6363"/>
              </a:lnSpc>
            </a:pPr>
            <a:endParaRPr lang="fr-FR" sz="6427" dirty="0">
              <a:solidFill>
                <a:srgbClr val="1A1E44"/>
              </a:solidFill>
              <a:latin typeface="Kollektif Bold"/>
              <a:ea typeface="Kollektif Bold"/>
              <a:cs typeface="Kollektif Bold"/>
              <a:sym typeface="Kollektif Bold"/>
            </a:endParaRPr>
          </a:p>
        </p:txBody>
      </p:sp>
      <p:sp>
        <p:nvSpPr>
          <p:cNvPr id="18" name="TextBox 18"/>
          <p:cNvSpPr txBox="1"/>
          <p:nvPr/>
        </p:nvSpPr>
        <p:spPr>
          <a:xfrm>
            <a:off x="1350493" y="2647212"/>
            <a:ext cx="15509513" cy="5539978"/>
          </a:xfrm>
          <a:prstGeom prst="rect">
            <a:avLst/>
          </a:prstGeom>
        </p:spPr>
        <p:txBody>
          <a:bodyPr wrap="square" lIns="0" tIns="0" rIns="0" bIns="0" rtlCol="0" anchor="t">
            <a:spAutoFit/>
          </a:bodyPr>
          <a:lstStyle/>
          <a:p>
            <a:pPr marL="571500" indent="-571500">
              <a:buFont typeface="Wingdings" panose="05000000000000000000" pitchFamily="2" charset="2"/>
              <a:buChar char="v"/>
            </a:pPr>
            <a:r>
              <a:rPr lang="fr-FR" sz="3600" b="1" dirty="0"/>
              <a:t>PostgreSQL</a:t>
            </a:r>
            <a:r>
              <a:rPr lang="fr-FR" sz="3600" dirty="0"/>
              <a:t> : Bases de données pour stocker les </a:t>
            </a:r>
          </a:p>
          <a:p>
            <a:r>
              <a:rPr lang="fr-FR" sz="3600" dirty="0"/>
              <a:t>			    informations de l'application.</a:t>
            </a:r>
          </a:p>
          <a:p>
            <a:endParaRPr lang="fr-FR" sz="3600" dirty="0"/>
          </a:p>
          <a:p>
            <a:pPr marL="571500" indent="-571500">
              <a:buFont typeface="Wingdings" panose="05000000000000000000" pitchFamily="2" charset="2"/>
              <a:buChar char="v"/>
            </a:pPr>
            <a:r>
              <a:rPr lang="fr-FR" sz="3600" b="1" dirty="0"/>
              <a:t>Prometheus</a:t>
            </a:r>
            <a:r>
              <a:rPr lang="fr-FR" sz="3600" dirty="0"/>
              <a:t> : Pour le monitoring et la collecte </a:t>
            </a:r>
          </a:p>
          <a:p>
            <a:r>
              <a:rPr lang="fr-FR" sz="3600" dirty="0"/>
              <a:t>			    de métriques.</a:t>
            </a:r>
          </a:p>
          <a:p>
            <a:endParaRPr lang="fr-FR" sz="3600" dirty="0"/>
          </a:p>
          <a:p>
            <a:pPr marL="571500" indent="-571500">
              <a:buFont typeface="Wingdings" panose="05000000000000000000" pitchFamily="2" charset="2"/>
              <a:buChar char="v"/>
            </a:pPr>
            <a:r>
              <a:rPr lang="fr-FR" sz="3600" b="1" dirty="0"/>
              <a:t>Postman</a:t>
            </a:r>
            <a:r>
              <a:rPr lang="fr-FR" sz="3600" dirty="0"/>
              <a:t> : Pour tester les API RESTful.</a:t>
            </a:r>
          </a:p>
          <a:p>
            <a:endParaRPr lang="fr-FR" sz="3600" dirty="0"/>
          </a:p>
          <a:p>
            <a:endParaRPr lang="fr-FR" sz="3600" dirty="0"/>
          </a:p>
          <a:p>
            <a:pPr marL="571500" indent="-571500">
              <a:buFont typeface="Wingdings" panose="05000000000000000000" pitchFamily="2" charset="2"/>
              <a:buChar char="v"/>
            </a:pPr>
            <a:r>
              <a:rPr lang="fr-FR" sz="3600" b="1" dirty="0"/>
              <a:t>Git</a:t>
            </a:r>
            <a:r>
              <a:rPr lang="fr-FR" sz="3600" dirty="0"/>
              <a:t> : Pour la gestion de version et le partage du code.</a:t>
            </a:r>
          </a:p>
        </p:txBody>
      </p:sp>
      <p:pic>
        <p:nvPicPr>
          <p:cNvPr id="4" name="Image 3">
            <a:extLst>
              <a:ext uri="{FF2B5EF4-FFF2-40B4-BE49-F238E27FC236}">
                <a16:creationId xmlns:a16="http://schemas.microsoft.com/office/drawing/2014/main" id="{2F390257-0C0F-BF14-5D99-8E1ADEA52BC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34800" y="2541880"/>
            <a:ext cx="3162300" cy="1447800"/>
          </a:xfrm>
          <a:prstGeom prst="rect">
            <a:avLst/>
          </a:prstGeom>
          <a:ln>
            <a:solidFill>
              <a:schemeClr val="accent1"/>
            </a:solidFill>
          </a:ln>
        </p:spPr>
      </p:pic>
      <p:pic>
        <p:nvPicPr>
          <p:cNvPr id="20" name="Image 19">
            <a:extLst>
              <a:ext uri="{FF2B5EF4-FFF2-40B4-BE49-F238E27FC236}">
                <a16:creationId xmlns:a16="http://schemas.microsoft.com/office/drawing/2014/main" id="{B2EB5027-244E-931C-58D5-98B9F7DD54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34800" y="4288687"/>
            <a:ext cx="3200400" cy="1428750"/>
          </a:xfrm>
          <a:prstGeom prst="rect">
            <a:avLst/>
          </a:prstGeom>
          <a:ln>
            <a:solidFill>
              <a:schemeClr val="accent1"/>
            </a:solidFill>
          </a:ln>
        </p:spPr>
      </p:pic>
      <p:pic>
        <p:nvPicPr>
          <p:cNvPr id="23" name="Image 22">
            <a:extLst>
              <a:ext uri="{FF2B5EF4-FFF2-40B4-BE49-F238E27FC236}">
                <a16:creationId xmlns:a16="http://schemas.microsoft.com/office/drawing/2014/main" id="{189AC01E-F1E4-0D26-9196-F36065C060C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05249" y="5392956"/>
            <a:ext cx="2466975" cy="1847850"/>
          </a:xfrm>
          <a:prstGeom prst="rect">
            <a:avLst/>
          </a:prstGeom>
          <a:ln>
            <a:solidFill>
              <a:schemeClr val="accent1"/>
            </a:solidFill>
          </a:ln>
        </p:spPr>
      </p:pic>
      <p:pic>
        <p:nvPicPr>
          <p:cNvPr id="28" name="Image 27">
            <a:extLst>
              <a:ext uri="{FF2B5EF4-FFF2-40B4-BE49-F238E27FC236}">
                <a16:creationId xmlns:a16="http://schemas.microsoft.com/office/drawing/2014/main" id="{87A5A90D-24EF-8BC0-7AFC-40E792661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82462" y="6975402"/>
            <a:ext cx="2466975" cy="1847850"/>
          </a:xfrm>
          <a:prstGeom prst="rect">
            <a:avLst/>
          </a:prstGeom>
          <a:ln>
            <a:solidFill>
              <a:schemeClr val="accent1"/>
            </a:solidFill>
          </a:ln>
        </p:spPr>
      </p:pic>
    </p:spTree>
    <p:extLst>
      <p:ext uri="{BB962C8B-B14F-4D97-AF65-F5344CB8AC3E}">
        <p14:creationId xmlns:p14="http://schemas.microsoft.com/office/powerpoint/2010/main" val="313006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200329" y="255048"/>
            <a:ext cx="1150165" cy="1150165"/>
            <a:chOff x="0" y="0"/>
            <a:chExt cx="1533554" cy="1533554"/>
          </a:xfrm>
        </p:grpSpPr>
        <p:sp>
          <p:nvSpPr>
            <p:cNvPr id="6" name="Freeform 6"/>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2">
                <a:alphaModFix amt="55000"/>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4918" y="174918"/>
              <a:ext cx="1183717" cy="118371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15800" y="385395"/>
              <a:ext cx="701954" cy="769265"/>
            </a:xfrm>
            <a:custGeom>
              <a:avLst/>
              <a:gdLst/>
              <a:ahLst/>
              <a:cxnLst/>
              <a:rect l="l" t="t" r="r" b="b"/>
              <a:pathLst>
                <a:path w="701954" h="769265">
                  <a:moveTo>
                    <a:pt x="0" y="0"/>
                  </a:moveTo>
                  <a:lnTo>
                    <a:pt x="701954" y="0"/>
                  </a:lnTo>
                  <a:lnTo>
                    <a:pt x="701954" y="769265"/>
                  </a:lnTo>
                  <a:lnTo>
                    <a:pt x="0" y="7692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16860007" y="8823252"/>
            <a:ext cx="1150165" cy="1150165"/>
            <a:chOff x="0" y="0"/>
            <a:chExt cx="1533554" cy="1533554"/>
          </a:xfrm>
        </p:grpSpPr>
        <p:sp>
          <p:nvSpPr>
            <p:cNvPr id="12" name="Freeform 12"/>
            <p:cNvSpPr/>
            <p:nvPr/>
          </p:nvSpPr>
          <p:spPr>
            <a:xfrm>
              <a:off x="0" y="0"/>
              <a:ext cx="1533554" cy="1533554"/>
            </a:xfrm>
            <a:custGeom>
              <a:avLst/>
              <a:gdLst/>
              <a:ahLst/>
              <a:cxnLst/>
              <a:rect l="l" t="t" r="r" b="b"/>
              <a:pathLst>
                <a:path w="1533554" h="1533554">
                  <a:moveTo>
                    <a:pt x="0" y="0"/>
                  </a:moveTo>
                  <a:lnTo>
                    <a:pt x="1533554" y="0"/>
                  </a:lnTo>
                  <a:lnTo>
                    <a:pt x="1533554" y="1533554"/>
                  </a:lnTo>
                  <a:lnTo>
                    <a:pt x="0" y="1533554"/>
                  </a:lnTo>
                  <a:lnTo>
                    <a:pt x="0" y="0"/>
                  </a:lnTo>
                  <a:close/>
                </a:path>
              </a:pathLst>
            </a:custGeom>
            <a:blipFill>
              <a:blip r:embed="rId2">
                <a:alphaModFix amt="55000"/>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174918" y="174918"/>
              <a:ext cx="1183717" cy="118371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9525"/>
                <a:ext cx="660400" cy="746125"/>
              </a:xfrm>
              <a:prstGeom prst="rect">
                <a:avLst/>
              </a:prstGeom>
            </p:spPr>
            <p:txBody>
              <a:bodyPr lIns="50800" tIns="50800" rIns="50800" bIns="50800" rtlCol="0" anchor="ctr"/>
              <a:lstStyle/>
              <a:p>
                <a:pPr algn="ctr">
                  <a:lnSpc>
                    <a:spcPts val="3600"/>
                  </a:lnSpc>
                </a:pPr>
                <a:endParaRPr/>
              </a:p>
            </p:txBody>
          </p:sp>
        </p:grpSp>
        <p:sp>
          <p:nvSpPr>
            <p:cNvPr id="16" name="Freeform 16"/>
            <p:cNvSpPr/>
            <p:nvPr/>
          </p:nvSpPr>
          <p:spPr>
            <a:xfrm>
              <a:off x="548076" y="434808"/>
              <a:ext cx="457618" cy="684153"/>
            </a:xfrm>
            <a:custGeom>
              <a:avLst/>
              <a:gdLst/>
              <a:ahLst/>
              <a:cxnLst/>
              <a:rect l="l" t="t" r="r" b="b"/>
              <a:pathLst>
                <a:path w="457618" h="684153">
                  <a:moveTo>
                    <a:pt x="0" y="0"/>
                  </a:moveTo>
                  <a:lnTo>
                    <a:pt x="457618" y="0"/>
                  </a:lnTo>
                  <a:lnTo>
                    <a:pt x="457618" y="684154"/>
                  </a:lnTo>
                  <a:lnTo>
                    <a:pt x="0" y="6841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7" name="TextBox 17"/>
          <p:cNvSpPr txBox="1"/>
          <p:nvPr/>
        </p:nvSpPr>
        <p:spPr>
          <a:xfrm>
            <a:off x="3131127" y="994844"/>
            <a:ext cx="12039600" cy="820738"/>
          </a:xfrm>
          <a:prstGeom prst="rect">
            <a:avLst/>
          </a:prstGeom>
        </p:spPr>
        <p:txBody>
          <a:bodyPr wrap="square" lIns="0" tIns="0" rIns="0" bIns="0" rtlCol="0" anchor="t">
            <a:spAutoFit/>
          </a:bodyPr>
          <a:lstStyle/>
          <a:p>
            <a:pPr algn="l">
              <a:lnSpc>
                <a:spcPts val="6363"/>
              </a:lnSpc>
            </a:pPr>
            <a:r>
              <a:rPr lang="fr-FR" sz="6427" dirty="0">
                <a:solidFill>
                  <a:srgbClr val="1A1E44"/>
                </a:solidFill>
                <a:latin typeface="Kollektif Bold"/>
                <a:ea typeface="Kollektif Bold"/>
                <a:cs typeface="Kollektif Bold"/>
                <a:sym typeface="Kollektif Bold"/>
              </a:rPr>
              <a:t>Architecture de l'Application</a:t>
            </a:r>
          </a:p>
        </p:txBody>
      </p:sp>
      <p:pic>
        <p:nvPicPr>
          <p:cNvPr id="4" name="Image 3">
            <a:extLst>
              <a:ext uri="{FF2B5EF4-FFF2-40B4-BE49-F238E27FC236}">
                <a16:creationId xmlns:a16="http://schemas.microsoft.com/office/drawing/2014/main" id="{6F2C2F19-030D-C380-1967-114153E6FD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5881" y="1992055"/>
            <a:ext cx="12436238" cy="7964044"/>
          </a:xfrm>
          <a:prstGeom prst="rect">
            <a:avLst/>
          </a:prstGeom>
          <a:ln>
            <a:solidFill>
              <a:schemeClr val="accent1"/>
            </a:solidFill>
          </a:ln>
        </p:spPr>
      </p:pic>
    </p:spTree>
    <p:extLst>
      <p:ext uri="{BB962C8B-B14F-4D97-AF65-F5344CB8AC3E}">
        <p14:creationId xmlns:p14="http://schemas.microsoft.com/office/powerpoint/2010/main" val="313384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2555</TotalTime>
  <Words>1990</Words>
  <Application>Microsoft Office PowerPoint</Application>
  <PresentationFormat>Personnalisé</PresentationFormat>
  <Paragraphs>163</Paragraphs>
  <Slides>25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Wingdings</vt:lpstr>
      <vt:lpstr>Kollektif Bold</vt:lpstr>
      <vt:lpstr>Arial</vt:lpstr>
      <vt:lpstr>Kollektif</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projet marketing produit dégradé moderne violet</dc:title>
  <dc:creator>YASMINE</dc:creator>
  <cp:lastModifiedBy>yasmine ouedraogo</cp:lastModifiedBy>
  <cp:revision>14</cp:revision>
  <dcterms:created xsi:type="dcterms:W3CDTF">2006-08-16T00:00:00Z</dcterms:created>
  <dcterms:modified xsi:type="dcterms:W3CDTF">2024-09-06T16:22:28Z</dcterms:modified>
  <dc:identifier>DAGPUzEjMBA</dc:identifier>
</cp:coreProperties>
</file>