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79" d="100"/>
          <a:sy n="79" d="100"/>
        </p:scale>
        <p:origin x="108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ni Banerjee" userId="a71a2a0cfe2d965d" providerId="LiveId" clId="{1A82BA57-04DE-43A5-956C-4AEFFC938841}"/>
    <pc:docChg chg="undo custSel modSld">
      <pc:chgData name="Indrani Banerjee" userId="a71a2a0cfe2d965d" providerId="LiveId" clId="{1A82BA57-04DE-43A5-956C-4AEFFC938841}" dt="2021-12-07T01:53:38.801" v="165" actId="255"/>
      <pc:docMkLst>
        <pc:docMk/>
      </pc:docMkLst>
      <pc:sldChg chg="addSp delSp modSp mod">
        <pc:chgData name="Indrani Banerjee" userId="a71a2a0cfe2d965d" providerId="LiveId" clId="{1A82BA57-04DE-43A5-956C-4AEFFC938841}" dt="2021-12-07T01:53:38.801" v="165" actId="255"/>
        <pc:sldMkLst>
          <pc:docMk/>
          <pc:sldMk cId="0" sldId="256"/>
        </pc:sldMkLst>
        <pc:spChg chg="mod">
          <ac:chgData name="Indrani Banerjee" userId="a71a2a0cfe2d965d" providerId="LiveId" clId="{1A82BA57-04DE-43A5-956C-4AEFFC938841}" dt="2021-12-07T01:53:28.295" v="162" actId="113"/>
          <ac:spMkLst>
            <pc:docMk/>
            <pc:sldMk cId="0" sldId="256"/>
            <ac:spMk id="2" creationId="{C410EBB1-2F65-4703-ADF5-42133A51B5F1}"/>
          </ac:spMkLst>
        </pc:spChg>
        <pc:spChg chg="mod">
          <ac:chgData name="Indrani Banerjee" userId="a71a2a0cfe2d965d" providerId="LiveId" clId="{1A82BA57-04DE-43A5-956C-4AEFFC938841}" dt="2021-12-07T01:53:38.801" v="165" actId="255"/>
          <ac:spMkLst>
            <pc:docMk/>
            <pc:sldMk cId="0" sldId="256"/>
            <ac:spMk id="3" creationId="{05CB6CA5-CB3B-4E48-A82B-7364EE438860}"/>
          </ac:spMkLst>
        </pc:spChg>
        <pc:spChg chg="mod">
          <ac:chgData name="Indrani Banerjee" userId="a71a2a0cfe2d965d" providerId="LiveId" clId="{1A82BA57-04DE-43A5-956C-4AEFFC938841}" dt="2021-12-07T01:52:56.016" v="142" actId="103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2:47.587" v="129" actId="103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2:33.281" v="109" actId="103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2:25.900" v="99" actId="1036"/>
          <ac:spMkLst>
            <pc:docMk/>
            <pc:sldMk cId="0" sldId="256"/>
            <ac:spMk id="32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3:16.175" v="156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2:40.312" v="119" actId="1036"/>
          <ac:spMkLst>
            <pc:docMk/>
            <pc:sldMk cId="0" sldId="256"/>
            <ac:spMk id="35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2:18.908" v="89" actId="1036"/>
          <ac:spMkLst>
            <pc:docMk/>
            <pc:sldMk cId="0" sldId="256"/>
            <ac:spMk id="36" creationId="{00000000-0000-0000-0000-000000000000}"/>
          </ac:spMkLst>
        </pc:spChg>
        <pc:spChg chg="mod">
          <ac:chgData name="Indrani Banerjee" userId="a71a2a0cfe2d965d" providerId="LiveId" clId="{1A82BA57-04DE-43A5-956C-4AEFFC938841}" dt="2021-12-07T01:53:32.855" v="164" actId="113"/>
          <ac:spMkLst>
            <pc:docMk/>
            <pc:sldMk cId="0" sldId="256"/>
            <ac:spMk id="37" creationId="{00000000-0000-0000-0000-000000000000}"/>
          </ac:spMkLst>
        </pc:spChg>
        <pc:picChg chg="add del">
          <ac:chgData name="Indrani Banerjee" userId="a71a2a0cfe2d965d" providerId="LiveId" clId="{1A82BA57-04DE-43A5-956C-4AEFFC938841}" dt="2021-12-07T01:53:23.224" v="158" actId="22"/>
          <ac:picMkLst>
            <pc:docMk/>
            <pc:sldMk cId="0" sldId="256"/>
            <ac:picMk id="5" creationId="{31505D21-751E-498A-BC67-21C69D709B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87143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1739" y="388637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91960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95389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838512"/>
            <a:ext cx="4324418" cy="136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Monalco Mining increased their investments in operation technologies, primarily iron ore crushers, and in maintenance during a period of high demand and high prices of iron ore in the bass-Shingle Basin in Western Australia. Now a reduction in costs in necessary as the market price for iron ore has reduced from $110/ton to $55/ton. The current annual expenditure on maintenance of the ore crushers is $30M, where 80% of these work orders are a result of excess wear. Currently, the ore crushers are being maintained annually, whilst the OEM guide recommends maintenance every 3 years. It is forecast that in 2019, if current trends continue, maintenance expenditure will be 45M. A minimum 20% reduction in maintenance costs are required for the current forecast of downward pricing of iron ore, and a general decrease of the breakeven point from $50/ton. 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99091"/>
            <a:ext cx="4324418" cy="58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There are two main criteria of success here: the maintenance expenditure for 2019 must be at most 24M and the breakeven point must be reduced. The current market trends show a decrease in iron ore prices, so the breakeven point should be reduced for at least 3 years put the company on a path of profitability during this downward trend. 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51077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 methods for reducing the maintenance costs will only apply for the iron ore mines in Western Australia, not all mines owned by Monalco Mining.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/>
              <a:t>The frequency of maintenance events must be at least one every 50,000 tons of iron ore processed, and this must be agreed upon by the reliability engineering team.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Monalco Problem Statement [Indrani Banerjee]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Monalco Mining reduce annual maintenance costs by at least 20% in order to reduce the 2019 maintenance expenditure to 24M and reduce the breakeven point of $50 per ton</a:t>
            </a:r>
            <a:r>
              <a:rPr lang="en-US" b="1" dirty="0"/>
              <a:t> over the next 3 years in order to maintain profitability during this current period of downwards shifts in pricing?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0EBB1-2F65-4703-ADF5-42133A51B5F1}"/>
              </a:ext>
            </a:extLst>
          </p:cNvPr>
          <p:cNvSpPr txBox="1"/>
          <p:nvPr/>
        </p:nvSpPr>
        <p:spPr>
          <a:xfrm>
            <a:off x="4668375" y="3446771"/>
            <a:ext cx="4246971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80" dirty="0"/>
              <a:t>Chanel Adams – Reliability engineer – can provide insight into the number of maintenance events </a:t>
            </a:r>
          </a:p>
          <a:p>
            <a:r>
              <a:rPr lang="en-GB" sz="1080" dirty="0"/>
              <a:t>Jonas Richards – Asset integrity Manager</a:t>
            </a:r>
          </a:p>
          <a:p>
            <a:r>
              <a:rPr lang="en-GB" sz="1080" dirty="0"/>
              <a:t>Bruce Banner – Maintenance SME</a:t>
            </a:r>
          </a:p>
          <a:p>
            <a:r>
              <a:rPr lang="en-GB" sz="1080" dirty="0"/>
              <a:t>Jane Stere – Principal Maintenance</a:t>
            </a:r>
          </a:p>
          <a:p>
            <a:r>
              <a:rPr lang="en-GB" sz="1080" dirty="0"/>
              <a:t>Fargo Williams – Change Manager </a:t>
            </a:r>
          </a:p>
          <a:p>
            <a:r>
              <a:rPr lang="en-GB" sz="1080" dirty="0"/>
              <a:t>Tara Starr – Maintenance SME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B6CA5-CB3B-4E48-A82B-7364EE438860}"/>
              </a:ext>
            </a:extLst>
          </p:cNvPr>
          <p:cNvSpPr txBox="1"/>
          <p:nvPr/>
        </p:nvSpPr>
        <p:spPr>
          <a:xfrm>
            <a:off x="4668375" y="5086000"/>
            <a:ext cx="421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Historian – provides data on how many tones of Iron Ore have been processed with the ore crushers, data from T3000DCS</a:t>
            </a:r>
          </a:p>
          <a:p>
            <a:r>
              <a:rPr lang="en-US" sz="1200" dirty="0"/>
              <a:t>Ellipse – information on old work orders </a:t>
            </a:r>
          </a:p>
          <a:p>
            <a:r>
              <a:rPr lang="en-US" sz="1200" dirty="0"/>
              <a:t>SAP – most recent logs of work order requests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753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Problem Statement [Indrani Banerjee]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Indrani Banerjee</cp:lastModifiedBy>
  <cp:revision>2</cp:revision>
  <dcterms:modified xsi:type="dcterms:W3CDTF">2021-12-07T01:53:40Z</dcterms:modified>
</cp:coreProperties>
</file>