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8F74D6-BB70-4182-8E2A-DB73F693C26B}" v="4" dt="2021-12-07T01:49:29.7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47" autoAdjust="0"/>
  </p:normalViewPr>
  <p:slideViewPr>
    <p:cSldViewPr snapToGrid="0">
      <p:cViewPr varScale="1">
        <p:scale>
          <a:sx n="104" d="100"/>
          <a:sy n="104" d="100"/>
        </p:scale>
        <p:origin x="182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dirty="0">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Hypothesis: </a:t>
            </a:r>
            <a:r>
              <a:rPr lang="en-AU" sz="1200" b="0" i="1" u="none" strike="noStrike" cap="none" dirty="0">
                <a:solidFill>
                  <a:srgbClr val="000000"/>
                </a:solidFill>
                <a:latin typeface="Arial"/>
                <a:ea typeface="Arial"/>
                <a:cs typeface="Arial"/>
                <a:sym typeface="Arial"/>
              </a:rPr>
              <a:t>Create a Hypothesis with an emphasis on SMART principles. </a:t>
            </a:r>
            <a:r>
              <a:rPr lang="en-AU" sz="1200" b="1" i="1" u="none" strike="noStrike" cap="none" dirty="0">
                <a:solidFill>
                  <a:srgbClr val="000000"/>
                </a:solidFill>
                <a:latin typeface="Arial"/>
                <a:ea typeface="Arial"/>
                <a:cs typeface="Arial"/>
                <a:sym typeface="Arial"/>
              </a:rPr>
              <a:t>(</a:t>
            </a:r>
            <a:r>
              <a:rPr lang="en-AU" sz="1200" b="1" i="1" dirty="0"/>
              <a:t>S – Specific, M – Measurable, A – Achievable, R – Realistic, T – Timebound). </a:t>
            </a:r>
            <a:r>
              <a:rPr lang="en-AU" sz="1200" b="0" i="0" dirty="0"/>
              <a:t>If you cannot do this, you </a:t>
            </a:r>
            <a:r>
              <a:rPr lang="en-AU" sz="1200" b="1" i="0" dirty="0"/>
              <a:t>do not</a:t>
            </a:r>
            <a:r>
              <a:rPr lang="en-AU" sz="1200" b="0" i="0" dirty="0"/>
              <a:t> have a good grasp on the business problem.</a:t>
            </a:r>
            <a:endParaRPr b="1" dirty="0"/>
          </a:p>
          <a:p>
            <a:pPr marL="0" lvl="0" indent="0" algn="l" rtl="0">
              <a:lnSpc>
                <a:spcPct val="100000"/>
              </a:lnSpc>
              <a:spcBef>
                <a:spcPts val="0"/>
              </a:spcBef>
              <a:spcAft>
                <a:spcPts val="0"/>
              </a:spcAft>
              <a:buSzPts val="1400"/>
              <a:buNone/>
            </a:pPr>
            <a:endParaRPr dirty="0"/>
          </a:p>
          <a:p>
            <a:pPr marL="0" marR="0" lvl="0" indent="0" algn="l" rtl="0">
              <a:lnSpc>
                <a:spcPct val="100000"/>
              </a:lnSpc>
              <a:spcBef>
                <a:spcPts val="0"/>
              </a:spcBef>
              <a:spcAft>
                <a:spcPts val="0"/>
              </a:spcAft>
              <a:buClr>
                <a:srgbClr val="000000"/>
              </a:buClr>
              <a:buSzPts val="1400"/>
              <a:buFont typeface="Arial"/>
              <a:buNone/>
            </a:pPr>
            <a:r>
              <a:rPr lang="en-AU" b="1" dirty="0"/>
              <a:t>Context: </a:t>
            </a:r>
            <a:r>
              <a:rPr lang="en-AU" sz="1200" dirty="0"/>
              <a:t>With context, we have </a:t>
            </a:r>
            <a:r>
              <a:rPr lang="en-AU" sz="1200" b="1" u="sng" dirty="0"/>
              <a:t>clearly identified the problem at hand </a:t>
            </a:r>
            <a:r>
              <a:rPr lang="en-AU" sz="1200" dirty="0"/>
              <a:t>and have elucidated on how our initiative may solve this problem, alongside the commercial implications this will have on the business. </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r>
              <a:rPr lang="en-AU" b="1" dirty="0"/>
              <a:t>Criteria for Success</a:t>
            </a:r>
            <a:r>
              <a:rPr lang="en-AU" b="0" dirty="0"/>
              <a:t>: Clearly defining the criteria for success ensures that the scope of your work is clearly defined and understood. Otherwise, if this isn’t defined – your work will never end which will result in mismatched expectations.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Scope of Solution Space: </a:t>
            </a:r>
            <a:r>
              <a:rPr lang="en-AU" b="0" dirty="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Constraints within Solution Space: </a:t>
            </a:r>
            <a:r>
              <a:rPr lang="en-AU" b="0" dirty="0"/>
              <a:t>Looking forward, what are the foreseeable problems we are likely to encounter? Could this be stakeholder resistance? Could this be we don’t have access to the right data? </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Stakeholders to provide key insight: </a:t>
            </a:r>
            <a:r>
              <a:rPr lang="en-AU" b="0" dirty="0"/>
              <a:t>Who are the people I need to speak to, to get the answers I need for my data analysis?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What key data sources are required</a:t>
            </a:r>
            <a:r>
              <a:rPr lang="en-AU" b="0" dirty="0"/>
              <a:t>?</a:t>
            </a:r>
            <a:endParaRPr dirty="0"/>
          </a:p>
          <a:p>
            <a:pPr marL="0" lvl="0" indent="0" algn="l" rtl="0">
              <a:lnSpc>
                <a:spcPct val="100000"/>
              </a:lnSpc>
              <a:spcBef>
                <a:spcPts val="0"/>
              </a:spcBef>
              <a:spcAft>
                <a:spcPts val="0"/>
              </a:spcAft>
              <a:buSzPts val="1400"/>
              <a:buNone/>
            </a:pPr>
            <a:r>
              <a:rPr lang="en-AU" b="0" dirty="0"/>
              <a:t>Based off my discussions with the key stakeholders – can we clearly list out all the data sources we need so we can make a highly targeted request as opposed to a scatter-gun approach where we ask for a bit of everything?</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dirty="0">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618127"/>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dirty="0">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dirty="0">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1</a:t>
            </a:r>
            <a:endParaRPr sz="1428" b="0" i="0" u="none" strike="noStrike" cap="none" dirty="0">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4</a:t>
            </a:r>
            <a:endParaRPr b="0" i="0" u="none" strike="noStrike" cap="none" dirty="0">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Context</a:t>
            </a:r>
            <a:endParaRPr b="0" i="0" u="none" strike="noStrike" cap="none" dirty="0">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Constraints within solution space</a:t>
            </a:r>
            <a:endParaRPr b="0" i="0" u="none" strike="noStrike" cap="none" dirty="0">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5</a:t>
            </a:r>
            <a:endParaRPr b="0" i="0" u="none" strike="noStrike" cap="none" dirty="0">
              <a:solidFill>
                <a:srgbClr val="000000"/>
              </a:solidFill>
              <a:latin typeface="Arial"/>
              <a:ea typeface="Arial"/>
              <a:cs typeface="Arial"/>
              <a:sym typeface="Arial"/>
            </a:endParaRPr>
          </a:p>
        </p:txBody>
      </p:sp>
      <p:sp>
        <p:nvSpPr>
          <p:cNvPr id="27" name="Google Shape;27;p1"/>
          <p:cNvSpPr/>
          <p:nvPr/>
        </p:nvSpPr>
        <p:spPr>
          <a:xfrm>
            <a:off x="218936" y="371293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2</a:t>
            </a:r>
            <a:endParaRPr b="0" i="0" u="none" strike="noStrike" cap="none" dirty="0">
              <a:solidFill>
                <a:srgbClr val="000000"/>
              </a:solidFill>
              <a:latin typeface="Arial"/>
              <a:ea typeface="Arial"/>
              <a:cs typeface="Arial"/>
              <a:sym typeface="Arial"/>
            </a:endParaRPr>
          </a:p>
        </p:txBody>
      </p:sp>
      <p:sp>
        <p:nvSpPr>
          <p:cNvPr id="28" name="Google Shape;28;p1"/>
          <p:cNvSpPr/>
          <p:nvPr/>
        </p:nvSpPr>
        <p:spPr>
          <a:xfrm>
            <a:off x="581739" y="3764458"/>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b="0" i="0" u="none" strike="noStrike" cap="none" dirty="0">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Stakeholders to provide key insight</a:t>
            </a:r>
            <a:endParaRPr b="0" i="0" u="none" strike="noStrike" cap="none" dirty="0">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3</a:t>
            </a:r>
            <a:endParaRPr b="0" i="0" u="none" strike="noStrike" cap="none" dirty="0">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6</a:t>
            </a:r>
            <a:endParaRPr b="0" i="0" u="none" strike="noStrike" cap="none" dirty="0">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Scope of solution space </a:t>
            </a:r>
            <a:endParaRPr b="0" i="0" u="none" strike="noStrike" cap="none" dirty="0">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dirty="0">
                <a:solidFill>
                  <a:schemeClr val="dk1"/>
                </a:solidFill>
              </a:rPr>
              <a:t>Key</a:t>
            </a:r>
            <a:r>
              <a:rPr lang="en-AU" sz="1428" b="0" i="0" u="none" strike="noStrike" cap="none" dirty="0">
                <a:solidFill>
                  <a:schemeClr val="dk1"/>
                </a:solidFill>
                <a:latin typeface="Arial"/>
                <a:ea typeface="Arial"/>
                <a:cs typeface="Arial"/>
                <a:sym typeface="Arial"/>
              </a:rPr>
              <a:t> data sources </a:t>
            </a:r>
            <a:endParaRPr b="0" i="0" u="none" strike="noStrike" cap="none" dirty="0">
              <a:solidFill>
                <a:srgbClr val="000000"/>
              </a:solidFill>
              <a:latin typeface="Arial"/>
              <a:ea typeface="Arial"/>
              <a:cs typeface="Arial"/>
              <a:sym typeface="Arial"/>
            </a:endParaRPr>
          </a:p>
        </p:txBody>
      </p:sp>
      <p:sp>
        <p:nvSpPr>
          <p:cNvPr id="34" name="Google Shape;34;p1"/>
          <p:cNvSpPr txBox="1"/>
          <p:nvPr/>
        </p:nvSpPr>
        <p:spPr>
          <a:xfrm>
            <a:off x="143108" y="1838512"/>
            <a:ext cx="4324418" cy="1816356"/>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US" sz="1200" dirty="0"/>
              <a:t>The Nordic Sensing Company has 4 factories which produce their InSense sensor. The failure rate for these sensors since the development stage has increased from 1-2% to 15% during the pre-ship testing stage. As the current manufacturing time for each sensor is 30 minutes, immediate action is required to reduce the failure rate to 5%. The possible causes of this increase failure might be attributed to one of their 26 suppliers, might be specific to one of the 7 parts, or possibly be specific to one of their 4 factories. Chi-squares done by VP has not yielded any obvious factors. </a:t>
            </a:r>
            <a:endParaRPr sz="1200" dirty="0"/>
          </a:p>
        </p:txBody>
      </p:sp>
      <p:sp>
        <p:nvSpPr>
          <p:cNvPr id="35" name="Google Shape;35;p1"/>
          <p:cNvSpPr txBox="1"/>
          <p:nvPr/>
        </p:nvSpPr>
        <p:spPr>
          <a:xfrm>
            <a:off x="143108" y="3977171"/>
            <a:ext cx="4324418" cy="8079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dirty="0"/>
              <a:t>Identify whether the failure rates are linked to a particular supplier or a specific sensor component.  </a:t>
            </a:r>
            <a:endParaRPr sz="1200"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029157"/>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000000"/>
                </a:solidFill>
                <a:latin typeface="Arial"/>
                <a:ea typeface="Arial"/>
                <a:cs typeface="Arial"/>
                <a:sym typeface="Arial"/>
              </a:rPr>
              <a:t>The identified supplier or part should be addressed,</a:t>
            </a:r>
            <a:r>
              <a:rPr lang="en-US" sz="1200" dirty="0"/>
              <a:t> and changes should be implemented to one of the four factories to identify whether dropping a specific supplier or changes to the identified faulty part reduces failure rate. If a comparable reduction is observed, then the changes to suppliers should be made across all four factories. 	</a:t>
            </a:r>
            <a:endParaRPr sz="12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dirty="0"/>
              <a:t>As only data for the last two quarters is available, identifying changes to manufacturing beyond the fast 6 months is not possible. The email doesn’t seem to state whether data can be differentiated by the 4 different factories- this will limit our ability to identify if the fault is across all 4 factories or specific to one. </a:t>
            </a: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dirty="0">
                <a:solidFill>
                  <a:schemeClr val="lt1"/>
                </a:solidFill>
                <a:latin typeface="Quattrocento Sans"/>
                <a:ea typeface="Quattrocento Sans"/>
                <a:cs typeface="Quattrocento Sans"/>
                <a:sym typeface="Quattrocento Sans"/>
              </a:rPr>
              <a:t>H</a:t>
            </a:r>
            <a:endParaRPr b="0" i="0" u="none" strike="noStrike" cap="none" dirty="0">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dirty="0">
                <a:solidFill>
                  <a:schemeClr val="lt1"/>
                </a:solidFill>
                <a:latin typeface="Quattrocento Sans"/>
                <a:ea typeface="Quattrocento Sans"/>
                <a:cs typeface="Quattrocento Sans"/>
                <a:sym typeface="Quattrocento Sans"/>
              </a:rPr>
              <a:t>D</a:t>
            </a:r>
            <a:endParaRPr b="0" i="0" u="none" strike="noStrike" cap="none" dirty="0">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dirty="0">
                <a:solidFill>
                  <a:schemeClr val="lt1"/>
                </a:solidFill>
                <a:latin typeface="Quattrocento Sans"/>
                <a:ea typeface="Quattrocento Sans"/>
                <a:cs typeface="Quattrocento Sans"/>
                <a:sym typeface="Quattrocento Sans"/>
              </a:rPr>
              <a:t>E</a:t>
            </a:r>
            <a:endParaRPr b="0" i="0" u="none" strike="noStrike" cap="none" dirty="0">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dirty="0">
                <a:solidFill>
                  <a:schemeClr val="lt1"/>
                </a:solidFill>
                <a:latin typeface="Quattrocento Sans"/>
                <a:ea typeface="Quattrocento Sans"/>
                <a:cs typeface="Quattrocento Sans"/>
                <a:sym typeface="Quattrocento Sans"/>
              </a:rPr>
              <a:t>I</a:t>
            </a:r>
            <a:endParaRPr b="0" i="0" u="none" strike="noStrike" cap="none" dirty="0">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dirty="0">
                <a:solidFill>
                  <a:schemeClr val="lt1"/>
                </a:solidFill>
                <a:latin typeface="Quattrocento Sans"/>
                <a:ea typeface="Quattrocento Sans"/>
                <a:cs typeface="Quattrocento Sans"/>
                <a:sym typeface="Quattrocento Sans"/>
              </a:rPr>
              <a:t>P</a:t>
            </a:r>
            <a:endParaRPr b="0" i="0" u="none" strike="noStrike" cap="none" dirty="0">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dirty="0">
                <a:solidFill>
                  <a:schemeClr val="lt1"/>
                </a:solidFill>
                <a:latin typeface="Quattrocento Sans"/>
                <a:ea typeface="Quattrocento Sans"/>
                <a:cs typeface="Quattrocento Sans"/>
                <a:sym typeface="Quattrocento Sans"/>
              </a:rPr>
              <a:t>H</a:t>
            </a:r>
            <a:endParaRPr b="0" i="0" u="none" strike="noStrike" cap="none" dirty="0">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rgbClr val="29748D"/>
                </a:solidFill>
                <a:latin typeface="Quattrocento Sans"/>
                <a:ea typeface="Quattrocento Sans"/>
                <a:cs typeface="Quattrocento Sans"/>
                <a:sym typeface="Quattrocento Sans"/>
              </a:rPr>
              <a:t>Nordic Sensing Problem Statement [Indrani Banerjee]</a:t>
            </a:r>
            <a:endParaRPr dirty="0"/>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b="1" i="0" u="none" strike="noStrike" cap="none" dirty="0">
                <a:solidFill>
                  <a:srgbClr val="000000"/>
                </a:solidFill>
                <a:latin typeface="Arial"/>
                <a:ea typeface="Arial"/>
                <a:cs typeface="Arial"/>
                <a:sym typeface="Arial"/>
              </a:rPr>
              <a:t>What opportunities are available for Nordic Sensing Company to reduce their current failure rate of 15% for their InSense sensors to 5% </a:t>
            </a:r>
            <a:r>
              <a:rPr lang="en-US" b="1" dirty="0"/>
              <a:t>through identifying which of the 7 sensor parts is failing, if failures are attributed to one of 26 suppliers, or if the high failure rate is limited to a specific factory out of the four factories in the next two weeks?</a:t>
            </a:r>
            <a:endParaRPr b="1" i="0" u="none" strike="noStrike" cap="none"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C410EBB1-2F65-4703-ADF5-42133A51B5F1}"/>
              </a:ext>
            </a:extLst>
          </p:cNvPr>
          <p:cNvSpPr txBox="1"/>
          <p:nvPr/>
        </p:nvSpPr>
        <p:spPr>
          <a:xfrm>
            <a:off x="4668375" y="3446771"/>
            <a:ext cx="4246971" cy="1015663"/>
          </a:xfrm>
          <a:prstGeom prst="rect">
            <a:avLst/>
          </a:prstGeom>
          <a:noFill/>
        </p:spPr>
        <p:txBody>
          <a:bodyPr wrap="square" rtlCol="0">
            <a:spAutoFit/>
          </a:bodyPr>
          <a:lstStyle/>
          <a:p>
            <a:r>
              <a:rPr lang="en-US" sz="1200" dirty="0"/>
              <a:t>Tony Abraham – InSense VP</a:t>
            </a:r>
          </a:p>
          <a:p>
            <a:r>
              <a:rPr lang="en-US" sz="1200" dirty="0"/>
              <a:t>Jessica Jones – QA/QC Engineer</a:t>
            </a:r>
          </a:p>
          <a:p>
            <a:r>
              <a:rPr lang="en-US" sz="1200" dirty="0"/>
              <a:t>Gary </a:t>
            </a:r>
            <a:r>
              <a:rPr lang="en-US" sz="1200" dirty="0" err="1"/>
              <a:t>Neumont</a:t>
            </a:r>
            <a:r>
              <a:rPr lang="en-US" sz="1200" dirty="0"/>
              <a:t> – Head of Manufacturing </a:t>
            </a:r>
          </a:p>
          <a:p>
            <a:r>
              <a:rPr lang="en-US" sz="1200" dirty="0"/>
              <a:t>Shane Buchholz – Head Engineer </a:t>
            </a:r>
          </a:p>
          <a:p>
            <a:r>
              <a:rPr lang="en-US" sz="1200" dirty="0"/>
              <a:t>Anna Landis = Lith Bat VP</a:t>
            </a:r>
          </a:p>
        </p:txBody>
      </p:sp>
      <p:sp>
        <p:nvSpPr>
          <p:cNvPr id="3" name="TextBox 2">
            <a:extLst>
              <a:ext uri="{FF2B5EF4-FFF2-40B4-BE49-F238E27FC236}">
                <a16:creationId xmlns:a16="http://schemas.microsoft.com/office/drawing/2014/main" id="{05CB6CA5-CB3B-4E48-A82B-7364EE438860}"/>
              </a:ext>
            </a:extLst>
          </p:cNvPr>
          <p:cNvSpPr txBox="1"/>
          <p:nvPr/>
        </p:nvSpPr>
        <p:spPr>
          <a:xfrm>
            <a:off x="4668375" y="5086000"/>
            <a:ext cx="4214275" cy="1015663"/>
          </a:xfrm>
          <a:prstGeom prst="rect">
            <a:avLst/>
          </a:prstGeom>
          <a:noFill/>
        </p:spPr>
        <p:txBody>
          <a:bodyPr wrap="square" rtlCol="0">
            <a:spAutoFit/>
          </a:bodyPr>
          <a:lstStyle/>
          <a:p>
            <a:r>
              <a:rPr lang="en-US" sz="1200" dirty="0"/>
              <a:t>Data from Cert – this will help identify if there is a certain part that fails most frequently, or if there are specific suppliers whose parts fail most frequently, or if the failures are more frequent in one factory compared to the other three. </a:t>
            </a: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TotalTime>
  <Words>725</Words>
  <Application>Microsoft Office PowerPoint</Application>
  <PresentationFormat>On-screen Show (4:3)</PresentationFormat>
  <Paragraphs>45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Nordic Sensing Problem Statement [Indrani Banerjee]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Indrani Banerjee</cp:lastModifiedBy>
  <cp:revision>2</cp:revision>
  <dcterms:modified xsi:type="dcterms:W3CDTF">2021-12-07T03:35:19Z</dcterms:modified>
</cp:coreProperties>
</file>