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265" r:id="rId5"/>
    <p:sldId id="269" r:id="rId6"/>
    <p:sldId id="272" r:id="rId7"/>
    <p:sldId id="270" r:id="rId8"/>
    <p:sldId id="271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1" d="100"/>
          <a:sy n="61" d="100"/>
        </p:scale>
        <p:origin x="2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18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B3A123-5C46-4142-AE92-9DDE5D0D2163}" type="datetime1">
              <a:rPr lang="en-GB" smtClean="0"/>
              <a:t>09/05/2022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B1507F-1C8B-4088-BDB4-184F845EFFF9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01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66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4C1F-9F3A-7AEB-A756-4CD7908A8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85A71-DB42-E3DE-A8B9-80EAA836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50097-1DF1-0EC3-E43F-F46572DC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4A2160-E8AA-45FB-B779-399D62979B96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190D9-8CD8-8600-836E-1EB04B3A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4690-B7E1-A861-7860-50088AE3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654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8FE-F267-7D35-0E00-2793DBEB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4C841-C182-984D-8455-39943D7F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94DD-ACA2-1F4E-6FF6-DDA5EE20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B4DA8-046D-406C-A4F7-0D5B9DCEFEE9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D3EB-7530-8EAF-D179-D9EE9BB4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2B328-4147-F6A5-C325-A0DAF875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23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B7C41-DA3A-323B-3BC6-568429393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8D16-4C99-1CC4-BD7D-A27AA1F2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6DA35-9393-5790-7A42-0DAFB554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849BC7-24DF-4BC5-9A8F-B0B631A69DDD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0824-6B19-1885-51FE-93527B65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BDBE-0C30-6259-5258-CC630E42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509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197A6C-7DD1-4603-A1C9-DD9CEDFE927A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241-7880-F795-9748-F85D4986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3D48-51D5-A7F6-DC10-79FCDF94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A74EB-997F-34C9-1B22-8EA6669C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C65D1E-C3E5-4B78-8A42-F3EFDD5973AE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E6A6-E0A6-0426-872E-3632861C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9969-7176-5A40-D365-B2194F5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05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157-9F04-8260-0FA9-82F89E7A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834-4F40-FA52-2516-B8242376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3B89-E4A9-FE5C-6178-ABA38F83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E38440-7EFF-48A2-BF3D-3C0E92B6589A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824D-5E39-A6E1-4070-4DDA119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DB50-676F-9E43-D364-4B6ED18D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091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3C81-5D18-4703-90A4-2FE07962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C4FE5-88AC-C0EC-13AE-208568218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A1F76-95A3-0C87-39D2-925D21DC7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54E4C-DD16-3665-305D-9FBB82BD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9A5282-DCF2-48DE-BB16-42BACCB0814C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595A6-015B-F6ED-2FFC-88F16E99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4985E-4803-52BE-0B46-C33D579B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580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06C9-F7A2-99C3-1CBD-1E93E1FB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F53C-740D-8EDD-354B-6A8A3204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81FBF-5773-6764-14E5-F20A08FCB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7F5D7-F13A-7B08-64EA-3DB43EDF2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0396D-FC8F-D9BE-FB4F-CEFD94E7D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F6974-1D30-3520-F124-FEB7889A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A143D3-292F-4591-BD51-2AEB47CB7732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53B9E-7B72-1761-C307-3FD566D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418E3-6E4E-92EC-6ACF-FC2C634E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80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6605-A57B-1A22-E20C-475AF1C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167A0-7F47-F1D4-8D9C-962BCE56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B2F01-C76D-4A97-9ACF-65B6B773CB83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BF476-4C2D-6EA4-CE5B-774B65FE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B8CA1-1540-80EF-130E-A814B068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8142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F6428-BD54-01B8-E0EC-EB70CDE6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875159-102F-41B3-A149-B1BCCF8F5CAE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9068F-E283-202A-049D-6C266DFC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2B242-8F54-05A0-7B5F-EFFDEA70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18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BCBC-0D30-CE8F-D7C8-386F5791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54AB-0A65-951D-A168-F981EF29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56003-FC49-585A-D842-4B3F334F8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10A65-005A-E720-CEA0-E56A3FD3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52B81B-7C80-416E-ABC5-BDFF58C1FFB0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EE2C6-E9DA-8477-F573-AC7565A5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E13F1-9EC4-AE2C-2A83-36B7C052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621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6F12-D72D-33B8-6BA0-A398B73F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F9981-A5BE-8DB2-C7C8-D4237A9C8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8A2C0-01E4-64CA-C4C6-F2CF30E33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E4BE9-9F41-BC3C-F6DD-21C8222B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9C2593-7D7E-47D2-8E65-6959A289339F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64F5D-7272-6644-8E6F-B9DDE63D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79A72-61E4-C136-B8EA-17490404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918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0994E-2DEA-8D07-FD2D-B072C61A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6CA44-1FCA-8A03-61E3-C175FE12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8F277-76D0-01B3-771D-B8EE9476B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EEBA770-5F3E-464C-AD04-D3E692C629B1}" type="datetime1">
              <a:rPr lang="en-GB" noProof="0" smtClean="0"/>
              <a:t>09/05/2022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54C07-B57D-75EC-6D61-CB49A84DC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D0081-BA1D-0079-92DC-91FC1D83A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148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4000">
                <a:solidFill>
                  <a:schemeClr val="tx2"/>
                </a:solidFill>
              </a:rPr>
              <a:t>Binary Classification of Tweets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rtlCol="0" anchor="ctr">
            <a:normAutofit/>
          </a:bodyPr>
          <a:lstStyle/>
          <a:p>
            <a:pPr rtl="0"/>
            <a:r>
              <a:rPr lang="en-US" sz="2000">
                <a:solidFill>
                  <a:schemeClr val="tx2"/>
                </a:solidFill>
              </a:rPr>
              <a:t>Indrani Banerjee</a:t>
            </a:r>
            <a:endParaRPr lang="en-GB" sz="2000">
              <a:solidFill>
                <a:schemeClr val="tx2"/>
              </a:solidFill>
            </a:endParaRPr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11866B14-07E1-812F-2E13-250AD5C75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8976" y="64981"/>
            <a:ext cx="5569254" cy="37174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Distribution of data</a:t>
            </a:r>
          </a:p>
          <a:p>
            <a:pPr rtl="0"/>
            <a:r>
              <a:rPr lang="en-GB" dirty="0"/>
              <a:t>Keywords </a:t>
            </a:r>
          </a:p>
          <a:p>
            <a:pPr rtl="0"/>
            <a:r>
              <a:rPr lang="en-GB" dirty="0"/>
              <a:t>Location </a:t>
            </a:r>
          </a:p>
          <a:p>
            <a:pPr rtl="0"/>
            <a:r>
              <a:rPr lang="en-GB" dirty="0"/>
              <a:t>Aim: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006DB12E-70F3-A3CC-9A26-6C83CC755B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5070" y="1690688"/>
            <a:ext cx="5181600" cy="3104493"/>
          </a:xfrm>
        </p:spPr>
      </p:pic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measuring stick, chime&#10;&#10;Description automatically generated">
            <a:extLst>
              <a:ext uri="{FF2B5EF4-FFF2-40B4-BE49-F238E27FC236}">
                <a16:creationId xmlns:a16="http://schemas.microsoft.com/office/drawing/2014/main" id="{F5E13D67-B521-3513-150F-10C84DB3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3802170"/>
            <a:ext cx="12138660" cy="29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3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B5F6-390F-A930-B9C6-90206431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Chart&#10;&#10;Description automatically generated with low confidence">
            <a:extLst>
              <a:ext uri="{FF2B5EF4-FFF2-40B4-BE49-F238E27FC236}">
                <a16:creationId xmlns:a16="http://schemas.microsoft.com/office/drawing/2014/main" id="{00A88C71-64B4-13B4-BC10-46C24B1FAA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3871" y="3013322"/>
            <a:ext cx="5181600" cy="3479553"/>
          </a:xfrm>
        </p:spPr>
      </p:pic>
      <p:pic>
        <p:nvPicPr>
          <p:cNvPr id="8" name="Content Placeholder 7" descr="Logo&#10;&#10;Description automatically generated">
            <a:extLst>
              <a:ext uri="{FF2B5EF4-FFF2-40B4-BE49-F238E27FC236}">
                <a16:creationId xmlns:a16="http://schemas.microsoft.com/office/drawing/2014/main" id="{1EA59623-6AD3-9114-BCB1-FCBA3CAE0A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6530" y="3021706"/>
            <a:ext cx="5181600" cy="3471169"/>
          </a:xfrm>
        </p:spPr>
      </p:pic>
    </p:spTree>
    <p:extLst>
      <p:ext uri="{BB962C8B-B14F-4D97-AF65-F5344CB8AC3E}">
        <p14:creationId xmlns:p14="http://schemas.microsoft.com/office/powerpoint/2010/main" val="360176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DE4D-B754-9568-0A83-DCC3599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9E4CC34D-5C76-A0CF-9D79-5193C051E2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972" y="3239135"/>
            <a:ext cx="4977778" cy="3530159"/>
          </a:xfrm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A810BB1A-3638-2701-0279-7490687134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2251" y="2987675"/>
            <a:ext cx="5375910" cy="3636645"/>
          </a:xfrm>
        </p:spPr>
      </p:pic>
    </p:spTree>
    <p:extLst>
      <p:ext uri="{BB962C8B-B14F-4D97-AF65-F5344CB8AC3E}">
        <p14:creationId xmlns:p14="http://schemas.microsoft.com/office/powerpoint/2010/main" val="240561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66558-98A9-71E2-F398-44020A5D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88A01B3-6FB3-D18E-42F5-C5C7FD7A4B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743" r="-2" b="4498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AEE5ED-DF69-B497-5200-26A7FE3D80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-2" b="6567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6974-AFE9-FF92-F138-C51C7D0A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0A6B588-CA74-A0A3-E9BE-ACB42F30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14AB1B-036F-C3DB-9068-18D7C4F38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84004"/>
              </p:ext>
            </p:extLst>
          </p:nvPr>
        </p:nvGraphicFramePr>
        <p:xfrm>
          <a:off x="720353" y="2054225"/>
          <a:ext cx="10515602" cy="4400922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2217569">
                  <a:extLst>
                    <a:ext uri="{9D8B030D-6E8A-4147-A177-3AD203B41FA5}">
                      <a16:colId xmlns:a16="http://schemas.microsoft.com/office/drawing/2014/main" val="2564770434"/>
                    </a:ext>
                  </a:extLst>
                </a:gridCol>
                <a:gridCol w="3846709">
                  <a:extLst>
                    <a:ext uri="{9D8B030D-6E8A-4147-A177-3AD203B41FA5}">
                      <a16:colId xmlns:a16="http://schemas.microsoft.com/office/drawing/2014/main" val="3070195626"/>
                    </a:ext>
                  </a:extLst>
                </a:gridCol>
                <a:gridCol w="758637">
                  <a:extLst>
                    <a:ext uri="{9D8B030D-6E8A-4147-A177-3AD203B41FA5}">
                      <a16:colId xmlns:a16="http://schemas.microsoft.com/office/drawing/2014/main" val="2414630106"/>
                    </a:ext>
                  </a:extLst>
                </a:gridCol>
                <a:gridCol w="698658">
                  <a:extLst>
                    <a:ext uri="{9D8B030D-6E8A-4147-A177-3AD203B41FA5}">
                      <a16:colId xmlns:a16="http://schemas.microsoft.com/office/drawing/2014/main" val="3028279805"/>
                    </a:ext>
                  </a:extLst>
                </a:gridCol>
                <a:gridCol w="1030971">
                  <a:extLst>
                    <a:ext uri="{9D8B030D-6E8A-4147-A177-3AD203B41FA5}">
                      <a16:colId xmlns:a16="http://schemas.microsoft.com/office/drawing/2014/main" val="3153687314"/>
                    </a:ext>
                  </a:extLst>
                </a:gridCol>
                <a:gridCol w="1173622">
                  <a:extLst>
                    <a:ext uri="{9D8B030D-6E8A-4147-A177-3AD203B41FA5}">
                      <a16:colId xmlns:a16="http://schemas.microsoft.com/office/drawing/2014/main" val="3233623454"/>
                    </a:ext>
                  </a:extLst>
                </a:gridCol>
                <a:gridCol w="789436">
                  <a:extLst>
                    <a:ext uri="{9D8B030D-6E8A-4147-A177-3AD203B41FA5}">
                      <a16:colId xmlns:a16="http://schemas.microsoft.com/office/drawing/2014/main" val="1670241977"/>
                    </a:ext>
                  </a:extLst>
                </a:gridCol>
              </a:tblGrid>
              <a:tr h="659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Classifier</a:t>
                      </a:r>
                      <a:endParaRPr lang="en-GB" sz="14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Parameters</a:t>
                      </a:r>
                      <a:endParaRPr lang="en-GB" sz="14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F1 Score</a:t>
                      </a:r>
                      <a:endParaRPr lang="en-GB" sz="14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MCC</a:t>
                      </a:r>
                      <a:endParaRPr lang="en-GB" sz="14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GB" sz="14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ROC_AUC</a:t>
                      </a:r>
                      <a:endParaRPr lang="en-GB" sz="14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GB" sz="14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66231"/>
                  </a:ext>
                </a:extLst>
              </a:tr>
              <a:tr h="8776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'C': 10.0, 'penalty': 'l2', 'solver': '</a:t>
                      </a:r>
                      <a:r>
                        <a:rPr lang="en-GB" sz="1400" b="0" i="0" u="none" strike="noStrike" cap="none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liblinear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n-GB" sz="14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339730"/>
                  </a:ext>
                </a:extLst>
              </a:tr>
              <a:tr h="659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Naive Bayes Classifier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sz="14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0.641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42608"/>
                  </a:ext>
                </a:extLst>
              </a:tr>
              <a:tr h="659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'gamma': 2, 'learning_rate': 0.1, 'max_depth': 20, 'n_estimators': 20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0.52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0.44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0.70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01765"/>
                  </a:ext>
                </a:extLst>
              </a:tr>
              <a:tr h="659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Gradient Boosting Classifier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learning_rate': 0.2, 'max_depth': 8, 'n_estimators': 10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0.44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0.70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0.35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0184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KNN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{'leaf_size': 1, 'n_neighbors': 1, 'p': 1}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0.38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0.32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7082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'max_depth': 9, 'n_estimators': 5</a:t>
                      </a:r>
                      <a:endParaRPr lang="pt-BR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0.29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0.62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36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2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3B0B-211D-8B7F-80F1-A434B6B5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3DF787-1F6F-2DE4-96A4-ADB51128036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1" y="3135504"/>
            <a:ext cx="4946102" cy="335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1B298A7-0260-988C-334E-CC160102C9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19" y="3135504"/>
            <a:ext cx="4946100" cy="34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5462-A967-C432-39BC-A37A18D0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325D-146F-3100-5E10-763C6EC712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7E8BD-45CD-5DF5-6DFE-A139101A9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6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148</Words>
  <Application>Microsoft Office PowerPoint</Application>
  <PresentationFormat>Widescreen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Binary Classification of Tweets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of Tweets</dc:title>
  <dc:creator>Indrani Banerjee</dc:creator>
  <cp:lastModifiedBy>Indrani Banerjee</cp:lastModifiedBy>
  <cp:revision>1</cp:revision>
  <dcterms:created xsi:type="dcterms:W3CDTF">2022-05-09T14:07:36Z</dcterms:created>
  <dcterms:modified xsi:type="dcterms:W3CDTF">2022-05-09T14:43:33Z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