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6" r:id="rId3"/>
    <p:sldId id="257" r:id="rId4"/>
    <p:sldId id="264" r:id="rId5"/>
    <p:sldId id="265" r:id="rId6"/>
    <p:sldId id="266" r:id="rId7"/>
    <p:sldId id="259" r:id="rId8"/>
    <p:sldId id="260" r:id="rId9"/>
    <p:sldId id="261" r:id="rId10"/>
    <p:sldId id="262" r:id="rId11"/>
    <p:sldId id="263" r:id="rId12"/>
    <p:sldId id="267" r:id="rId13"/>
    <p:sldId id="268" r:id="rId14"/>
    <p:sldId id="269" r:id="rId15"/>
    <p:sldId id="270" r:id="rId16"/>
    <p:sldId id="274" r:id="rId17"/>
    <p:sldId id="271" r:id="rId18"/>
    <p:sldId id="272" r:id="rId19"/>
    <p:sldId id="273" r:id="rId20"/>
    <p:sldId id="275" r:id="rId21"/>
    <p:sldId id="289" r:id="rId22"/>
    <p:sldId id="290" r:id="rId23"/>
    <p:sldId id="291" r:id="rId24"/>
    <p:sldId id="286" r:id="rId25"/>
    <p:sldId id="277" r:id="rId26"/>
    <p:sldId id="278" r:id="rId27"/>
    <p:sldId id="279" r:id="rId28"/>
    <p:sldId id="285" r:id="rId29"/>
    <p:sldId id="280" r:id="rId30"/>
    <p:sldId id="282" r:id="rId31"/>
    <p:sldId id="284" r:id="rId32"/>
    <p:sldId id="287" r:id="rId33"/>
    <p:sldId id="283" r:id="rId34"/>
    <p:sldId id="293" r:id="rId35"/>
    <p:sldId id="288" r:id="rId36"/>
    <p:sldId id="281" r:id="rId37"/>
    <p:sldId id="292" r:id="rId38"/>
    <p:sldId id="297" r:id="rId39"/>
    <p:sldId id="298" r:id="rId40"/>
    <p:sldId id="294" r:id="rId41"/>
    <p:sldId id="295"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3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E75B13-1894-419F-8698-E3D0F938A1EA}" type="datetimeFigureOut">
              <a:rPr lang="en-US" smtClean="0"/>
              <a:t>11/4/2015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63F77A-D696-4303-A97D-346E0310C4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3F77A-D696-4303-A97D-346E0310C4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3F77A-D696-4303-A97D-346E0310C4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3F77A-D696-4303-A97D-346E0310C4D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3F77A-D696-4303-A97D-346E0310C4D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63F77A-D696-4303-A97D-346E0310C4D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B63F77A-D696-4303-A97D-346E0310C4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B63F77A-D696-4303-A97D-346E0310C4D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E75B13-1894-419F-8698-E3D0F938A1EA}" type="datetimeFigureOut">
              <a:rPr lang="en-US" smtClean="0"/>
              <a:t>11/4/2015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B63F77A-D696-4303-A97D-346E0310C4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E75B13-1894-419F-8698-E3D0F938A1EA}" type="datetimeFigureOut">
              <a:rPr lang="en-US" smtClean="0"/>
              <a:t>11/4/2015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63F77A-D696-4303-A97D-346E0310C4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E75B13-1894-419F-8698-E3D0F938A1EA}" type="datetimeFigureOut">
              <a:rPr lang="en-US" smtClean="0"/>
              <a:t>11/4/2015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63F77A-D696-4303-A97D-346E0310C4D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E75B13-1894-419F-8698-E3D0F938A1EA}" type="datetimeFigureOut">
              <a:rPr lang="en-US" smtClean="0"/>
              <a:t>11/4/2015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B63F77A-D696-4303-A97D-346E0310C4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puppetlabs.com/puppet/latest/reference/config_file_hiera.html" TargetMode="External"/><Relationship Id="rId3" Type="http://schemas.openxmlformats.org/officeDocument/2006/relationships/hyperlink" Target="https://docs.puppetlabs.com/puppet/latest/reference/config_file_auth.html" TargetMode="External"/><Relationship Id="rId7" Type="http://schemas.openxmlformats.org/officeDocument/2006/relationships/hyperlink" Target="https://docs.puppetlabs.com/puppet/latest/reference/config_file_fileserver.html" TargetMode="External"/><Relationship Id="rId2" Type="http://schemas.openxmlformats.org/officeDocument/2006/relationships/hyperlink" Target="https://docs.puppetlabs.com/puppet/latest/reference/config_file_main.html" TargetMode="External"/><Relationship Id="rId1" Type="http://schemas.openxmlformats.org/officeDocument/2006/relationships/slideLayout" Target="../slideLayouts/slideLayout2.xml"/><Relationship Id="rId6" Type="http://schemas.openxmlformats.org/officeDocument/2006/relationships/hyperlink" Target="https://docs.puppetlabs.com/puppet/latest/reference/config_file_device.html" TargetMode="External"/><Relationship Id="rId5" Type="http://schemas.openxmlformats.org/officeDocument/2006/relationships/hyperlink" Target="https://docs.puppetlabs.com/puppet/latest/reference/config_file_csr_attributes.html" TargetMode="External"/><Relationship Id="rId4" Type="http://schemas.openxmlformats.org/officeDocument/2006/relationships/hyperlink" Target="https://docs.puppetlabs.com/puppet/latest/reference/config_file_autosign.html" TargetMode="External"/><Relationship Id="rId9" Type="http://schemas.openxmlformats.org/officeDocument/2006/relationships/hyperlink" Target="https://docs.puppetlabs.com/puppet/latest/reference/config_file_rout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docs.puppetlabs.com/hiera/1/install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3600"/>
            <a:ext cx="6553200" cy="1143000"/>
          </a:xfrm>
        </p:spPr>
        <p:txBody>
          <a:bodyPr/>
          <a:lstStyle/>
          <a:p>
            <a:r>
              <a:rPr lang="en-US" dirty="0" smtClean="0">
                <a:solidFill>
                  <a:schemeClr val="bg2">
                    <a:lumMod val="50000"/>
                  </a:schemeClr>
                </a:solidFill>
              </a:rPr>
              <a:t>Puppet</a:t>
            </a:r>
            <a:endParaRPr lang="en-US" dirty="0">
              <a:solidFill>
                <a:schemeClr val="bg2">
                  <a:lumMod val="50000"/>
                </a:schemeClr>
              </a:solidFill>
            </a:endParaRPr>
          </a:p>
        </p:txBody>
      </p:sp>
      <p:sp>
        <p:nvSpPr>
          <p:cNvPr id="3" name="Subtitle 2"/>
          <p:cNvSpPr>
            <a:spLocks noGrp="1"/>
          </p:cNvSpPr>
          <p:nvPr>
            <p:ph type="subTitle" idx="1"/>
          </p:nvPr>
        </p:nvSpPr>
        <p:spPr/>
        <p:txBody>
          <a:bodyPr/>
          <a:lstStyle/>
          <a:p>
            <a:r>
              <a:rPr lang="en-US" dirty="0" smtClean="0"/>
              <a:t>Robert</a:t>
            </a:r>
            <a:endParaRPr lang="en-US" dirty="0"/>
          </a:p>
        </p:txBody>
      </p:sp>
    </p:spTree>
    <p:extLst>
      <p:ext uri="{BB962C8B-B14F-4D97-AF65-F5344CB8AC3E}">
        <p14:creationId xmlns:p14="http://schemas.microsoft.com/office/powerpoint/2010/main" val="209546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000" dirty="0"/>
              <a:t>Puppet Enterprise’s functions are spread across several different components which get installed and configured when you run the installer. </a:t>
            </a:r>
            <a:endParaRPr lang="en-US" sz="2000" dirty="0" smtClean="0"/>
          </a:p>
          <a:p>
            <a:pPr marL="109728" indent="0">
              <a:buNone/>
            </a:pPr>
            <a:endParaRPr lang="en-US" sz="2000" dirty="0" smtClean="0"/>
          </a:p>
          <a:p>
            <a:r>
              <a:rPr lang="en-US" sz="2000" dirty="0" smtClean="0"/>
              <a:t>You </a:t>
            </a:r>
            <a:r>
              <a:rPr lang="en-US" sz="2000" dirty="0"/>
              <a:t>can choose to install multiple components on a single node (a “monolithic install”) or spread the components across multiple nodes (a “split install”), but you should note that the “agent” component gets installed on every node</a:t>
            </a:r>
            <a:r>
              <a:rPr lang="en-US" sz="2000" dirty="0" smtClean="0"/>
              <a:t>.</a:t>
            </a:r>
          </a:p>
          <a:p>
            <a:pPr marL="109728" indent="0">
              <a:buNone/>
            </a:pPr>
            <a:endParaRPr lang="en-US" sz="2000" dirty="0" smtClean="0"/>
          </a:p>
          <a:p>
            <a:r>
              <a:rPr lang="en-US" sz="2000" dirty="0"/>
              <a:t>For each node where you’ll install a PE component, you should know the fully qualified domain name where that node can be reached and you should ensure that firewall rules are set up to allow access to the required ports.</a:t>
            </a:r>
          </a:p>
          <a:p>
            <a:endParaRPr lang="en-US" sz="2000" dirty="0"/>
          </a:p>
          <a:p>
            <a:endParaRPr lang="en-US" sz="2000" dirty="0">
              <a:solidFill>
                <a:schemeClr val="bg2">
                  <a:lumMod val="50000"/>
                </a:schemeClr>
              </a:solidFill>
            </a:endParaRPr>
          </a:p>
        </p:txBody>
      </p:sp>
      <p:sp>
        <p:nvSpPr>
          <p:cNvPr id="3" name="Title 2"/>
          <p:cNvSpPr>
            <a:spLocks noGrp="1"/>
          </p:cNvSpPr>
          <p:nvPr>
            <p:ph type="title"/>
          </p:nvPr>
        </p:nvSpPr>
        <p:spPr>
          <a:xfrm>
            <a:off x="457200" y="274638"/>
            <a:ext cx="8001000" cy="715962"/>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Installing Puppet Enterprise</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911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marL="109728" indent="0">
              <a:buNone/>
            </a:pPr>
            <a:r>
              <a:rPr lang="en-US" sz="2000" dirty="0" smtClean="0"/>
              <a:t>The </a:t>
            </a:r>
            <a:r>
              <a:rPr lang="en-US" sz="2000" dirty="0"/>
              <a:t>installation process will proceed in </a:t>
            </a:r>
            <a:r>
              <a:rPr lang="en-US" sz="2000" b="1" dirty="0"/>
              <a:t>three stages</a:t>
            </a:r>
            <a:r>
              <a:rPr lang="en-US" sz="2000" dirty="0" smtClean="0"/>
              <a:t>:</a:t>
            </a:r>
          </a:p>
          <a:p>
            <a:endParaRPr lang="en-US" sz="2000" dirty="0"/>
          </a:p>
          <a:p>
            <a:r>
              <a:rPr lang="en-US" sz="2000" dirty="0"/>
              <a:t>You choose an installation method</a:t>
            </a:r>
            <a:r>
              <a:rPr lang="en-US" sz="2000" dirty="0" smtClean="0"/>
              <a:t>.</a:t>
            </a:r>
          </a:p>
          <a:p>
            <a:endParaRPr lang="en-US" sz="2000" dirty="0"/>
          </a:p>
          <a:p>
            <a:r>
              <a:rPr lang="en-US" sz="2000" dirty="0"/>
              <a:t>You install the main components of PE—the Puppet master, PuppetDB (and database support), and the PE console</a:t>
            </a:r>
            <a:r>
              <a:rPr lang="en-US" sz="2000" dirty="0" smtClean="0"/>
              <a:t>.</a:t>
            </a:r>
          </a:p>
          <a:p>
            <a:endParaRPr lang="en-US" sz="2000" dirty="0"/>
          </a:p>
          <a:p>
            <a:r>
              <a:rPr lang="en-US" sz="2000" dirty="0"/>
              <a:t>You install the Puppet agent on all the nodes you wish to manage with PE. </a:t>
            </a:r>
          </a:p>
        </p:txBody>
      </p:sp>
      <p:sp>
        <p:nvSpPr>
          <p:cNvPr id="3" name="Title 2"/>
          <p:cNvSpPr>
            <a:spLocks noGrp="1"/>
          </p:cNvSpPr>
          <p:nvPr>
            <p:ph type="title"/>
          </p:nvPr>
        </p:nvSpPr>
        <p:spPr>
          <a:xfrm>
            <a:off x="457200" y="274638"/>
            <a:ext cx="7924800" cy="792162"/>
          </a:xfrm>
        </p:spPr>
        <p:txBody>
          <a:bodyPr>
            <a:normAutofit/>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Installing Puppet Enterprise</a:t>
            </a:r>
            <a:endParaRPr lang="en-US" sz="2800" dirty="0"/>
          </a:p>
        </p:txBody>
      </p:sp>
    </p:spTree>
    <p:extLst>
      <p:ext uri="{BB962C8B-B14F-4D97-AF65-F5344CB8AC3E}">
        <p14:creationId xmlns:p14="http://schemas.microsoft.com/office/powerpoint/2010/main" val="270654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marL="109728" indent="0">
              <a:buNone/>
            </a:pPr>
            <a:r>
              <a:rPr lang="en-US" sz="2000" dirty="0">
                <a:solidFill>
                  <a:schemeClr val="bg2">
                    <a:lumMod val="50000"/>
                  </a:schemeClr>
                </a:solidFill>
              </a:rPr>
              <a:t>The Puppet </a:t>
            </a:r>
            <a:r>
              <a:rPr lang="en-US" sz="2000" dirty="0" smtClean="0">
                <a:solidFill>
                  <a:schemeClr val="bg2">
                    <a:lumMod val="50000"/>
                  </a:schemeClr>
                </a:solidFill>
              </a:rPr>
              <a:t>Agent:</a:t>
            </a:r>
          </a:p>
          <a:p>
            <a:pPr marL="109728" indent="0">
              <a:buNone/>
            </a:pPr>
            <a:r>
              <a:rPr lang="en-US" sz="2000" dirty="0"/>
              <a:t>The Puppet agent is most easily installed using a package </a:t>
            </a:r>
            <a:r>
              <a:rPr lang="en-US" sz="2000" dirty="0" smtClean="0"/>
              <a:t>manager. On </a:t>
            </a:r>
            <a:r>
              <a:rPr lang="en-US" sz="2000" dirty="0"/>
              <a:t>platforms (Windows) that do not support remote package repos, use the installer script</a:t>
            </a:r>
            <a:r>
              <a:rPr lang="en-US" sz="2000" dirty="0" smtClean="0"/>
              <a:t>.</a:t>
            </a:r>
            <a:endParaRPr lang="en-US" sz="2000" dirty="0">
              <a:solidFill>
                <a:schemeClr val="bg2">
                  <a:lumMod val="50000"/>
                </a:schemeClr>
              </a:solidFill>
            </a:endParaRPr>
          </a:p>
          <a:p>
            <a:r>
              <a:rPr lang="en-US" sz="2000" dirty="0"/>
              <a:t>This component should be installed on </a:t>
            </a:r>
            <a:r>
              <a:rPr lang="en-US" sz="2000" b="1" dirty="0"/>
              <a:t>every node</a:t>
            </a:r>
            <a:r>
              <a:rPr lang="en-US" sz="2000" dirty="0"/>
              <a:t> in your deployment. When you install the Puppet master, PuppetDB, or console components, the Puppet agent component will be installed automatically on the machines assigned to those components.</a:t>
            </a:r>
          </a:p>
          <a:p>
            <a:pPr marL="109728" indent="0">
              <a:buNone/>
            </a:pPr>
            <a:r>
              <a:rPr lang="en-US" sz="2000" dirty="0"/>
              <a:t>Nodes with the puppet agent component can:</a:t>
            </a:r>
          </a:p>
          <a:p>
            <a:r>
              <a:rPr lang="en-US" sz="2000" dirty="0"/>
              <a:t>run the Puppet agent daemon, which receives and applies configurations from the Puppet master.</a:t>
            </a:r>
          </a:p>
          <a:p>
            <a:r>
              <a:rPr lang="en-US" sz="2000" dirty="0"/>
              <a:t>listen for orchestration messages and invoke orchestration actions.</a:t>
            </a:r>
          </a:p>
          <a:p>
            <a:r>
              <a:rPr lang="en-US" sz="2000" dirty="0"/>
              <a:t>send data to the master for use by PuppetDB.</a:t>
            </a:r>
          </a:p>
          <a:p>
            <a:pPr marL="109728" indent="0">
              <a:buNone/>
            </a:pPr>
            <a:endParaRPr lang="en-US" sz="2000" dirty="0">
              <a:solidFill>
                <a:schemeClr val="bg2">
                  <a:lumMod val="50000"/>
                </a:schemeClr>
              </a:solidFill>
            </a:endParaRPr>
          </a:p>
          <a:p>
            <a:pPr marL="109728" indent="0">
              <a:buNone/>
            </a:pPr>
            <a:endParaRPr lang="en-US" sz="2000" dirty="0"/>
          </a:p>
        </p:txBody>
      </p:sp>
      <p:sp>
        <p:nvSpPr>
          <p:cNvPr id="3" name="Title 2"/>
          <p:cNvSpPr>
            <a:spLocks noGrp="1"/>
          </p:cNvSpPr>
          <p:nvPr>
            <p:ph type="title"/>
          </p:nvPr>
        </p:nvSpPr>
        <p:spPr>
          <a:xfrm>
            <a:off x="457200" y="274638"/>
            <a:ext cx="8229600" cy="563562"/>
          </a:xfrm>
        </p:spPr>
        <p:txBody>
          <a:bodyPr>
            <a:normAutofit fontScale="90000"/>
          </a:bodyPr>
          <a:lstStyle/>
          <a:p>
            <a:r>
              <a:rPr lang="en-US" sz="2800" b="0" dirty="0">
                <a:solidFill>
                  <a:schemeClr val="bg2">
                    <a:lumMod val="50000"/>
                  </a:schemeClr>
                </a:solidFill>
              </a:rPr>
              <a:t>About Puppet Enterprise Components</a:t>
            </a:r>
            <a:br>
              <a:rPr lang="en-US" sz="2800" b="0" dirty="0">
                <a:solidFill>
                  <a:schemeClr val="bg2">
                    <a:lumMod val="50000"/>
                  </a:schemeClr>
                </a:solidFill>
              </a:rPr>
            </a:b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2213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pPr marL="109728" indent="0">
              <a:buNone/>
            </a:pPr>
            <a:r>
              <a:rPr lang="en-US" sz="2000" b="1" dirty="0">
                <a:solidFill>
                  <a:schemeClr val="bg2">
                    <a:lumMod val="50000"/>
                  </a:schemeClr>
                </a:solidFill>
              </a:rPr>
              <a:t>The Puppet </a:t>
            </a:r>
            <a:r>
              <a:rPr lang="en-US" sz="2000" b="1" dirty="0" smtClean="0">
                <a:solidFill>
                  <a:schemeClr val="bg2">
                    <a:lumMod val="50000"/>
                  </a:schemeClr>
                </a:solidFill>
              </a:rPr>
              <a:t>Master:</a:t>
            </a:r>
          </a:p>
          <a:p>
            <a:r>
              <a:rPr lang="en-US" sz="2000" dirty="0"/>
              <a:t>In most deployments, you should install this component on </a:t>
            </a:r>
            <a:r>
              <a:rPr lang="en-US" sz="2000" b="1" dirty="0"/>
              <a:t>one </a:t>
            </a:r>
            <a:r>
              <a:rPr lang="en-US" sz="2000" b="1" dirty="0" smtClean="0"/>
              <a:t>node</a:t>
            </a:r>
            <a:r>
              <a:rPr lang="en-US" sz="2000" dirty="0" smtClean="0"/>
              <a:t>. The </a:t>
            </a:r>
            <a:r>
              <a:rPr lang="en-US" sz="2000" dirty="0"/>
              <a:t>Puppet master must be a robust, dedicated </a:t>
            </a:r>
            <a:r>
              <a:rPr lang="en-US" sz="2000" dirty="0" smtClean="0"/>
              <a:t>server.</a:t>
            </a:r>
          </a:p>
          <a:p>
            <a:pPr marL="109728" indent="0">
              <a:buNone/>
            </a:pPr>
            <a:r>
              <a:rPr lang="en-US" sz="2000" dirty="0" smtClean="0"/>
              <a:t>The </a:t>
            </a:r>
            <a:r>
              <a:rPr lang="en-US" sz="2000" dirty="0"/>
              <a:t>Puppet master server can:</a:t>
            </a:r>
          </a:p>
          <a:p>
            <a:r>
              <a:rPr lang="en-US" sz="2000" dirty="0"/>
              <a:t>compile and serve configuration catalogs to Puppet agent nodes.</a:t>
            </a:r>
          </a:p>
          <a:p>
            <a:r>
              <a:rPr lang="en-US" sz="2000" dirty="0"/>
              <a:t>route orchestration messages through its ActiveMQ server.</a:t>
            </a:r>
          </a:p>
          <a:p>
            <a:r>
              <a:rPr lang="en-US" sz="2000" dirty="0"/>
              <a:t>issue valid orchestration commands (from an administrator logged in as the peadmin user).</a:t>
            </a:r>
          </a:p>
          <a:p>
            <a:pPr marL="109728" indent="0">
              <a:buNone/>
            </a:pPr>
            <a:endParaRPr lang="en-US" sz="2000" b="1" dirty="0" smtClean="0">
              <a:solidFill>
                <a:schemeClr val="bg2">
                  <a:lumMod val="50000"/>
                </a:schemeClr>
              </a:solidFill>
            </a:endParaRPr>
          </a:p>
          <a:p>
            <a:pPr marL="109728" indent="0">
              <a:buNone/>
            </a:pPr>
            <a:endParaRPr lang="en-US" sz="2000" b="1" dirty="0">
              <a:solidFill>
                <a:schemeClr val="bg2">
                  <a:lumMod val="50000"/>
                </a:schemeClr>
              </a:solidFill>
            </a:endParaRPr>
          </a:p>
          <a:p>
            <a:endParaRPr lang="en-US" dirty="0"/>
          </a:p>
        </p:txBody>
      </p:sp>
      <p:sp>
        <p:nvSpPr>
          <p:cNvPr id="3" name="Title 2"/>
          <p:cNvSpPr>
            <a:spLocks noGrp="1"/>
          </p:cNvSpPr>
          <p:nvPr>
            <p:ph type="title"/>
          </p:nvPr>
        </p:nvSpPr>
        <p:spPr>
          <a:xfrm>
            <a:off x="457200" y="274638"/>
            <a:ext cx="8001000" cy="487362"/>
          </a:xfrm>
        </p:spPr>
        <p:txBody>
          <a:bodyPr>
            <a:normAutofit fontScale="90000"/>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About Puppet Enterprise Components</a:t>
            </a:r>
          </a:p>
        </p:txBody>
      </p:sp>
    </p:spTree>
    <p:extLst>
      <p:ext uri="{BB962C8B-B14F-4D97-AF65-F5344CB8AC3E}">
        <p14:creationId xmlns:p14="http://schemas.microsoft.com/office/powerpoint/2010/main" val="3370999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marL="109728" indent="0">
              <a:buNone/>
            </a:pPr>
            <a:r>
              <a:rPr lang="en-US" sz="2000" b="1" dirty="0">
                <a:solidFill>
                  <a:schemeClr val="bg2">
                    <a:lumMod val="50000"/>
                  </a:schemeClr>
                </a:solidFill>
              </a:rPr>
              <a:t>PuppetDB and Database </a:t>
            </a:r>
            <a:r>
              <a:rPr lang="en-US" sz="2000" b="1" dirty="0" smtClean="0">
                <a:solidFill>
                  <a:schemeClr val="bg2">
                    <a:lumMod val="50000"/>
                  </a:schemeClr>
                </a:solidFill>
              </a:rPr>
              <a:t>Support: </a:t>
            </a:r>
          </a:p>
          <a:p>
            <a:pPr marL="109728" indent="0">
              <a:buNone/>
            </a:pPr>
            <a:r>
              <a:rPr lang="en-US" sz="2000" dirty="0"/>
              <a:t>The PuppetDB component uses an instance of PostgreSQL that is either installed by PE or manually configured by you. In a monolithic installation, PuppetDB is installed on the same node as the console and Puppet master components. In a split install, PuppetDB is installed on its own server</a:t>
            </a:r>
            <a:r>
              <a:rPr lang="en-US" sz="2000" dirty="0" smtClean="0"/>
              <a:t>.</a:t>
            </a:r>
          </a:p>
          <a:p>
            <a:pPr marL="109728" indent="0">
              <a:buNone/>
            </a:pPr>
            <a:endParaRPr lang="en-US" sz="2000" b="1" dirty="0">
              <a:solidFill>
                <a:schemeClr val="bg2">
                  <a:lumMod val="50000"/>
                </a:schemeClr>
              </a:solidFill>
            </a:endParaRPr>
          </a:p>
          <a:p>
            <a:pPr marL="109728" indent="0">
              <a:buNone/>
            </a:pPr>
            <a:r>
              <a:rPr lang="en-US" sz="2000" b="1" dirty="0" smtClean="0">
                <a:solidFill>
                  <a:schemeClr val="bg2">
                    <a:lumMod val="50000"/>
                  </a:schemeClr>
                </a:solidFill>
              </a:rPr>
              <a:t>The PE Console:</a:t>
            </a:r>
          </a:p>
          <a:p>
            <a:pPr marL="109728" indent="0">
              <a:buNone/>
            </a:pPr>
            <a:r>
              <a:rPr lang="en-US" sz="2000" dirty="0" smtClean="0"/>
              <a:t>For </a:t>
            </a:r>
            <a:r>
              <a:rPr lang="en-US" sz="2000" dirty="0"/>
              <a:t>a split installation, you install the console on its own dedicated server, but if you have a monolithic installation, you install it on the same server as all of the other PE components.</a:t>
            </a:r>
            <a:endParaRPr lang="en-US" sz="2000" b="1" dirty="0" smtClean="0">
              <a:solidFill>
                <a:schemeClr val="bg2">
                  <a:lumMod val="50000"/>
                </a:schemeClr>
              </a:solidFill>
            </a:endParaRPr>
          </a:p>
          <a:p>
            <a:endParaRPr lang="en-US" sz="2000" b="1" dirty="0">
              <a:solidFill>
                <a:schemeClr val="bg2">
                  <a:lumMod val="50000"/>
                </a:schemeClr>
              </a:solidFill>
            </a:endParaRPr>
          </a:p>
          <a:p>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About Puppet Enterprise Components</a:t>
            </a:r>
            <a:endParaRPr lang="en-US" sz="2800" dirty="0"/>
          </a:p>
        </p:txBody>
      </p:sp>
    </p:spTree>
    <p:extLst>
      <p:ext uri="{BB962C8B-B14F-4D97-AF65-F5344CB8AC3E}">
        <p14:creationId xmlns:p14="http://schemas.microsoft.com/office/powerpoint/2010/main" val="262478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Autofit/>
          </a:bodyPr>
          <a:lstStyle/>
          <a:p>
            <a:pPr marL="109728" indent="0">
              <a:buNone/>
            </a:pPr>
            <a:r>
              <a:rPr lang="en-US" sz="2000" b="1" dirty="0">
                <a:solidFill>
                  <a:schemeClr val="bg2">
                    <a:lumMod val="50000"/>
                  </a:schemeClr>
                </a:solidFill>
              </a:rPr>
              <a:t>Introducing Configuration Management</a:t>
            </a:r>
          </a:p>
          <a:p>
            <a:pPr marL="109728" indent="0">
              <a:buNone/>
            </a:pPr>
            <a:r>
              <a:rPr lang="en-US" sz="2000" dirty="0"/>
              <a:t>Configuration Management leverages the data created and collected by Puppet Enterprise (PE) and provides insights into your infrastructure in the following ways:</a:t>
            </a:r>
          </a:p>
          <a:p>
            <a:r>
              <a:rPr lang="en-US" sz="2000" dirty="0">
                <a:solidFill>
                  <a:schemeClr val="bg2">
                    <a:lumMod val="50000"/>
                  </a:schemeClr>
                </a:solidFill>
              </a:rPr>
              <a:t>Overview</a:t>
            </a:r>
            <a:r>
              <a:rPr lang="en-US" sz="2000" dirty="0"/>
              <a:t> — Reports the state of your nodes after the most recent Puppet run so you can quickly find issues and diagnose the cause.</a:t>
            </a:r>
          </a:p>
          <a:p>
            <a:r>
              <a:rPr lang="en-US" sz="2000" dirty="0">
                <a:solidFill>
                  <a:schemeClr val="bg2">
                    <a:lumMod val="50000"/>
                  </a:schemeClr>
                </a:solidFill>
              </a:rPr>
              <a:t>Node Graph </a:t>
            </a:r>
            <a:r>
              <a:rPr lang="en-US" sz="2000" dirty="0"/>
              <a:t>— Provides a graphic representation of your node’s configuration so you can quickly spot the resources that are involved in issues. Visualizing relationships between resources helps you organize them and create more reliable deployments</a:t>
            </a:r>
            <a:r>
              <a:rPr lang="en-US" sz="2000" dirty="0" smtClean="0"/>
              <a:t>.</a:t>
            </a:r>
            <a:endParaRPr lang="en-US" sz="2000" dirty="0"/>
          </a:p>
        </p:txBody>
      </p:sp>
      <p:sp>
        <p:nvSpPr>
          <p:cNvPr id="3" name="Title 2"/>
          <p:cNvSpPr>
            <a:spLocks noGrp="1"/>
          </p:cNvSpPr>
          <p:nvPr>
            <p:ph type="title"/>
          </p:nvPr>
        </p:nvSpPr>
        <p:spPr>
          <a:xfrm>
            <a:off x="457200" y="274638"/>
            <a:ext cx="8229600" cy="639762"/>
          </a:xfrm>
        </p:spPr>
        <p:txBody>
          <a:bodyPr>
            <a:normAutofit/>
          </a:bodyPr>
          <a:lstStyle/>
          <a:p>
            <a:r>
              <a:rPr lang="en-US" sz="2400" b="0" dirty="0">
                <a:solidFill>
                  <a:schemeClr val="bg2">
                    <a:lumMod val="50000"/>
                  </a:schemeClr>
                </a:solidFill>
              </a:rPr>
              <a:t>Monitor and </a:t>
            </a:r>
            <a:r>
              <a:rPr lang="en-US" sz="24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Analyze</a:t>
            </a:r>
            <a:r>
              <a:rPr lang="en-US" sz="2400" b="0" dirty="0">
                <a:solidFill>
                  <a:schemeClr val="bg2">
                    <a:lumMod val="50000"/>
                  </a:schemeClr>
                </a:solidFill>
              </a:rPr>
              <a:t> Infrastructure State</a:t>
            </a:r>
          </a:p>
        </p:txBody>
      </p:sp>
    </p:spTree>
    <p:extLst>
      <p:ext uri="{BB962C8B-B14F-4D97-AF65-F5344CB8AC3E}">
        <p14:creationId xmlns:p14="http://schemas.microsoft.com/office/powerpoint/2010/main" val="1730619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2000" dirty="0" smtClean="0">
                <a:solidFill>
                  <a:schemeClr val="bg2">
                    <a:lumMod val="50000"/>
                  </a:schemeClr>
                </a:solidFill>
              </a:rPr>
              <a:t>Productivity </a:t>
            </a:r>
            <a:r>
              <a:rPr lang="en-US" sz="2000" dirty="0">
                <a:solidFill>
                  <a:schemeClr val="bg2">
                    <a:lumMod val="50000"/>
                  </a:schemeClr>
                </a:solidFill>
              </a:rPr>
              <a:t>/ Efficiency </a:t>
            </a:r>
            <a:r>
              <a:rPr lang="en-US" sz="2000" b="1" dirty="0"/>
              <a:t>- </a:t>
            </a:r>
            <a:r>
              <a:rPr lang="en-US" sz="2000" dirty="0"/>
              <a:t>Most IT management solutions deliver efficiencies of 20-30 nodes per sysadmin.  Puppet enables 100s and even 1000s of </a:t>
            </a:r>
            <a:r>
              <a:rPr lang="en-US" sz="2000" b="1" dirty="0"/>
              <a:t>nodes per sysadmin</a:t>
            </a:r>
            <a:r>
              <a:rPr lang="en-US" sz="2000" dirty="0"/>
              <a:t>!</a:t>
            </a:r>
          </a:p>
          <a:p>
            <a:r>
              <a:rPr lang="en-US" sz="2000" dirty="0">
                <a:solidFill>
                  <a:schemeClr val="bg2">
                    <a:lumMod val="50000"/>
                  </a:schemeClr>
                </a:solidFill>
              </a:rPr>
              <a:t>Responsiveness To Business Needs </a:t>
            </a:r>
            <a:r>
              <a:rPr lang="en-US" sz="2000" b="1" dirty="0"/>
              <a:t>- </a:t>
            </a:r>
            <a:r>
              <a:rPr lang="en-US" sz="2000" dirty="0"/>
              <a:t>Using Puppet, customers have dramatically </a:t>
            </a:r>
            <a:r>
              <a:rPr lang="en-US" sz="2000" b="1" dirty="0"/>
              <a:t>reduced the time </a:t>
            </a:r>
            <a:r>
              <a:rPr lang="en-US" sz="2000" dirty="0"/>
              <a:t>it takes them to </a:t>
            </a:r>
            <a:r>
              <a:rPr lang="en-US" sz="2000" b="1" dirty="0"/>
              <a:t>deliver applications </a:t>
            </a:r>
            <a:r>
              <a:rPr lang="en-US" sz="2000" dirty="0"/>
              <a:t>into production, from weeks to days and even hours.</a:t>
            </a:r>
          </a:p>
          <a:p>
            <a:r>
              <a:rPr lang="en-US" sz="2000" dirty="0">
                <a:solidFill>
                  <a:schemeClr val="bg2">
                    <a:lumMod val="50000"/>
                  </a:schemeClr>
                </a:solidFill>
              </a:rPr>
              <a:t>Eliminate Configuration Drift </a:t>
            </a:r>
            <a:r>
              <a:rPr lang="en-US" sz="2000" b="1" dirty="0"/>
              <a:t>- </a:t>
            </a:r>
            <a:r>
              <a:rPr lang="en-US" sz="2000" dirty="0"/>
              <a:t>With Puppet, your nodes (servers, desktops, etc.) remain in the state you set for them, dramatically improving </a:t>
            </a:r>
            <a:r>
              <a:rPr lang="en-US" sz="2000" b="1" dirty="0"/>
              <a:t>service</a:t>
            </a:r>
            <a:r>
              <a:rPr lang="en-US" sz="2000" dirty="0"/>
              <a:t> availability, reliability, scalability, and performance</a:t>
            </a:r>
            <a:r>
              <a:rPr lang="en-US" sz="2000" dirty="0" smtClean="0"/>
              <a:t>.</a:t>
            </a:r>
            <a:endParaRPr lang="en-US" sz="2000" dirty="0"/>
          </a:p>
        </p:txBody>
      </p:sp>
      <p:sp>
        <p:nvSpPr>
          <p:cNvPr id="3" name="Title 2"/>
          <p:cNvSpPr>
            <a:spLocks noGrp="1"/>
          </p:cNvSpPr>
          <p:nvPr>
            <p:ph type="title"/>
          </p:nvPr>
        </p:nvSpPr>
        <p:spPr>
          <a:xfrm>
            <a:off x="457200" y="533400"/>
            <a:ext cx="8229600" cy="685800"/>
          </a:xfrm>
        </p:spPr>
        <p:txBody>
          <a:bodyPr>
            <a:normAutofit fontScale="90000"/>
          </a:bodyPr>
          <a:lstStyle/>
          <a:p>
            <a:r>
              <a:rPr lang="en-US" sz="3100" b="0" dirty="0">
                <a:solidFill>
                  <a:schemeClr val="bg2">
                    <a:lumMod val="50000"/>
                  </a:schemeClr>
                </a:solidFill>
              </a:rPr>
              <a:t>Why use Puppet?</a:t>
            </a:r>
            <a:r>
              <a:rPr lang="en-US" dirty="0"/>
              <a:t/>
            </a:r>
            <a:br>
              <a:rPr lang="en-US" dirty="0"/>
            </a:br>
            <a:endParaRPr lang="en-US" dirty="0"/>
          </a:p>
        </p:txBody>
      </p:sp>
    </p:spTree>
    <p:extLst>
      <p:ext uri="{BB962C8B-B14F-4D97-AF65-F5344CB8AC3E}">
        <p14:creationId xmlns:p14="http://schemas.microsoft.com/office/powerpoint/2010/main" val="4246376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a:p>
          <a:p>
            <a:r>
              <a:rPr lang="en-US" sz="2000" dirty="0">
                <a:solidFill>
                  <a:schemeClr val="bg2">
                    <a:lumMod val="50000"/>
                  </a:schemeClr>
                </a:solidFill>
              </a:rPr>
              <a:t>Events </a:t>
            </a:r>
            <a:r>
              <a:rPr lang="en-US" sz="2000" dirty="0"/>
              <a:t>— Enables you to drill into specific class, node, and resource events so you can find out what caused them to fail, change, skip, or run as no-op.</a:t>
            </a:r>
          </a:p>
          <a:p>
            <a:r>
              <a:rPr lang="en-US" sz="2000" dirty="0">
                <a:solidFill>
                  <a:schemeClr val="bg2">
                    <a:lumMod val="50000"/>
                  </a:schemeClr>
                </a:solidFill>
              </a:rPr>
              <a:t>Reports </a:t>
            </a:r>
            <a:r>
              <a:rPr lang="en-US" sz="2000" dirty="0"/>
              <a:t>— Provides reports on node activity so you can audit your system and perform root cause analysis over time.</a:t>
            </a:r>
          </a:p>
          <a:p>
            <a:endParaRPr lang="en-US" sz="2000" dirty="0"/>
          </a:p>
        </p:txBody>
      </p:sp>
      <p:sp>
        <p:nvSpPr>
          <p:cNvPr id="3" name="Title 2"/>
          <p:cNvSpPr>
            <a:spLocks noGrp="1"/>
          </p:cNvSpPr>
          <p:nvPr>
            <p:ph type="title"/>
          </p:nvPr>
        </p:nvSpPr>
        <p:spPr/>
        <p:txBody>
          <a:bodyPr>
            <a:normAutofit/>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Monitor and Analyze Infrastructure State</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2981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marL="109728" indent="0">
              <a:buNone/>
            </a:pPr>
            <a:r>
              <a:rPr lang="en-US" sz="2000" dirty="0" smtClean="0">
                <a:solidFill>
                  <a:schemeClr val="bg2">
                    <a:lumMod val="50000"/>
                  </a:schemeClr>
                </a:solidFill>
              </a:rPr>
              <a:t>Summary:</a:t>
            </a:r>
          </a:p>
          <a:p>
            <a:pPr marL="109728" indent="0">
              <a:buNone/>
            </a:pPr>
            <a:r>
              <a:rPr lang="en-US" sz="2000" dirty="0"/>
              <a:t>Puppet uses its own domain-specific language (DSL) to describe machine configurations. Code in this language is saved in files called </a:t>
            </a:r>
            <a:r>
              <a:rPr lang="en-US" sz="2000" i="1" dirty="0"/>
              <a:t>manifests</a:t>
            </a:r>
            <a:r>
              <a:rPr lang="en-US" sz="2000" i="1" dirty="0" smtClean="0"/>
              <a:t>.</a:t>
            </a:r>
          </a:p>
          <a:p>
            <a:pPr marL="109728" indent="0">
              <a:buNone/>
            </a:pPr>
            <a:r>
              <a:rPr lang="en-US" sz="2000" dirty="0">
                <a:solidFill>
                  <a:schemeClr val="bg2">
                    <a:lumMod val="50000"/>
                  </a:schemeClr>
                </a:solidFill>
              </a:rPr>
              <a:t>The Puppet </a:t>
            </a:r>
            <a:r>
              <a:rPr lang="en-US" sz="2000" dirty="0" smtClean="0">
                <a:solidFill>
                  <a:schemeClr val="bg2">
                    <a:lumMod val="50000"/>
                  </a:schemeClr>
                </a:solidFill>
              </a:rPr>
              <a:t>Language:</a:t>
            </a:r>
          </a:p>
          <a:p>
            <a:pPr marL="109728" indent="0">
              <a:buNone/>
            </a:pPr>
            <a:r>
              <a:rPr lang="en-US" sz="2000" dirty="0"/>
              <a:t>Puppet configurations are written in the Puppet language, a DSL built to declaratively model resources</a:t>
            </a:r>
            <a:r>
              <a:rPr lang="en-US" sz="2000" dirty="0" smtClean="0"/>
              <a:t>.</a:t>
            </a:r>
          </a:p>
          <a:p>
            <a:pPr marL="109728" indent="0">
              <a:buNone/>
            </a:pPr>
            <a:r>
              <a:rPr lang="en-US" sz="2000" dirty="0" smtClean="0">
                <a:solidFill>
                  <a:schemeClr val="bg2">
                    <a:lumMod val="50000"/>
                  </a:schemeClr>
                </a:solidFill>
              </a:rPr>
              <a:t>Manifests</a:t>
            </a:r>
          </a:p>
          <a:p>
            <a:pPr marL="109728" indent="0">
              <a:buNone/>
            </a:pPr>
            <a:r>
              <a:rPr lang="en-US" sz="2000" dirty="0" smtClean="0"/>
              <a:t>Manifests </a:t>
            </a:r>
            <a:r>
              <a:rPr lang="en-US" sz="2000" dirty="0"/>
              <a:t>are files containing Puppet code. They are standard text files saved with the .pp extension. Most manifests should be arranged into modules.</a:t>
            </a:r>
          </a:p>
          <a:p>
            <a:pPr marL="109728" indent="0">
              <a:buNone/>
            </a:pPr>
            <a:endParaRPr lang="en-US" sz="2000" dirty="0">
              <a:solidFill>
                <a:schemeClr val="bg2">
                  <a:lumMod val="50000"/>
                </a:schemeClr>
              </a:solidFill>
            </a:endParaRPr>
          </a:p>
          <a:p>
            <a:pPr marL="109728" indent="0">
              <a:buNone/>
            </a:pPr>
            <a:endParaRPr lang="en-US" sz="2000" dirty="0" smtClean="0">
              <a:solidFill>
                <a:schemeClr val="bg2">
                  <a:lumMod val="50000"/>
                </a:schemeClr>
              </a:solidFill>
            </a:endParaRPr>
          </a:p>
          <a:p>
            <a:endParaRPr lang="en-US" sz="2000" dirty="0">
              <a:solidFill>
                <a:schemeClr val="bg2">
                  <a:lumMod val="50000"/>
                </a:schemeClr>
              </a:solidFill>
            </a:endParaRPr>
          </a:p>
        </p:txBody>
      </p:sp>
      <p:sp>
        <p:nvSpPr>
          <p:cNvPr id="3" name="Title 2"/>
          <p:cNvSpPr>
            <a:spLocks noGrp="1"/>
          </p:cNvSpPr>
          <p:nvPr>
            <p:ph type="title"/>
          </p:nvPr>
        </p:nvSpPr>
        <p:spPr>
          <a:xfrm>
            <a:off x="457200" y="274638"/>
            <a:ext cx="8229600" cy="792162"/>
          </a:xfrm>
        </p:spPr>
        <p:txBody>
          <a:bodyPr>
            <a:normAutofit/>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Puppet Modules and Manifests</a:t>
            </a:r>
          </a:p>
        </p:txBody>
      </p:sp>
    </p:spTree>
    <p:extLst>
      <p:ext uri="{BB962C8B-B14F-4D97-AF65-F5344CB8AC3E}">
        <p14:creationId xmlns:p14="http://schemas.microsoft.com/office/powerpoint/2010/main" val="2893445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pPr marL="109728" indent="0">
              <a:buNone/>
            </a:pPr>
            <a:r>
              <a:rPr lang="en-US" sz="2000" dirty="0" smtClean="0">
                <a:solidFill>
                  <a:schemeClr val="bg2">
                    <a:lumMod val="50000"/>
                  </a:schemeClr>
                </a:solidFill>
              </a:rPr>
              <a:t>Puppet Modules:</a:t>
            </a:r>
          </a:p>
          <a:p>
            <a:r>
              <a:rPr lang="en-US" sz="2000" b="1" dirty="0"/>
              <a:t>Modules</a:t>
            </a:r>
            <a:r>
              <a:rPr lang="en-US" sz="2000" dirty="0"/>
              <a:t> are a convention for arranging Puppet manifests so that they can be automatically located and loaded by the Puppet master. They can also contain plugins, static files for nodes to download, and </a:t>
            </a:r>
            <a:r>
              <a:rPr lang="en-US" sz="2000" dirty="0" smtClean="0"/>
              <a:t>templates.</a:t>
            </a:r>
          </a:p>
          <a:p>
            <a:r>
              <a:rPr lang="en-US" sz="2000" dirty="0" smtClean="0"/>
              <a:t>Modules </a:t>
            </a:r>
            <a:r>
              <a:rPr lang="en-US" sz="2000" dirty="0"/>
              <a:t>can contain many Puppet classes. Generally, the classes in a given module are all somewhat related.</a:t>
            </a:r>
          </a:p>
          <a:p>
            <a:pPr marL="109728" indent="0">
              <a:buNone/>
            </a:pPr>
            <a:r>
              <a:rPr lang="en-US" sz="2000" dirty="0" smtClean="0"/>
              <a:t>A module </a:t>
            </a:r>
            <a:r>
              <a:rPr lang="en-US" sz="2000" dirty="0"/>
              <a:t>is:</a:t>
            </a:r>
          </a:p>
          <a:p>
            <a:r>
              <a:rPr lang="en-US" sz="2000" dirty="0"/>
              <a:t>A </a:t>
            </a:r>
            <a:r>
              <a:rPr lang="en-US" sz="2000" dirty="0" smtClean="0"/>
              <a:t>directory.</a:t>
            </a:r>
            <a:endParaRPr lang="en-US" sz="2000" dirty="0"/>
          </a:p>
          <a:p>
            <a:r>
              <a:rPr lang="en-US" sz="2000" dirty="0" smtClean="0"/>
              <a:t>with </a:t>
            </a:r>
            <a:r>
              <a:rPr lang="en-US" sz="2000" dirty="0"/>
              <a:t>a specific internal </a:t>
            </a:r>
            <a:r>
              <a:rPr lang="en-US" sz="2000" dirty="0" smtClean="0"/>
              <a:t>layout</a:t>
            </a:r>
          </a:p>
          <a:p>
            <a:r>
              <a:rPr lang="en-US" sz="2000" dirty="0" smtClean="0"/>
              <a:t>It is self contained packages that describe an aspect of system</a:t>
            </a:r>
            <a:endParaRPr lang="en-US" sz="2000" dirty="0"/>
          </a:p>
          <a:p>
            <a:r>
              <a:rPr lang="en-US" sz="2000" dirty="0" smtClean="0"/>
              <a:t>which </a:t>
            </a:r>
            <a:r>
              <a:rPr lang="en-US" sz="2000" dirty="0"/>
              <a:t>is located in one of the Puppet master’s </a:t>
            </a:r>
            <a:r>
              <a:rPr lang="en-US" sz="2000" b="1" dirty="0"/>
              <a:t>modulepath</a:t>
            </a:r>
            <a:r>
              <a:rPr lang="en-US" sz="2000" dirty="0"/>
              <a:t> directories</a:t>
            </a:r>
            <a:r>
              <a:rPr lang="en-US" sz="2000" dirty="0" smtClean="0"/>
              <a:t>.</a:t>
            </a:r>
          </a:p>
          <a:p>
            <a:r>
              <a:rPr lang="en-US" sz="2000" dirty="0" smtClean="0"/>
              <a:t>You can give new module path in </a:t>
            </a:r>
            <a:r>
              <a:rPr lang="en-US" sz="2000" dirty="0" err="1" smtClean="0"/>
              <a:t>puppet.conf</a:t>
            </a:r>
            <a:endParaRPr lang="en-US" sz="2000" dirty="0"/>
          </a:p>
          <a:p>
            <a:endParaRPr lang="en-US" sz="2000" dirty="0">
              <a:solidFill>
                <a:schemeClr val="bg2">
                  <a:lumMod val="50000"/>
                </a:schemeClr>
              </a:solidFill>
            </a:endParaRPr>
          </a:p>
        </p:txBody>
      </p:sp>
      <p:sp>
        <p:nvSpPr>
          <p:cNvPr id="3" name="Title 2"/>
          <p:cNvSpPr>
            <a:spLocks noGrp="1"/>
          </p:cNvSpPr>
          <p:nvPr>
            <p:ph type="title"/>
          </p:nvPr>
        </p:nvSpPr>
        <p:spPr>
          <a:xfrm>
            <a:off x="457200" y="274638"/>
            <a:ext cx="8229600" cy="715962"/>
          </a:xfrm>
        </p:spPr>
        <p:txBody>
          <a:bodyPr>
            <a:normAutofit/>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Puppet Modules and Manifests</a:t>
            </a:r>
            <a:endParaRPr lang="en-US" sz="2800" dirty="0"/>
          </a:p>
        </p:txBody>
      </p:sp>
    </p:spTree>
    <p:extLst>
      <p:ext uri="{BB962C8B-B14F-4D97-AF65-F5344CB8AC3E}">
        <p14:creationId xmlns:p14="http://schemas.microsoft.com/office/powerpoint/2010/main" val="324651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4525963"/>
          </a:xfrm>
        </p:spPr>
        <p:txBody>
          <a:bodyPr>
            <a:normAutofit lnSpcReduction="10000"/>
          </a:bodyPr>
          <a:lstStyle/>
          <a:p>
            <a:pPr marL="0" indent="0">
              <a:buNone/>
            </a:pPr>
            <a:endParaRPr lang="en-US" b="1" dirty="0"/>
          </a:p>
          <a:p>
            <a:r>
              <a:rPr lang="en-US" b="1" dirty="0"/>
              <a:t>Puppet products</a:t>
            </a:r>
          </a:p>
          <a:p>
            <a:r>
              <a:rPr lang="en-US" b="1" dirty="0"/>
              <a:t>Puppet language(DSL)</a:t>
            </a:r>
          </a:p>
          <a:p>
            <a:r>
              <a:rPr lang="en-US" b="1" dirty="0"/>
              <a:t>Puppet master and Puppet Agent</a:t>
            </a:r>
          </a:p>
          <a:p>
            <a:r>
              <a:rPr lang="en-US" b="1" dirty="0"/>
              <a:t>Manifests, Classes and Modules</a:t>
            </a:r>
          </a:p>
          <a:p>
            <a:r>
              <a:rPr lang="en-US" b="1" dirty="0"/>
              <a:t>Users,groups and nodes</a:t>
            </a:r>
          </a:p>
          <a:p>
            <a:r>
              <a:rPr lang="en-US" b="1" dirty="0"/>
              <a:t>Resources</a:t>
            </a:r>
          </a:p>
          <a:p>
            <a:r>
              <a:rPr lang="en-US" b="1" dirty="0"/>
              <a:t>Templates and language</a:t>
            </a:r>
          </a:p>
          <a:p>
            <a:r>
              <a:rPr lang="en-US" b="1" dirty="0"/>
              <a:t>Puppet Forge</a:t>
            </a:r>
          </a:p>
          <a:p>
            <a:r>
              <a:rPr lang="en-US" b="1" dirty="0"/>
              <a:t>Puppet </a:t>
            </a:r>
            <a:r>
              <a:rPr lang="en-US" b="1" dirty="0" err="1"/>
              <a:t>Hiera</a:t>
            </a:r>
            <a:endParaRPr lang="en-US" dirty="0"/>
          </a:p>
          <a:p>
            <a:endParaRPr lang="en-US" dirty="0"/>
          </a:p>
        </p:txBody>
      </p:sp>
      <p:sp>
        <p:nvSpPr>
          <p:cNvPr id="3" name="Title 2"/>
          <p:cNvSpPr>
            <a:spLocks noGrp="1"/>
          </p:cNvSpPr>
          <p:nvPr>
            <p:ph type="title"/>
          </p:nvPr>
        </p:nvSpPr>
        <p:spPr/>
        <p:txBody>
          <a:bodyPr>
            <a:normAutofit fontScale="90000"/>
          </a:bodyPr>
          <a:lstStyle/>
          <a:p>
            <a:r>
              <a:rPr lang="en-US" sz="3600" dirty="0"/>
              <a:t>Puppet Course Cover below topics</a:t>
            </a:r>
            <a:r>
              <a:rPr lang="en-US" sz="4400" dirty="0"/>
              <a:t/>
            </a:r>
            <a:br>
              <a:rPr lang="en-US" sz="4400" dirty="0"/>
            </a:br>
            <a:endParaRPr lang="en-US" dirty="0"/>
          </a:p>
        </p:txBody>
      </p:sp>
    </p:spTree>
    <p:extLst>
      <p:ext uri="{BB962C8B-B14F-4D97-AF65-F5344CB8AC3E}">
        <p14:creationId xmlns:p14="http://schemas.microsoft.com/office/powerpoint/2010/main" val="391270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endParaRPr lang="en-US" sz="2000" dirty="0"/>
          </a:p>
          <a:p>
            <a:r>
              <a:rPr lang="en-US" sz="2000" dirty="0">
                <a:solidFill>
                  <a:schemeClr val="bg2">
                    <a:lumMod val="50000"/>
                  </a:schemeClr>
                </a:solidFill>
              </a:rPr>
              <a:t>Visibility</a:t>
            </a:r>
            <a:r>
              <a:rPr lang="en-US" sz="2000" b="1" dirty="0">
                <a:solidFill>
                  <a:schemeClr val="bg2">
                    <a:lumMod val="50000"/>
                  </a:schemeClr>
                </a:solidFill>
              </a:rPr>
              <a:t> </a:t>
            </a:r>
            <a:r>
              <a:rPr lang="en-US" sz="2000" b="1" dirty="0"/>
              <a:t>- </a:t>
            </a:r>
            <a:r>
              <a:rPr lang="en-US" sz="2000" dirty="0"/>
              <a:t>Puppet provides rich data sets not only of infrastructure configuration but also of any changes to that infrastructure, whether under direct control of Puppet or not.  You have much </a:t>
            </a:r>
            <a:r>
              <a:rPr lang="en-US" sz="2000" b="1" dirty="0"/>
              <a:t>more visibility into the changes </a:t>
            </a:r>
            <a:r>
              <a:rPr lang="en-US" sz="2000" dirty="0"/>
              <a:t>occurring in your infrastructure over time and their impact to service levels</a:t>
            </a:r>
          </a:p>
          <a:p>
            <a:pPr marL="109728" indent="0">
              <a:buNone/>
            </a:pPr>
            <a:r>
              <a:rPr lang="en-US" sz="2000" dirty="0">
                <a:solidFill>
                  <a:schemeClr val="bg2">
                    <a:lumMod val="50000"/>
                  </a:schemeClr>
                </a:solidFill>
              </a:rPr>
              <a:t>Some things that Puppet Can Do</a:t>
            </a:r>
          </a:p>
          <a:p>
            <a:r>
              <a:rPr lang="en-US" sz="2000" dirty="0"/>
              <a:t>Wipe and reinstall two servers in 40 minutes - that would have taken close to a full day of work without puppet</a:t>
            </a:r>
          </a:p>
          <a:p>
            <a:r>
              <a:rPr lang="en-US" sz="2000" dirty="0"/>
              <a:t>Set up 3 new database servers in 52 minutes completely from scratch - that would have taken well over a day without puppet</a:t>
            </a:r>
          </a:p>
          <a:p>
            <a:endParaRPr lang="en-US" sz="2000" dirty="0"/>
          </a:p>
          <a:p>
            <a:endParaRPr lang="en-US" sz="2000" dirty="0"/>
          </a:p>
        </p:txBody>
      </p:sp>
      <p:sp>
        <p:nvSpPr>
          <p:cNvPr id="3" name="Title 2"/>
          <p:cNvSpPr>
            <a:spLocks noGrp="1"/>
          </p:cNvSpPr>
          <p:nvPr>
            <p:ph type="title"/>
          </p:nvPr>
        </p:nvSpPr>
        <p:spPr>
          <a:xfrm>
            <a:off x="457200" y="457200"/>
            <a:ext cx="8229600" cy="609600"/>
          </a:xfrm>
        </p:spPr>
        <p:txBody>
          <a:bodyPr>
            <a:noAutofit/>
          </a:bodyPr>
          <a:lstStyle/>
          <a:p>
            <a:r>
              <a:rPr lang="en-US" sz="2800" b="0" dirty="0">
                <a:solidFill>
                  <a:schemeClr val="bg2">
                    <a:lumMod val="50000"/>
                  </a:schemeClr>
                </a:solidFill>
              </a:rPr>
              <a:t>Why use Puppet?</a:t>
            </a:r>
            <a:r>
              <a:rPr lang="en-US" sz="2800" dirty="0"/>
              <a:t/>
            </a:r>
            <a:br>
              <a:rPr lang="en-US" sz="2800" dirty="0"/>
            </a:br>
            <a:endParaRPr lang="en-US" sz="2800" dirty="0"/>
          </a:p>
        </p:txBody>
      </p:sp>
    </p:spTree>
    <p:extLst>
      <p:ext uri="{BB962C8B-B14F-4D97-AF65-F5344CB8AC3E}">
        <p14:creationId xmlns:p14="http://schemas.microsoft.com/office/powerpoint/2010/main" val="3378643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30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Puppet Configuration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5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fontAlgn="base">
              <a:buNone/>
            </a:pPr>
            <a:endParaRPr lang="en-US" dirty="0"/>
          </a:p>
          <a:p>
            <a:pPr fontAlgn="base"/>
            <a:r>
              <a:rPr lang="en-US" dirty="0" err="1">
                <a:hlinkClick r:id="rId2"/>
              </a:rPr>
              <a:t>puppet.conf</a:t>
            </a:r>
            <a:r>
              <a:rPr lang="en-US" dirty="0"/>
              <a:t> — Puppet’s main </a:t>
            </a:r>
            <a:r>
              <a:rPr lang="en-US" dirty="0" err="1"/>
              <a:t>config</a:t>
            </a:r>
            <a:r>
              <a:rPr lang="en-US" dirty="0"/>
              <a:t> file. (All nodes.)</a:t>
            </a:r>
          </a:p>
          <a:p>
            <a:pPr fontAlgn="base"/>
            <a:r>
              <a:rPr lang="en-US" dirty="0" err="1">
                <a:hlinkClick r:id="rId3"/>
              </a:rPr>
              <a:t>auth.conf</a:t>
            </a:r>
            <a:r>
              <a:rPr lang="en-US" dirty="0"/>
              <a:t> — access control rules for the Puppet master’s network services.</a:t>
            </a:r>
          </a:p>
          <a:p>
            <a:pPr fontAlgn="base"/>
            <a:r>
              <a:rPr lang="en-US" dirty="0" err="1">
                <a:hlinkClick r:id="rId4"/>
              </a:rPr>
              <a:t>autosign.conf</a:t>
            </a:r>
            <a:r>
              <a:rPr lang="en-US" dirty="0"/>
              <a:t> — a list of pre-approved certificate requests. (CA master only.)</a:t>
            </a:r>
          </a:p>
          <a:p>
            <a:pPr fontAlgn="base"/>
            <a:r>
              <a:rPr lang="en-US" dirty="0" err="1">
                <a:hlinkClick r:id="rId5"/>
              </a:rPr>
              <a:t>csr_attributes.yaml</a:t>
            </a:r>
            <a:r>
              <a:rPr lang="en-US" dirty="0"/>
              <a:t> — optional data to be inserted into new certificate requests. (All nodes.)</a:t>
            </a:r>
          </a:p>
          <a:p>
            <a:pPr fontAlgn="base"/>
            <a:r>
              <a:rPr lang="en-US" dirty="0" err="1">
                <a:hlinkClick r:id="rId6"/>
              </a:rPr>
              <a:t>device.conf</a:t>
            </a:r>
            <a:r>
              <a:rPr lang="en-US" dirty="0"/>
              <a:t> — configuration for network devices managed by the puppet device command. (All nodes.)</a:t>
            </a:r>
          </a:p>
          <a:p>
            <a:pPr fontAlgn="base"/>
            <a:r>
              <a:rPr lang="en-US" dirty="0" err="1">
                <a:hlinkClick r:id="rId7"/>
              </a:rPr>
              <a:t>fileserver.conf</a:t>
            </a:r>
            <a:r>
              <a:rPr lang="en-US" dirty="0"/>
              <a:t> — configuration for additional fileserver mount points. (Master only.)</a:t>
            </a:r>
          </a:p>
          <a:p>
            <a:pPr fontAlgn="base"/>
            <a:r>
              <a:rPr lang="en-US" dirty="0" err="1">
                <a:hlinkClick r:id="rId8"/>
              </a:rPr>
              <a:t>hiera.yaml</a:t>
            </a:r>
            <a:r>
              <a:rPr lang="en-US" dirty="0"/>
              <a:t> — configuration for the </a:t>
            </a:r>
            <a:r>
              <a:rPr lang="en-US" dirty="0" err="1"/>
              <a:t>Hiera</a:t>
            </a:r>
            <a:r>
              <a:rPr lang="en-US" dirty="0"/>
              <a:t> data lookup system. (Master only.)</a:t>
            </a:r>
          </a:p>
          <a:p>
            <a:pPr fontAlgn="base"/>
            <a:r>
              <a:rPr lang="en-US" dirty="0" err="1">
                <a:hlinkClick r:id="rId9"/>
              </a:rPr>
              <a:t>routes.yaml</a:t>
            </a:r>
            <a:r>
              <a:rPr lang="en-US" dirty="0"/>
              <a:t> — advanced configuration of </a:t>
            </a:r>
            <a:r>
              <a:rPr lang="en-US" dirty="0" err="1"/>
              <a:t>indirector</a:t>
            </a:r>
            <a:r>
              <a:rPr lang="en-US" dirty="0"/>
              <a:t> behavior. (Master only.)</a:t>
            </a:r>
          </a:p>
          <a:p>
            <a:endParaRPr lang="en-US" dirty="0"/>
          </a:p>
        </p:txBody>
      </p:sp>
      <p:sp>
        <p:nvSpPr>
          <p:cNvPr id="3" name="Title 2"/>
          <p:cNvSpPr>
            <a:spLocks noGrp="1"/>
          </p:cNvSpPr>
          <p:nvPr>
            <p:ph type="title"/>
          </p:nvPr>
        </p:nvSpPr>
        <p:spPr/>
        <p:txBody>
          <a:bodyPr/>
          <a:lstStyle/>
          <a:p>
            <a:r>
              <a:rPr lang="en-US" dirty="0" smtClean="0"/>
              <a:t>Puppet configuration files</a:t>
            </a:r>
            <a:endParaRPr lang="en-US" dirty="0"/>
          </a:p>
        </p:txBody>
      </p:sp>
    </p:spTree>
    <p:extLst>
      <p:ext uri="{BB962C8B-B14F-4D97-AF65-F5344CB8AC3E}">
        <p14:creationId xmlns:p14="http://schemas.microsoft.com/office/powerpoint/2010/main" val="2751277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If $variable{</a:t>
            </a:r>
          </a:p>
          <a:p>
            <a:r>
              <a:rPr lang="en-US" dirty="0" smtClean="0"/>
              <a:t>File{‘</a:t>
            </a:r>
            <a:r>
              <a:rPr lang="en-US" dirty="0" err="1" smtClean="0"/>
              <a:t>somefile</a:t>
            </a:r>
            <a:r>
              <a:rPr lang="en-US" dirty="0" smtClean="0"/>
              <a:t>’:ensure=&gt;present}</a:t>
            </a:r>
          </a:p>
          <a:p>
            <a:pPr marL="393192" lvl="1" indent="0">
              <a:buNone/>
            </a:pPr>
            <a:r>
              <a:rPr lang="en-US" dirty="0" smtClean="0"/>
              <a:t>}else {</a:t>
            </a:r>
          </a:p>
          <a:p>
            <a:pPr marL="393192" lvl="1" indent="0">
              <a:buNone/>
            </a:pPr>
            <a:r>
              <a:rPr lang="en-US" dirty="0" smtClean="0"/>
              <a:t>File{‘some/other/</a:t>
            </a:r>
            <a:r>
              <a:rPr lang="en-US" dirty="0" err="1" smtClean="0"/>
              <a:t>file’:ensure</a:t>
            </a:r>
            <a:r>
              <a:rPr lang="en-US" dirty="0" smtClean="0"/>
              <a:t>=&gt;present}</a:t>
            </a:r>
          </a:p>
          <a:p>
            <a:pPr marL="393192" lvl="1" indent="0">
              <a:buNone/>
            </a:pPr>
            <a:r>
              <a:rPr lang="en-US" dirty="0" smtClean="0"/>
              <a:t>}</a:t>
            </a:r>
          </a:p>
          <a:p>
            <a:pPr marL="393192" lvl="1" indent="0">
              <a:buNone/>
            </a:pPr>
            <a:r>
              <a:rPr lang="en-US" dirty="0" smtClean="0"/>
              <a:t>If $server==‘</a:t>
            </a:r>
            <a:r>
              <a:rPr lang="en-US" dirty="0" err="1" smtClean="0"/>
              <a:t>mysql</a:t>
            </a:r>
            <a:r>
              <a:rPr lang="en-US" dirty="0" smtClean="0"/>
              <a:t>’{</a:t>
            </a:r>
          </a:p>
          <a:p>
            <a:pPr marL="393192" lvl="1" indent="0">
              <a:buNone/>
            </a:pPr>
            <a:r>
              <a:rPr lang="en-US" dirty="0" smtClean="0"/>
              <a:t>include </a:t>
            </a:r>
            <a:r>
              <a:rPr lang="en-US" dirty="0" err="1" smtClean="0"/>
              <a:t>mysql</a:t>
            </a:r>
            <a:endParaRPr lang="en-US" dirty="0" smtClean="0"/>
          </a:p>
          <a:p>
            <a:pPr marL="393192" lvl="1" indent="0">
              <a:buNone/>
            </a:pPr>
            <a:r>
              <a:rPr lang="en-US" dirty="0" smtClean="0"/>
              <a:t>Else {</a:t>
            </a:r>
          </a:p>
          <a:p>
            <a:pPr marL="393192" lvl="1" indent="0">
              <a:buNone/>
            </a:pPr>
            <a:r>
              <a:rPr lang="en-US" dirty="0" smtClean="0"/>
              <a:t>Include </a:t>
            </a:r>
            <a:r>
              <a:rPr lang="en-US" dirty="0" err="1" smtClean="0"/>
              <a:t>postgress</a:t>
            </a:r>
            <a:endParaRPr lang="en-US" dirty="0" smtClean="0"/>
          </a:p>
          <a:p>
            <a:pPr marL="393192" lvl="1" indent="0">
              <a:buNone/>
            </a:pPr>
            <a:r>
              <a:rPr lang="en-US" dirty="0" smtClean="0"/>
              <a:t>Else {</a:t>
            </a:r>
          </a:p>
          <a:p>
            <a:pPr marL="393192" lvl="1" indent="0">
              <a:buNone/>
            </a:pPr>
            <a:r>
              <a:rPr lang="en-US" dirty="0" smtClean="0"/>
              <a:t>Include oracle </a:t>
            </a:r>
          </a:p>
          <a:p>
            <a:pPr marL="393192" lvl="1" indent="0">
              <a:buNone/>
            </a:pPr>
            <a:r>
              <a:rPr lang="en-US" dirty="0"/>
              <a:t>}</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Puppet variables and conditional statements</a:t>
            </a:r>
            <a:endParaRPr lang="en-US" dirty="0"/>
          </a:p>
        </p:txBody>
      </p:sp>
    </p:spTree>
    <p:extLst>
      <p:ext uri="{BB962C8B-B14F-4D97-AF65-F5344CB8AC3E}">
        <p14:creationId xmlns:p14="http://schemas.microsoft.com/office/powerpoint/2010/main" val="3674057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Class </a:t>
            </a:r>
            <a:r>
              <a:rPr lang="en-US" dirty="0" err="1" smtClean="0"/>
              <a:t>DevOps</a:t>
            </a:r>
            <a:endParaRPr lang="en-US" dirty="0" smtClean="0"/>
          </a:p>
          <a:p>
            <a:r>
              <a:rPr lang="en-US" dirty="0" smtClean="0"/>
              <a:t>{</a:t>
            </a:r>
          </a:p>
          <a:p>
            <a:r>
              <a:rPr lang="en-US" dirty="0" smtClean="0"/>
              <a:t>File { ‘/</a:t>
            </a:r>
            <a:r>
              <a:rPr lang="en-US" dirty="0" err="1" smtClean="0"/>
              <a:t>usr</a:t>
            </a:r>
            <a:r>
              <a:rPr lang="en-US" dirty="0" smtClean="0"/>
              <a:t>/local/</a:t>
            </a:r>
            <a:r>
              <a:rPr lang="en-US" dirty="0" err="1" smtClean="0"/>
              <a:t>sbin</a:t>
            </a:r>
            <a:r>
              <a:rPr lang="en-US" dirty="0" smtClean="0"/>
              <a:t>/puppetsimple.sh’</a:t>
            </a:r>
          </a:p>
          <a:p>
            <a:r>
              <a:rPr lang="en-US" dirty="0" smtClean="0"/>
              <a:t>Owner=&gt;root,</a:t>
            </a:r>
          </a:p>
          <a:p>
            <a:r>
              <a:rPr lang="en-US" dirty="0" smtClean="0"/>
              <a:t>User=&gt;root,</a:t>
            </a:r>
          </a:p>
          <a:p>
            <a:r>
              <a:rPr lang="en-US" dirty="0" smtClean="0"/>
              <a:t>mode=&gt;0755</a:t>
            </a:r>
          </a:p>
          <a:p>
            <a:r>
              <a:rPr lang="en-US" dirty="0" smtClean="0"/>
              <a:t>Content=&gt;”#!/bin/</a:t>
            </a:r>
            <a:r>
              <a:rPr lang="en-US" dirty="0" err="1" smtClean="0"/>
              <a:t>sh</a:t>
            </a:r>
            <a:r>
              <a:rPr lang="en-US" dirty="0" smtClean="0"/>
              <a:t>/</a:t>
            </a:r>
            <a:r>
              <a:rPr lang="en-US" dirty="0" err="1" smtClean="0"/>
              <a:t>npuppet</a:t>
            </a:r>
            <a:r>
              <a:rPr lang="en-US" dirty="0" smtClean="0"/>
              <a:t> agent –verbose –no </a:t>
            </a:r>
            <a:r>
              <a:rPr lang="en-US" dirty="0" err="1" smtClean="0"/>
              <a:t>odaemonize</a:t>
            </a:r>
            <a:r>
              <a:rPr lang="en-US" dirty="0" smtClean="0"/>
              <a:t> –onetime $1\n”,</a:t>
            </a:r>
          </a:p>
          <a:p>
            <a:r>
              <a:rPr lang="en-US" dirty="0" smtClean="0"/>
              <a:t>}</a:t>
            </a:r>
          </a:p>
          <a:p>
            <a:r>
              <a:rPr lang="en-US" dirty="0"/>
              <a:t>}</a:t>
            </a:r>
            <a:endParaRPr lang="en-US" dirty="0" smtClean="0"/>
          </a:p>
          <a:p>
            <a:endParaRPr lang="en-US" dirty="0"/>
          </a:p>
        </p:txBody>
      </p:sp>
      <p:sp>
        <p:nvSpPr>
          <p:cNvPr id="3" name="Title 2"/>
          <p:cNvSpPr>
            <a:spLocks noGrp="1"/>
          </p:cNvSpPr>
          <p:nvPr>
            <p:ph type="title"/>
          </p:nvPr>
        </p:nvSpPr>
        <p:spPr/>
        <p:txBody>
          <a:bodyPr/>
          <a:lstStyle/>
          <a:p>
            <a:r>
              <a:rPr lang="en-US" dirty="0" smtClean="0"/>
              <a:t>Example of Manifest</a:t>
            </a:r>
            <a:endParaRPr lang="en-US" dirty="0"/>
          </a:p>
        </p:txBody>
      </p:sp>
    </p:spTree>
    <p:extLst>
      <p:ext uri="{BB962C8B-B14F-4D97-AF65-F5344CB8AC3E}">
        <p14:creationId xmlns:p14="http://schemas.microsoft.com/office/powerpoint/2010/main" val="3579632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class definition which makes class available for later use</a:t>
            </a:r>
          </a:p>
          <a:p>
            <a:endParaRPr lang="en-US" dirty="0"/>
          </a:p>
          <a:p>
            <a:r>
              <a:rPr lang="en-US" dirty="0" smtClean="0"/>
              <a:t>Class ntp {</a:t>
            </a:r>
          </a:p>
          <a:p>
            <a:r>
              <a:rPr lang="en-US" dirty="0" smtClean="0"/>
              <a:t>Package {‘</a:t>
            </a:r>
            <a:r>
              <a:rPr lang="en-US" dirty="0" err="1" smtClean="0"/>
              <a:t>ntp</a:t>
            </a:r>
            <a:r>
              <a:rPr lang="en-US" dirty="0" smtClean="0"/>
              <a:t>’:</a:t>
            </a:r>
          </a:p>
          <a:p>
            <a:r>
              <a:rPr lang="en-US" dirty="0" smtClean="0"/>
              <a:t>Ensure=&gt;installed</a:t>
            </a:r>
          </a:p>
          <a:p>
            <a:r>
              <a:rPr lang="en-US" dirty="0" smtClean="0"/>
              <a:t>}</a:t>
            </a:r>
          </a:p>
          <a:p>
            <a:r>
              <a:rPr lang="en-US" dirty="0"/>
              <a:t>}</a:t>
            </a:r>
          </a:p>
        </p:txBody>
      </p:sp>
      <p:sp>
        <p:nvSpPr>
          <p:cNvPr id="3" name="Title 2"/>
          <p:cNvSpPr>
            <a:spLocks noGrp="1"/>
          </p:cNvSpPr>
          <p:nvPr>
            <p:ph type="title"/>
          </p:nvPr>
        </p:nvSpPr>
        <p:spPr/>
        <p:txBody>
          <a:bodyPr/>
          <a:lstStyle/>
          <a:p>
            <a:r>
              <a:rPr lang="en-US" dirty="0" smtClean="0"/>
              <a:t>Define a class</a:t>
            </a:r>
            <a:endParaRPr lang="en-US" dirty="0"/>
          </a:p>
        </p:txBody>
      </p:sp>
    </p:spTree>
    <p:extLst>
      <p:ext uri="{BB962C8B-B14F-4D97-AF65-F5344CB8AC3E}">
        <p14:creationId xmlns:p14="http://schemas.microsoft.com/office/powerpoint/2010/main" val="2827526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Declaring a class in 3 different ways</a:t>
            </a:r>
          </a:p>
          <a:p>
            <a:r>
              <a:rPr lang="en-US" dirty="0" smtClean="0"/>
              <a:t>Include function</a:t>
            </a:r>
          </a:p>
          <a:p>
            <a:r>
              <a:rPr lang="en-US" dirty="0" smtClean="0"/>
              <a:t>Require function</a:t>
            </a:r>
          </a:p>
          <a:p>
            <a:r>
              <a:rPr lang="en-US" dirty="0" smtClean="0"/>
              <a:t>Resource like syntax</a:t>
            </a:r>
          </a:p>
          <a:p>
            <a:endParaRPr lang="en-US" dirty="0"/>
          </a:p>
          <a:p>
            <a:r>
              <a:rPr lang="en-US" dirty="0" smtClean="0"/>
              <a:t>Include ntp</a:t>
            </a:r>
          </a:p>
          <a:p>
            <a:r>
              <a:rPr lang="en-US" dirty="0" smtClean="0"/>
              <a:t>Require ntp</a:t>
            </a:r>
          </a:p>
          <a:p>
            <a:r>
              <a:rPr lang="en-US" dirty="0" smtClean="0"/>
              <a:t>Class {‘</a:t>
            </a:r>
            <a:r>
              <a:rPr lang="en-US" dirty="0" err="1" smtClean="0"/>
              <a:t>ntp</a:t>
            </a:r>
            <a:r>
              <a:rPr lang="en-US" dirty="0" smtClean="0"/>
              <a:t>’:}</a:t>
            </a:r>
          </a:p>
          <a:p>
            <a:r>
              <a:rPr lang="en-US" dirty="0" smtClean="0"/>
              <a:t>The declaring a class means the resource in it to be managed.</a:t>
            </a:r>
            <a:endParaRPr lang="en-US" dirty="0"/>
          </a:p>
          <a:p>
            <a:endParaRPr lang="en-US" dirty="0"/>
          </a:p>
        </p:txBody>
      </p:sp>
      <p:sp>
        <p:nvSpPr>
          <p:cNvPr id="3" name="Title 2"/>
          <p:cNvSpPr>
            <a:spLocks noGrp="1"/>
          </p:cNvSpPr>
          <p:nvPr>
            <p:ph type="title"/>
          </p:nvPr>
        </p:nvSpPr>
        <p:spPr/>
        <p:txBody>
          <a:bodyPr/>
          <a:lstStyle/>
          <a:p>
            <a:r>
              <a:rPr lang="en-US" dirty="0" smtClean="0"/>
              <a:t>Declaring a class</a:t>
            </a:r>
            <a:endParaRPr lang="en-US" dirty="0"/>
          </a:p>
        </p:txBody>
      </p:sp>
    </p:spTree>
    <p:extLst>
      <p:ext uri="{BB962C8B-B14F-4D97-AF65-F5344CB8AC3E}">
        <p14:creationId xmlns:p14="http://schemas.microsoft.com/office/powerpoint/2010/main" val="3583354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lstStyle/>
          <a:p>
            <a:r>
              <a:rPr lang="en-US" dirty="0" err="1" smtClean="0"/>
              <a:t>Node.pp</a:t>
            </a:r>
            <a:r>
              <a:rPr lang="en-US" dirty="0" smtClean="0"/>
              <a:t> file </a:t>
            </a:r>
            <a:endParaRPr lang="en-US" dirty="0"/>
          </a:p>
        </p:txBody>
      </p:sp>
      <p:sp>
        <p:nvSpPr>
          <p:cNvPr id="3" name="Title 2"/>
          <p:cNvSpPr>
            <a:spLocks noGrp="1"/>
          </p:cNvSpPr>
          <p:nvPr>
            <p:ph type="title"/>
          </p:nvPr>
        </p:nvSpPr>
        <p:spPr/>
        <p:txBody>
          <a:bodyPr/>
          <a:lstStyle/>
          <a:p>
            <a:r>
              <a:rPr lang="en-US" dirty="0" smtClean="0"/>
              <a:t>Class Inheritance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483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4525963"/>
          </a:xfrm>
        </p:spPr>
        <p:txBody>
          <a:bodyPr>
            <a:normAutofit fontScale="92500" lnSpcReduction="20000"/>
          </a:bodyPr>
          <a:lstStyle/>
          <a:p>
            <a:r>
              <a:rPr lang="en-US" dirty="0" smtClean="0"/>
              <a:t>Chaining arrows forming relationships between three resources</a:t>
            </a:r>
          </a:p>
          <a:p>
            <a:r>
              <a:rPr lang="en-US" dirty="0" smtClean="0"/>
              <a:t>Before- Resource is applied before target resource</a:t>
            </a:r>
          </a:p>
          <a:p>
            <a:r>
              <a:rPr lang="en-US" dirty="0" smtClean="0"/>
              <a:t>Require-Resource is applied after target resource</a:t>
            </a:r>
          </a:p>
          <a:p>
            <a:r>
              <a:rPr lang="en-US" dirty="0" smtClean="0"/>
              <a:t>Notify-Like before the target resource will refresh if the notifying resource changes.</a:t>
            </a:r>
          </a:p>
          <a:p>
            <a:r>
              <a:rPr lang="en-US" dirty="0" smtClean="0"/>
              <a:t>Subscribe- Like require+ the target resource will refresh if the target resource changes.</a:t>
            </a:r>
          </a:p>
          <a:p>
            <a:endParaRPr lang="en-US" dirty="0"/>
          </a:p>
          <a:p>
            <a:r>
              <a:rPr lang="en-US" dirty="0" smtClean="0"/>
              <a:t>Relationship chaining</a:t>
            </a:r>
          </a:p>
          <a:p>
            <a:endParaRPr lang="en-US" dirty="0"/>
          </a:p>
          <a:p>
            <a:r>
              <a:rPr lang="en-US" dirty="0" smtClean="0"/>
              <a:t>Package[‘</a:t>
            </a:r>
            <a:r>
              <a:rPr lang="en-US" dirty="0" err="1" smtClean="0"/>
              <a:t>ntp</a:t>
            </a:r>
            <a:r>
              <a:rPr lang="en-US" dirty="0" smtClean="0"/>
              <a:t>’]-&gt;file[‘</a:t>
            </a:r>
            <a:r>
              <a:rPr lang="en-US" dirty="0" err="1" smtClean="0"/>
              <a:t>ntp.conf</a:t>
            </a:r>
            <a:r>
              <a:rPr lang="en-US" dirty="0" smtClean="0"/>
              <a:t>’]-&gt;service[‘</a:t>
            </a:r>
            <a:r>
              <a:rPr lang="en-US" dirty="0" err="1" smtClean="0"/>
              <a:t>ntpd</a:t>
            </a:r>
            <a:r>
              <a:rPr lang="en-US" dirty="0" smtClean="0"/>
              <a:t>’]</a:t>
            </a:r>
            <a:endParaRPr lang="en-US" dirty="0"/>
          </a:p>
        </p:txBody>
      </p:sp>
      <p:sp>
        <p:nvSpPr>
          <p:cNvPr id="3" name="Title 2"/>
          <p:cNvSpPr>
            <a:spLocks noGrp="1"/>
          </p:cNvSpPr>
          <p:nvPr>
            <p:ph type="title"/>
          </p:nvPr>
        </p:nvSpPr>
        <p:spPr/>
        <p:txBody>
          <a:bodyPr/>
          <a:lstStyle/>
          <a:p>
            <a:r>
              <a:rPr lang="en-US" dirty="0" smtClean="0"/>
              <a:t>Meta-parameter</a:t>
            </a:r>
            <a:endParaRPr lang="en-US" dirty="0"/>
          </a:p>
        </p:txBody>
      </p:sp>
    </p:spTree>
    <p:extLst>
      <p:ext uri="{BB962C8B-B14F-4D97-AF65-F5344CB8AC3E}">
        <p14:creationId xmlns:p14="http://schemas.microsoft.com/office/powerpoint/2010/main" val="28011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4738"/>
            <a:ext cx="8229600" cy="5867400"/>
          </a:xfrm>
        </p:spPr>
        <p:txBody>
          <a:bodyPr>
            <a:normAutofit/>
          </a:bodyPr>
          <a:lstStyle/>
          <a:p>
            <a:pPr marL="109728" indent="0">
              <a:buNone/>
            </a:pPr>
            <a:r>
              <a:rPr lang="en-US" sz="2000" dirty="0" smtClean="0"/>
              <a:t>Puppet is IT automation software that helps system administration manage infrastructure throughout its lifecycle from provisioning and configuration to patch management and compliance.</a:t>
            </a:r>
            <a:endParaRPr lang="en-US" sz="2000" dirty="0"/>
          </a:p>
          <a:p>
            <a:pPr marL="109728" indent="0">
              <a:buNone/>
            </a:pPr>
            <a:r>
              <a:rPr lang="en-US" sz="2000" b="1" dirty="0" smtClean="0"/>
              <a:t>Mean:</a:t>
            </a:r>
          </a:p>
          <a:p>
            <a:pPr marL="109728" indent="0">
              <a:buNone/>
            </a:pPr>
            <a:r>
              <a:rPr lang="en-US" sz="2000" dirty="0" smtClean="0"/>
              <a:t>You can setup a server in minutes instead of hours time </a:t>
            </a:r>
          </a:p>
          <a:p>
            <a:pPr marL="109728" indent="0">
              <a:buNone/>
            </a:pPr>
            <a:r>
              <a:rPr lang="en-US" sz="2000" dirty="0" smtClean="0"/>
              <a:t>You can be sure your server configurations are consistent.</a:t>
            </a:r>
          </a:p>
          <a:p>
            <a:pPr marL="109728" indent="0">
              <a:buNone/>
            </a:pPr>
            <a:r>
              <a:rPr lang="en-US" sz="2000" dirty="0" smtClean="0"/>
              <a:t>You can easily deploy configuration changes to multiple servers </a:t>
            </a:r>
          </a:p>
          <a:p>
            <a:pPr marL="109728" indent="0">
              <a:buNone/>
            </a:pPr>
            <a:r>
              <a:rPr lang="en-US" sz="2000" b="1" dirty="0" smtClean="0"/>
              <a:t>What happened</a:t>
            </a:r>
          </a:p>
          <a:p>
            <a:pPr marL="109728" indent="0">
              <a:buNone/>
            </a:pPr>
            <a:r>
              <a:rPr lang="en-US" sz="2000" dirty="0" smtClean="0"/>
              <a:t>Puppet analyzed the scripts to build a picture or image what is should I like.</a:t>
            </a:r>
          </a:p>
          <a:p>
            <a:pPr marL="109728" indent="0">
              <a:buNone/>
            </a:pPr>
            <a:r>
              <a:rPr lang="en-US" sz="2000" dirty="0" smtClean="0"/>
              <a:t>Puppet then compare the picture with what is right now.</a:t>
            </a:r>
          </a:p>
          <a:p>
            <a:pPr marL="109728" indent="0">
              <a:buNone/>
            </a:pPr>
            <a:r>
              <a:rPr lang="en-US" sz="2000" dirty="0" smtClean="0"/>
              <a:t>Then it generates and execute scripts to make the server configuration match that is the puppet scripts.</a:t>
            </a:r>
          </a:p>
        </p:txBody>
      </p:sp>
      <p:sp>
        <p:nvSpPr>
          <p:cNvPr id="3" name="Title 2"/>
          <p:cNvSpPr>
            <a:spLocks noGrp="1"/>
          </p:cNvSpPr>
          <p:nvPr>
            <p:ph type="title"/>
          </p:nvPr>
        </p:nvSpPr>
        <p:spPr>
          <a:xfrm>
            <a:off x="304800" y="0"/>
            <a:ext cx="8153400" cy="715962"/>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What is Puppet</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129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Puppet comes with wide range of resource types</a:t>
            </a:r>
          </a:p>
          <a:p>
            <a:endParaRPr lang="en-US" dirty="0"/>
          </a:p>
          <a:p>
            <a:r>
              <a:rPr lang="en-US" dirty="0" smtClean="0"/>
              <a:t>Exec</a:t>
            </a:r>
          </a:p>
          <a:p>
            <a:r>
              <a:rPr lang="en-US" dirty="0" smtClean="0"/>
              <a:t>Package</a:t>
            </a:r>
          </a:p>
          <a:p>
            <a:r>
              <a:rPr lang="en-US" dirty="0" smtClean="0"/>
              <a:t>File</a:t>
            </a:r>
          </a:p>
          <a:p>
            <a:r>
              <a:rPr lang="en-US" dirty="0" smtClean="0"/>
              <a:t>Service</a:t>
            </a:r>
          </a:p>
          <a:p>
            <a:r>
              <a:rPr lang="en-US" dirty="0" smtClean="0"/>
              <a:t>notify</a:t>
            </a:r>
            <a:endParaRPr lang="en-US" dirty="0"/>
          </a:p>
        </p:txBody>
      </p:sp>
      <p:sp>
        <p:nvSpPr>
          <p:cNvPr id="3" name="Title 2"/>
          <p:cNvSpPr>
            <a:spLocks noGrp="1"/>
          </p:cNvSpPr>
          <p:nvPr>
            <p:ph type="title"/>
          </p:nvPr>
        </p:nvSpPr>
        <p:spPr/>
        <p:txBody>
          <a:bodyPr/>
          <a:lstStyle/>
          <a:p>
            <a:r>
              <a:rPr lang="en-US" dirty="0" smtClean="0"/>
              <a:t>Resource types</a:t>
            </a:r>
            <a:endParaRPr lang="en-US" dirty="0"/>
          </a:p>
        </p:txBody>
      </p:sp>
    </p:spTree>
    <p:extLst>
      <p:ext uri="{BB962C8B-B14F-4D97-AF65-F5344CB8AC3E}">
        <p14:creationId xmlns:p14="http://schemas.microsoft.com/office/powerpoint/2010/main" val="3206726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610600" cy="5105400"/>
          </a:xfrm>
        </p:spPr>
        <p:txBody>
          <a:bodyPr>
            <a:normAutofit fontScale="85000" lnSpcReduction="10000"/>
          </a:bodyPr>
          <a:lstStyle/>
          <a:p>
            <a:endParaRPr lang="en-US" dirty="0" smtClean="0"/>
          </a:p>
          <a:p>
            <a:r>
              <a:rPr lang="en-US" dirty="0" smtClean="0"/>
              <a:t>Templates are files that use a simple markup language to insert dynamic content</a:t>
            </a:r>
          </a:p>
          <a:p>
            <a:r>
              <a:rPr lang="en-US" dirty="0" smtClean="0"/>
              <a:t>Permit to have a personalized configuration per node </a:t>
            </a:r>
          </a:p>
          <a:p>
            <a:r>
              <a:rPr lang="en-US" dirty="0" smtClean="0"/>
              <a:t>Use ERB language and retrieve and use facts.</a:t>
            </a:r>
          </a:p>
          <a:p>
            <a:r>
              <a:rPr lang="en-US" dirty="0" smtClean="0"/>
              <a:t>ERB file placed in module template directory</a:t>
            </a:r>
          </a:p>
          <a:p>
            <a:r>
              <a:rPr lang="en-US" dirty="0" smtClean="0"/>
              <a:t>Templates have an erb extension</a:t>
            </a:r>
          </a:p>
          <a:p>
            <a:r>
              <a:rPr lang="en-US" dirty="0" smtClean="0"/>
              <a:t>Typically used with the file resource</a:t>
            </a:r>
          </a:p>
          <a:p>
            <a:endParaRPr lang="en-US" dirty="0" smtClean="0"/>
          </a:p>
          <a:p>
            <a:r>
              <a:rPr lang="en-US" dirty="0" err="1" smtClean="0"/>
              <a:t>Eg</a:t>
            </a:r>
            <a:r>
              <a:rPr lang="en-US" dirty="0" smtClean="0"/>
              <a:t>: file{‘ntp.</a:t>
            </a:r>
            <a:r>
              <a:rPr lang="en-US" dirty="0" err="1" smtClean="0"/>
              <a:t>conf</a:t>
            </a:r>
            <a:r>
              <a:rPr lang="en-US" dirty="0" smtClean="0"/>
              <a:t>’,Path=&gt;’/</a:t>
            </a:r>
            <a:r>
              <a:rPr lang="en-US" dirty="0" err="1" smtClean="0"/>
              <a:t>etc</a:t>
            </a:r>
            <a:r>
              <a:rPr lang="en-US" dirty="0" smtClean="0"/>
              <a:t>/ntp.</a:t>
            </a:r>
            <a:r>
              <a:rPr lang="en-US" dirty="0" err="1" smtClean="0"/>
              <a:t>conf</a:t>
            </a:r>
            <a:r>
              <a:rPr lang="en-US" dirty="0" smtClean="0"/>
              <a:t>’,Ensure=&gt;file,</a:t>
            </a:r>
          </a:p>
          <a:p>
            <a:r>
              <a:rPr lang="en-US" dirty="0" smtClean="0"/>
              <a:t>Content=&gt;template(‘</a:t>
            </a:r>
            <a:r>
              <a:rPr lang="en-US" dirty="0" err="1" smtClean="0"/>
              <a:t>ntp</a:t>
            </a:r>
            <a:r>
              <a:rPr lang="en-US" dirty="0" smtClean="0"/>
              <a:t>/</a:t>
            </a:r>
            <a:r>
              <a:rPr lang="en-US" dirty="0" err="1" smtClean="0"/>
              <a:t>ntp.conf.erb</a:t>
            </a:r>
            <a:r>
              <a:rPr lang="en-US" dirty="0" smtClean="0"/>
              <a:t>”),Owner=&gt;root,</a:t>
            </a:r>
          </a:p>
          <a:p>
            <a:r>
              <a:rPr lang="en-US" dirty="0" smtClean="0"/>
              <a:t>Mode=&gt;0644,</a:t>
            </a:r>
          </a:p>
          <a:p>
            <a:r>
              <a:rPr lang="en-US" dirty="0"/>
              <a:t>}</a:t>
            </a:r>
            <a:endParaRPr lang="en-US" dirty="0" smtClean="0"/>
          </a:p>
          <a:p>
            <a:endParaRPr lang="en-US" dirty="0"/>
          </a:p>
          <a:p>
            <a:endParaRPr lang="en-US" dirty="0"/>
          </a:p>
        </p:txBody>
      </p:sp>
      <p:sp>
        <p:nvSpPr>
          <p:cNvPr id="3" name="Title 2"/>
          <p:cNvSpPr>
            <a:spLocks noGrp="1"/>
          </p:cNvSpPr>
          <p:nvPr>
            <p:ph type="title"/>
          </p:nvPr>
        </p:nvSpPr>
        <p:spPr>
          <a:xfrm>
            <a:off x="29308" y="35169"/>
            <a:ext cx="8229600" cy="1143000"/>
          </a:xfrm>
        </p:spPr>
        <p:txBody>
          <a:bodyPr/>
          <a:lstStyle/>
          <a:p>
            <a:r>
              <a:rPr lang="en-US" dirty="0" smtClean="0"/>
              <a:t>Puppet-Templates</a:t>
            </a:r>
            <a:endParaRPr lang="en-US" dirty="0"/>
          </a:p>
        </p:txBody>
      </p:sp>
    </p:spTree>
    <p:extLst>
      <p:ext uri="{BB962C8B-B14F-4D97-AF65-F5344CB8AC3E}">
        <p14:creationId xmlns:p14="http://schemas.microsoft.com/office/powerpoint/2010/main" val="3546385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Puppet Reading order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62" y="1524001"/>
            <a:ext cx="8229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315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What is the facts?</a:t>
            </a:r>
          </a:p>
          <a:p>
            <a:endParaRPr lang="en-US" dirty="0"/>
          </a:p>
          <a:p>
            <a:r>
              <a:rPr lang="en-US" dirty="0" smtClean="0"/>
              <a:t>Global variables with information about the system that the scripts is running on</a:t>
            </a:r>
          </a:p>
          <a:p>
            <a:endParaRPr lang="en-US" dirty="0"/>
          </a:p>
          <a:p>
            <a:r>
              <a:rPr lang="en-US" dirty="0" smtClean="0"/>
              <a:t>How do I see the available variables</a:t>
            </a:r>
          </a:p>
          <a:p>
            <a:r>
              <a:rPr lang="en-US" dirty="0" err="1" smtClean="0"/>
              <a:t>Facter</a:t>
            </a:r>
            <a:r>
              <a:rPr lang="en-US" dirty="0" smtClean="0"/>
              <a:t> –p</a:t>
            </a:r>
          </a:p>
          <a:p>
            <a:endParaRPr lang="en-US" dirty="0"/>
          </a:p>
          <a:p>
            <a:r>
              <a:rPr lang="en-US" dirty="0" smtClean="0"/>
              <a:t>How do I use them?</a:t>
            </a:r>
          </a:p>
          <a:p>
            <a:r>
              <a:rPr lang="en-US" dirty="0" smtClean="0"/>
              <a:t>$::</a:t>
            </a:r>
            <a:r>
              <a:rPr lang="en-US" dirty="0" err="1" smtClean="0"/>
              <a:t>variable_name</a:t>
            </a:r>
            <a:endParaRPr lang="en-US" dirty="0"/>
          </a:p>
        </p:txBody>
      </p:sp>
      <p:sp>
        <p:nvSpPr>
          <p:cNvPr id="3" name="Title 2"/>
          <p:cNvSpPr>
            <a:spLocks noGrp="1"/>
          </p:cNvSpPr>
          <p:nvPr>
            <p:ph type="title"/>
          </p:nvPr>
        </p:nvSpPr>
        <p:spPr/>
        <p:txBody>
          <a:bodyPr/>
          <a:lstStyle/>
          <a:p>
            <a:r>
              <a:rPr lang="en-US" dirty="0" err="1" smtClean="0"/>
              <a:t>Facter</a:t>
            </a:r>
            <a:endParaRPr lang="en-US" dirty="0"/>
          </a:p>
        </p:txBody>
      </p:sp>
    </p:spTree>
    <p:extLst>
      <p:ext uri="{BB962C8B-B14F-4D97-AF65-F5344CB8AC3E}">
        <p14:creationId xmlns:p14="http://schemas.microsoft.com/office/powerpoint/2010/main" val="4278941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Factor example similar to </a:t>
            </a:r>
            <a:r>
              <a:rPr lang="en-US" dirty="0" err="1" smtClean="0"/>
              <a:t>ohai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229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Puppet Nodes</a:t>
            </a:r>
            <a:endParaRPr lang="en-US" dirty="0"/>
          </a:p>
        </p:txBody>
      </p:sp>
      <p:pic>
        <p:nvPicPr>
          <p:cNvPr id="2050" name="Picture 2" descr="D:\New folder\PuppetNo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62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Self contained packages that describe an aspect of the system.</a:t>
            </a:r>
          </a:p>
          <a:p>
            <a:r>
              <a:rPr lang="en-US" dirty="0" smtClean="0"/>
              <a:t>Module is collection of manifests, templates, </a:t>
            </a:r>
            <a:r>
              <a:rPr lang="en-US" dirty="0" err="1" smtClean="0"/>
              <a:t>facts,specs,examples</a:t>
            </a:r>
            <a:r>
              <a:rPr lang="en-US" dirty="0" smtClean="0"/>
              <a:t>, files, lib etc.</a:t>
            </a:r>
            <a:endParaRPr lang="en-US" dirty="0"/>
          </a:p>
        </p:txBody>
      </p:sp>
      <p:sp>
        <p:nvSpPr>
          <p:cNvPr id="3" name="Title 2"/>
          <p:cNvSpPr>
            <a:spLocks noGrp="1"/>
          </p:cNvSpPr>
          <p:nvPr>
            <p:ph type="title"/>
          </p:nvPr>
        </p:nvSpPr>
        <p:spPr/>
        <p:txBody>
          <a:bodyPr/>
          <a:lstStyle/>
          <a:p>
            <a:r>
              <a:rPr lang="en-US" dirty="0" smtClean="0"/>
              <a:t>Creating and using modules</a:t>
            </a:r>
            <a:endParaRPr lang="en-US" dirty="0"/>
          </a:p>
        </p:txBody>
      </p:sp>
    </p:spTree>
    <p:extLst>
      <p:ext uri="{BB962C8B-B14F-4D97-AF65-F5344CB8AC3E}">
        <p14:creationId xmlns:p14="http://schemas.microsoft.com/office/powerpoint/2010/main" val="1708802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4525963"/>
          </a:xfrm>
        </p:spPr>
        <p:txBody>
          <a:bodyPr>
            <a:normAutofit fontScale="92500" lnSpcReduction="20000"/>
          </a:bodyPr>
          <a:lstStyle/>
          <a:p>
            <a:r>
              <a:rPr lang="en-US" dirty="0"/>
              <a:t>On the Puppet </a:t>
            </a:r>
            <a:r>
              <a:rPr lang="en-US" i="1" dirty="0"/>
              <a:t>master</a:t>
            </a:r>
            <a:r>
              <a:rPr lang="en-US" dirty="0"/>
              <a:t>, create the directory structure for a module </a:t>
            </a:r>
            <a:r>
              <a:rPr lang="en-US" dirty="0" smtClean="0"/>
              <a:t>named </a:t>
            </a:r>
            <a:r>
              <a:rPr lang="en-US" dirty="0" err="1" smtClean="0"/>
              <a:t>visualpath</a:t>
            </a:r>
            <a:endParaRPr lang="en-US" dirty="0" smtClean="0"/>
          </a:p>
          <a:p>
            <a:r>
              <a:rPr lang="en-US" dirty="0"/>
              <a:t>cd /</a:t>
            </a:r>
            <a:r>
              <a:rPr lang="en-US" dirty="0" err="1"/>
              <a:t>etc</a:t>
            </a:r>
            <a:r>
              <a:rPr lang="en-US" dirty="0"/>
              <a:t>/puppet/modules </a:t>
            </a:r>
            <a:r>
              <a:rPr lang="en-US" dirty="0" err="1"/>
              <a:t>sudo</a:t>
            </a:r>
            <a:r>
              <a:rPr lang="en-US" dirty="0"/>
              <a:t> </a:t>
            </a:r>
            <a:r>
              <a:rPr lang="en-US" dirty="0" err="1"/>
              <a:t>mkdir</a:t>
            </a:r>
            <a:r>
              <a:rPr lang="en-US" dirty="0"/>
              <a:t> -p </a:t>
            </a:r>
            <a:r>
              <a:rPr lang="en-US" dirty="0" err="1" smtClean="0"/>
              <a:t>mymodule</a:t>
            </a:r>
            <a:r>
              <a:rPr lang="en-US" dirty="0" smtClean="0"/>
              <a:t>/manifests</a:t>
            </a:r>
          </a:p>
          <a:p>
            <a:r>
              <a:rPr lang="en-US" dirty="0" err="1"/>
              <a:t>sudo</a:t>
            </a:r>
            <a:r>
              <a:rPr lang="en-US" dirty="0"/>
              <a:t> vi </a:t>
            </a:r>
            <a:r>
              <a:rPr lang="en-US" dirty="0" err="1" smtClean="0"/>
              <a:t>mymodule</a:t>
            </a:r>
            <a:r>
              <a:rPr lang="en-US" dirty="0" smtClean="0"/>
              <a:t>/manifests/</a:t>
            </a:r>
            <a:r>
              <a:rPr lang="en-US" dirty="0" err="1" smtClean="0"/>
              <a:t>init.pp</a:t>
            </a:r>
            <a:endParaRPr lang="en-US" dirty="0" smtClean="0"/>
          </a:p>
          <a:p>
            <a:r>
              <a:rPr lang="en-US" b="1" dirty="0"/>
              <a:t>class</a:t>
            </a:r>
            <a:r>
              <a:rPr lang="en-US" dirty="0"/>
              <a:t> </a:t>
            </a:r>
            <a:r>
              <a:rPr lang="en-US" dirty="0" err="1" smtClean="0"/>
              <a:t>mymodule</a:t>
            </a:r>
            <a:r>
              <a:rPr lang="en-US" dirty="0" smtClean="0"/>
              <a:t>{ }</a:t>
            </a:r>
          </a:p>
          <a:p>
            <a:r>
              <a:rPr lang="en-US" dirty="0" smtClean="0"/>
              <a:t>Use module in main manifest </a:t>
            </a:r>
          </a:p>
          <a:p>
            <a:r>
              <a:rPr lang="en-US" dirty="0" err="1" smtClean="0"/>
              <a:t>Sudo</a:t>
            </a:r>
            <a:r>
              <a:rPr lang="en-US" dirty="0" smtClean="0"/>
              <a:t> vi /</a:t>
            </a:r>
            <a:r>
              <a:rPr lang="en-US" dirty="0" err="1" smtClean="0"/>
              <a:t>etc</a:t>
            </a:r>
            <a:r>
              <a:rPr lang="en-US" dirty="0" smtClean="0"/>
              <a:t>/puppet/manifests/</a:t>
            </a:r>
            <a:r>
              <a:rPr lang="en-US" dirty="0" err="1" smtClean="0"/>
              <a:t>site.pp</a:t>
            </a:r>
            <a:endParaRPr lang="en-US" dirty="0" smtClean="0"/>
          </a:p>
          <a:p>
            <a:r>
              <a:rPr lang="en-US" dirty="0"/>
              <a:t>node default { } node </a:t>
            </a:r>
            <a:r>
              <a:rPr lang="en-US" dirty="0" smtClean="0"/>
              <a:t>‘hostname' </a:t>
            </a:r>
            <a:r>
              <a:rPr lang="en-US" dirty="0"/>
              <a:t>{ </a:t>
            </a:r>
            <a:r>
              <a:rPr lang="en-US" dirty="0" smtClean="0"/>
              <a:t>include </a:t>
            </a:r>
            <a:r>
              <a:rPr lang="en-US" dirty="0" err="1" smtClean="0"/>
              <a:t>mymodule</a:t>
            </a:r>
            <a:r>
              <a:rPr lang="en-US" dirty="0" smtClean="0"/>
              <a:t>}</a:t>
            </a:r>
          </a:p>
          <a:p>
            <a:r>
              <a:rPr lang="en-US" dirty="0" smtClean="0"/>
              <a:t>Puppet </a:t>
            </a:r>
            <a:r>
              <a:rPr lang="en-US" smtClean="0"/>
              <a:t>agent –test </a:t>
            </a:r>
            <a:endParaRPr lang="en-US" dirty="0" smtClean="0"/>
          </a:p>
          <a:p>
            <a:r>
              <a:rPr lang="en-US" dirty="0"/>
              <a:t>http://lamp_1_public_IP/info.php</a:t>
            </a:r>
          </a:p>
          <a:p>
            <a:r>
              <a:rPr lang="en-US" dirty="0" smtClean="0"/>
              <a:t> </a:t>
            </a:r>
            <a:endParaRPr lang="en-US" dirty="0"/>
          </a:p>
        </p:txBody>
      </p:sp>
      <p:sp>
        <p:nvSpPr>
          <p:cNvPr id="3" name="Title 2"/>
          <p:cNvSpPr>
            <a:spLocks noGrp="1"/>
          </p:cNvSpPr>
          <p:nvPr>
            <p:ph type="title"/>
          </p:nvPr>
        </p:nvSpPr>
        <p:spPr>
          <a:xfrm>
            <a:off x="17585" y="0"/>
            <a:ext cx="8229600" cy="1143000"/>
          </a:xfrm>
        </p:spPr>
        <p:txBody>
          <a:bodyPr/>
          <a:lstStyle/>
          <a:p>
            <a:r>
              <a:rPr lang="en-US" dirty="0" smtClean="0"/>
              <a:t>Creating module</a:t>
            </a:r>
            <a:endParaRPr lang="en-US" dirty="0"/>
          </a:p>
        </p:txBody>
      </p:sp>
    </p:spTree>
    <p:extLst>
      <p:ext uri="{BB962C8B-B14F-4D97-AF65-F5344CB8AC3E}">
        <p14:creationId xmlns:p14="http://schemas.microsoft.com/office/powerpoint/2010/main" val="3223418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86400"/>
          </a:xfrm>
        </p:spPr>
        <p:txBody>
          <a:bodyPr>
            <a:normAutofit fontScale="40000" lnSpcReduction="20000"/>
          </a:bodyPr>
          <a:lstStyle/>
          <a:p>
            <a:r>
              <a:rPr lang="en-US" b="1" dirty="0" smtClean="0"/>
              <a:t>Add </a:t>
            </a:r>
            <a:r>
              <a:rPr lang="en-US" b="1" dirty="0"/>
              <a:t>Repositories and Install Software</a:t>
            </a:r>
          </a:p>
          <a:p>
            <a:r>
              <a:rPr lang="en-US" dirty="0"/>
              <a:t>Add </a:t>
            </a:r>
            <a:r>
              <a:rPr lang="en-US" dirty="0" err="1"/>
              <a:t>Puppetlabs</a:t>
            </a:r>
            <a:r>
              <a:rPr lang="en-US" dirty="0"/>
              <a:t> repository</a:t>
            </a:r>
          </a:p>
          <a:p>
            <a:r>
              <a:rPr lang="en-US" dirty="0"/>
              <a:t>rpm -</a:t>
            </a:r>
            <a:r>
              <a:rPr lang="en-US" dirty="0" err="1"/>
              <a:t>ivh</a:t>
            </a:r>
            <a:r>
              <a:rPr lang="en-US" dirty="0"/>
              <a:t> http://yum.puppetlabs.com/puppetlabs-release-el-6.noarch.rpm </a:t>
            </a:r>
            <a:endParaRPr lang="en-US" dirty="0" smtClean="0"/>
          </a:p>
          <a:p>
            <a:r>
              <a:rPr lang="en-US" dirty="0" smtClean="0"/>
              <a:t>Install </a:t>
            </a:r>
            <a:r>
              <a:rPr lang="en-US" dirty="0"/>
              <a:t>Puppet Master software</a:t>
            </a:r>
          </a:p>
          <a:p>
            <a:r>
              <a:rPr lang="en-US" dirty="0"/>
              <a:t>yum install -y </a:t>
            </a:r>
            <a:r>
              <a:rPr lang="en-US" dirty="0" smtClean="0"/>
              <a:t>puppet-server This </a:t>
            </a:r>
            <a:r>
              <a:rPr lang="en-US" dirty="0"/>
              <a:t>will install a load of dependencies including</a:t>
            </a:r>
          </a:p>
          <a:p>
            <a:r>
              <a:rPr lang="en-US" dirty="0" smtClean="0"/>
              <a:t>These </a:t>
            </a:r>
            <a:r>
              <a:rPr lang="en-US" dirty="0"/>
              <a:t>names must then be added to the Puppet configuration file</a:t>
            </a:r>
          </a:p>
          <a:p>
            <a:r>
              <a:rPr lang="en-US" dirty="0"/>
              <a:t>Open /</a:t>
            </a:r>
            <a:r>
              <a:rPr lang="en-US" dirty="0" err="1"/>
              <a:t>etc</a:t>
            </a:r>
            <a:r>
              <a:rPr lang="en-US" dirty="0"/>
              <a:t>/puppet/</a:t>
            </a:r>
            <a:r>
              <a:rPr lang="en-US" dirty="0" err="1"/>
              <a:t>puppet.conf</a:t>
            </a:r>
            <a:endParaRPr lang="en-US" dirty="0"/>
          </a:p>
          <a:p>
            <a:r>
              <a:rPr lang="en-US" dirty="0"/>
              <a:t>Under the [main] section, add</a:t>
            </a:r>
          </a:p>
          <a:p>
            <a:r>
              <a:rPr lang="en-US" dirty="0" err="1"/>
              <a:t>dns_alt_names</a:t>
            </a:r>
            <a:r>
              <a:rPr lang="en-US" dirty="0"/>
              <a:t> = </a:t>
            </a:r>
            <a:r>
              <a:rPr lang="en-US" dirty="0" err="1" smtClean="0"/>
              <a:t>puppet,puppet.cloud.local</a:t>
            </a:r>
            <a:endParaRPr lang="en-US" dirty="0" smtClean="0"/>
          </a:p>
          <a:p>
            <a:endParaRPr lang="en-US" dirty="0" smtClean="0"/>
          </a:p>
          <a:p>
            <a:r>
              <a:rPr lang="en-US" dirty="0" smtClean="0"/>
              <a:t>Create </a:t>
            </a:r>
            <a:r>
              <a:rPr lang="en-US" dirty="0"/>
              <a:t>the CA certificate and Puppet master certificate</a:t>
            </a:r>
          </a:p>
          <a:p>
            <a:r>
              <a:rPr lang="en-US" dirty="0"/>
              <a:t>puppet master --verbose --</a:t>
            </a:r>
            <a:r>
              <a:rPr lang="en-US" dirty="0" smtClean="0"/>
              <a:t>no-</a:t>
            </a:r>
            <a:r>
              <a:rPr lang="en-US" dirty="0" err="1" smtClean="0"/>
              <a:t>daemonize</a:t>
            </a:r>
            <a:endParaRPr lang="en-US" dirty="0" smtClean="0"/>
          </a:p>
          <a:p>
            <a:endParaRPr lang="en-US" dirty="0" smtClean="0"/>
          </a:p>
          <a:p>
            <a:r>
              <a:rPr lang="en-US" dirty="0" smtClean="0"/>
              <a:t>End </a:t>
            </a:r>
            <a:r>
              <a:rPr lang="en-US" dirty="0"/>
              <a:t>process once Puppet master version appears on the screen (in my case, version 3.6.1) by pressing 'ctrl + c'</a:t>
            </a:r>
          </a:p>
          <a:p>
            <a:r>
              <a:rPr lang="en-US" dirty="0"/>
              <a:t>This will also install a /</a:t>
            </a:r>
            <a:r>
              <a:rPr lang="en-US" dirty="0" err="1"/>
              <a:t>etc</a:t>
            </a:r>
            <a:r>
              <a:rPr lang="en-US" dirty="0"/>
              <a:t>/</a:t>
            </a:r>
            <a:r>
              <a:rPr lang="en-US" dirty="0" err="1"/>
              <a:t>init.d</a:t>
            </a:r>
            <a:r>
              <a:rPr lang="en-US" dirty="0"/>
              <a:t>/</a:t>
            </a:r>
            <a:r>
              <a:rPr lang="en-US" dirty="0" err="1"/>
              <a:t>puppetmaster</a:t>
            </a:r>
            <a:r>
              <a:rPr lang="en-US" dirty="0"/>
              <a:t> script</a:t>
            </a:r>
          </a:p>
          <a:p>
            <a:r>
              <a:rPr lang="en-US" dirty="0"/>
              <a:t>Start the Puppet Server</a:t>
            </a:r>
          </a:p>
          <a:p>
            <a:r>
              <a:rPr lang="en-US" dirty="0"/>
              <a:t>service </a:t>
            </a:r>
            <a:r>
              <a:rPr lang="en-US" dirty="0" err="1"/>
              <a:t>puppetmaster</a:t>
            </a:r>
            <a:r>
              <a:rPr lang="en-US" dirty="0"/>
              <a:t> </a:t>
            </a:r>
            <a:r>
              <a:rPr lang="en-US" dirty="0" smtClean="0"/>
              <a:t>start</a:t>
            </a:r>
          </a:p>
          <a:p>
            <a:endParaRPr lang="en-US" b="1" dirty="0"/>
          </a:p>
          <a:p>
            <a:endParaRPr lang="en-US" b="1" dirty="0" smtClean="0"/>
          </a:p>
          <a:p>
            <a:r>
              <a:rPr lang="en-US" b="1" dirty="0" smtClean="0"/>
              <a:t>Create </a:t>
            </a:r>
            <a:r>
              <a:rPr lang="en-US" b="1" dirty="0"/>
              <a:t>and Configure Basic Environment Directories</a:t>
            </a:r>
          </a:p>
          <a:p>
            <a:r>
              <a:rPr lang="en-US" dirty="0"/>
              <a:t>The environment directories location needs to be set.</a:t>
            </a:r>
          </a:p>
          <a:p>
            <a:r>
              <a:rPr lang="en-US" dirty="0"/>
              <a:t>Add the following to /</a:t>
            </a:r>
            <a:r>
              <a:rPr lang="en-US" dirty="0" err="1"/>
              <a:t>etc</a:t>
            </a:r>
            <a:r>
              <a:rPr lang="en-US" dirty="0"/>
              <a:t>/puppet/</a:t>
            </a:r>
            <a:r>
              <a:rPr lang="en-US" dirty="0" err="1"/>
              <a:t>puppet.conf</a:t>
            </a:r>
            <a:r>
              <a:rPr lang="en-US" dirty="0"/>
              <a:t>, under the [main] section</a:t>
            </a:r>
          </a:p>
          <a:p>
            <a:r>
              <a:rPr lang="en-US" dirty="0" err="1"/>
              <a:t>environmentpath</a:t>
            </a:r>
            <a:r>
              <a:rPr lang="en-US" dirty="0"/>
              <a:t> = $</a:t>
            </a:r>
            <a:r>
              <a:rPr lang="en-US" dirty="0" err="1"/>
              <a:t>confdir</a:t>
            </a:r>
            <a:r>
              <a:rPr lang="en-US" dirty="0"/>
              <a:t>/</a:t>
            </a:r>
            <a:r>
              <a:rPr lang="en-US" dirty="0" err="1"/>
              <a:t>environments</a:t>
            </a:r>
            <a:r>
              <a:rPr lang="en-US" dirty="0" err="1"/>
              <a:t>Create</a:t>
            </a:r>
            <a:r>
              <a:rPr lang="en-US" dirty="0"/>
              <a:t> the following directories to match with that:</a:t>
            </a:r>
          </a:p>
          <a:p>
            <a:r>
              <a:rPr lang="en-US" dirty="0" err="1"/>
              <a:t>mkdir</a:t>
            </a:r>
            <a:r>
              <a:rPr lang="en-US" dirty="0"/>
              <a:t> /</a:t>
            </a:r>
            <a:r>
              <a:rPr lang="en-US" dirty="0" err="1"/>
              <a:t>etc</a:t>
            </a:r>
            <a:r>
              <a:rPr lang="en-US" dirty="0"/>
              <a:t>/puppet/environments/production </a:t>
            </a:r>
            <a:r>
              <a:rPr lang="en-US" dirty="0" err="1"/>
              <a:t>mkdir</a:t>
            </a:r>
            <a:r>
              <a:rPr lang="en-US" dirty="0"/>
              <a:t> /</a:t>
            </a:r>
            <a:r>
              <a:rPr lang="en-US" dirty="0" err="1"/>
              <a:t>etc</a:t>
            </a:r>
            <a:r>
              <a:rPr lang="en-US" dirty="0"/>
              <a:t>/puppet/environments/production/manifests </a:t>
            </a:r>
            <a:r>
              <a:rPr lang="en-US" dirty="0" err="1"/>
              <a:t>mkdir</a:t>
            </a:r>
            <a:r>
              <a:rPr lang="en-US" dirty="0"/>
              <a:t> /</a:t>
            </a:r>
            <a:r>
              <a:rPr lang="en-US" dirty="0" err="1"/>
              <a:t>etc</a:t>
            </a:r>
            <a:r>
              <a:rPr lang="en-US" dirty="0"/>
              <a:t>/puppet/environments/production/modules</a:t>
            </a:r>
            <a:br>
              <a:rPr lang="en-US" dirty="0"/>
            </a:br>
            <a:endParaRPr lang="en-US" dirty="0"/>
          </a:p>
        </p:txBody>
      </p:sp>
      <p:sp>
        <p:nvSpPr>
          <p:cNvPr id="3" name="Title 2"/>
          <p:cNvSpPr>
            <a:spLocks noGrp="1"/>
          </p:cNvSpPr>
          <p:nvPr>
            <p:ph type="title"/>
          </p:nvPr>
        </p:nvSpPr>
        <p:spPr>
          <a:xfrm>
            <a:off x="23446" y="0"/>
            <a:ext cx="8229600" cy="1143000"/>
          </a:xfrm>
        </p:spPr>
        <p:txBody>
          <a:bodyPr>
            <a:normAutofit fontScale="90000"/>
          </a:bodyPr>
          <a:lstStyle/>
          <a:p>
            <a:r>
              <a:rPr lang="en-US" dirty="0" smtClean="0"/>
              <a:t>Install and configure puppet server</a:t>
            </a:r>
            <a:endParaRPr lang="en-US" dirty="0"/>
          </a:p>
        </p:txBody>
      </p:sp>
    </p:spTree>
    <p:extLst>
      <p:ext uri="{BB962C8B-B14F-4D97-AF65-F5344CB8AC3E}">
        <p14:creationId xmlns:p14="http://schemas.microsoft.com/office/powerpoint/2010/main" val="3574387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yum </a:t>
            </a:r>
            <a:r>
              <a:rPr lang="en-US" dirty="0"/>
              <a:t>update </a:t>
            </a:r>
            <a:r>
              <a:rPr lang="en-US" dirty="0" smtClean="0"/>
              <a:t>–y</a:t>
            </a:r>
          </a:p>
          <a:p>
            <a:r>
              <a:rPr lang="en-US" dirty="0" smtClean="0"/>
              <a:t>Install </a:t>
            </a:r>
            <a:r>
              <a:rPr lang="en-US" dirty="0"/>
              <a:t>and start </a:t>
            </a:r>
            <a:r>
              <a:rPr lang="en-US" dirty="0" err="1"/>
              <a:t>ntp</a:t>
            </a:r>
            <a:endParaRPr lang="en-US" dirty="0"/>
          </a:p>
          <a:p>
            <a:r>
              <a:rPr lang="en-US" dirty="0"/>
              <a:t>yum install </a:t>
            </a:r>
            <a:r>
              <a:rPr lang="en-US" dirty="0" err="1"/>
              <a:t>ntp</a:t>
            </a:r>
            <a:r>
              <a:rPr lang="en-US" dirty="0"/>
              <a:t> </a:t>
            </a:r>
            <a:endParaRPr lang="en-US" dirty="0" smtClean="0"/>
          </a:p>
          <a:p>
            <a:r>
              <a:rPr lang="en-US" dirty="0" err="1" smtClean="0"/>
              <a:t>chkconfig</a:t>
            </a:r>
            <a:r>
              <a:rPr lang="en-US" dirty="0" smtClean="0"/>
              <a:t> </a:t>
            </a:r>
            <a:r>
              <a:rPr lang="en-US" dirty="0" err="1"/>
              <a:t>ntpd</a:t>
            </a:r>
            <a:r>
              <a:rPr lang="en-US" dirty="0"/>
              <a:t> on </a:t>
            </a:r>
            <a:endParaRPr lang="en-US" dirty="0" smtClean="0"/>
          </a:p>
          <a:p>
            <a:r>
              <a:rPr lang="en-US" dirty="0" smtClean="0"/>
              <a:t>service </a:t>
            </a:r>
            <a:r>
              <a:rPr lang="en-US" dirty="0" err="1"/>
              <a:t>ntpd</a:t>
            </a:r>
            <a:r>
              <a:rPr lang="en-US" dirty="0"/>
              <a:t> </a:t>
            </a:r>
            <a:r>
              <a:rPr lang="en-US" dirty="0" smtClean="0"/>
              <a:t>start</a:t>
            </a:r>
          </a:p>
          <a:p>
            <a:r>
              <a:rPr lang="en-US" dirty="0" smtClean="0"/>
              <a:t>Ensure </a:t>
            </a:r>
            <a:r>
              <a:rPr lang="en-US" dirty="0"/>
              <a:t>client can resolve puppet server </a:t>
            </a:r>
            <a:r>
              <a:rPr lang="en-US" dirty="0" smtClean="0"/>
              <a:t>via</a:t>
            </a:r>
          </a:p>
          <a:p>
            <a:r>
              <a:rPr lang="en-US" dirty="0" smtClean="0"/>
              <a:t> </a:t>
            </a:r>
            <a:r>
              <a:rPr lang="en-US" dirty="0"/>
              <a:t>'puppet' and '</a:t>
            </a:r>
            <a:r>
              <a:rPr lang="en-US" dirty="0" err="1"/>
              <a:t>puppet.cloud.local</a:t>
            </a:r>
            <a:r>
              <a:rPr lang="en-US" dirty="0"/>
              <a:t>' via your chosen name resolution method</a:t>
            </a:r>
          </a:p>
          <a:p>
            <a:r>
              <a:rPr lang="en-US" dirty="0"/>
              <a:t>Add Puppet repository</a:t>
            </a:r>
          </a:p>
          <a:p>
            <a:r>
              <a:rPr lang="en-US" dirty="0"/>
              <a:t>​rpm -</a:t>
            </a:r>
            <a:r>
              <a:rPr lang="en-US" dirty="0" err="1"/>
              <a:t>ivh</a:t>
            </a:r>
            <a:r>
              <a:rPr lang="en-US" dirty="0"/>
              <a:t> http://yum.puppetlabs.com/puppetlabs-release-el-6.noarch.rpm</a:t>
            </a:r>
            <a:r>
              <a:rPr lang="en-US" dirty="0" smtClean="0"/>
              <a:t>​</a:t>
            </a:r>
          </a:p>
          <a:p>
            <a:r>
              <a:rPr lang="en-US" dirty="0" smtClean="0"/>
              <a:t>Install Puppet </a:t>
            </a:r>
            <a:r>
              <a:rPr lang="en-US" dirty="0"/>
              <a:t>agent software</a:t>
            </a:r>
          </a:p>
          <a:p>
            <a:r>
              <a:rPr lang="en-US" dirty="0"/>
              <a:t>yum install - y </a:t>
            </a:r>
            <a:r>
              <a:rPr lang="en-US" dirty="0" smtClean="0"/>
              <a:t>puppet</a:t>
            </a:r>
          </a:p>
          <a:p>
            <a:r>
              <a:rPr lang="en-US" b="1" dirty="0" smtClean="0"/>
              <a:t>On </a:t>
            </a:r>
            <a:r>
              <a:rPr lang="en-US" b="1" dirty="0"/>
              <a:t>the client</a:t>
            </a:r>
            <a:r>
              <a:rPr lang="en-US" dirty="0"/>
              <a:t>, test and Resolve Any Issues</a:t>
            </a:r>
          </a:p>
          <a:p>
            <a:r>
              <a:rPr lang="en-US" dirty="0"/>
              <a:t>puppet agent --test</a:t>
            </a:r>
          </a:p>
        </p:txBody>
      </p:sp>
      <p:sp>
        <p:nvSpPr>
          <p:cNvPr id="3" name="Title 2"/>
          <p:cNvSpPr>
            <a:spLocks noGrp="1"/>
          </p:cNvSpPr>
          <p:nvPr>
            <p:ph type="title"/>
          </p:nvPr>
        </p:nvSpPr>
        <p:spPr>
          <a:xfrm>
            <a:off x="0" y="152400"/>
            <a:ext cx="8686800" cy="1143000"/>
          </a:xfrm>
        </p:spPr>
        <p:txBody>
          <a:bodyPr>
            <a:normAutofit fontScale="90000"/>
          </a:bodyPr>
          <a:lstStyle/>
          <a:p>
            <a:r>
              <a:rPr lang="en-US" dirty="0"/>
              <a:t>Install and Configure a Puppet Client</a:t>
            </a:r>
            <a:br>
              <a:rPr lang="en-US" dirty="0"/>
            </a:br>
            <a:endParaRPr lang="en-US" dirty="0"/>
          </a:p>
        </p:txBody>
      </p:sp>
    </p:spTree>
    <p:extLst>
      <p:ext uri="{BB962C8B-B14F-4D97-AF65-F5344CB8AC3E}">
        <p14:creationId xmlns:p14="http://schemas.microsoft.com/office/powerpoint/2010/main" val="3025973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r>
              <a:rPr lang="en-US" dirty="0" smtClean="0"/>
              <a:t>Why it is better to describe what a system looks like rather than how to configure system</a:t>
            </a:r>
          </a:p>
          <a:p>
            <a:r>
              <a:rPr lang="en-US" dirty="0" smtClean="0"/>
              <a:t>When you describe what a system it is, then you can easily rerun the process without fear of breaking the system.</a:t>
            </a:r>
          </a:p>
          <a:p>
            <a:r>
              <a:rPr lang="en-US" dirty="0" smtClean="0"/>
              <a:t>Puppet is declarative language, focus on what needs to be done.</a:t>
            </a:r>
          </a:p>
          <a:p>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How and What </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3128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4788091"/>
          </a:xfrm>
        </p:spPr>
        <p:txBody>
          <a:bodyPr>
            <a:normAutofit fontScale="92500"/>
          </a:bodyPr>
          <a:lstStyle/>
          <a:p>
            <a:r>
              <a:rPr lang="en-US" dirty="0"/>
              <a:t>puppet help module [...] </a:t>
            </a:r>
            <a:endParaRPr lang="en-US" dirty="0" smtClean="0"/>
          </a:p>
          <a:p>
            <a:r>
              <a:rPr lang="en-US" dirty="0" smtClean="0"/>
              <a:t>ACTIONS</a:t>
            </a:r>
            <a:r>
              <a:rPr lang="en-US" dirty="0"/>
              <a:t>:   </a:t>
            </a:r>
            <a:endParaRPr lang="en-US" dirty="0" smtClean="0"/>
          </a:p>
          <a:p>
            <a:r>
              <a:rPr lang="en-US" b="1" dirty="0" smtClean="0"/>
              <a:t>Build</a:t>
            </a:r>
            <a:r>
              <a:rPr lang="en-US" dirty="0" smtClean="0"/>
              <a:t>:</a:t>
            </a:r>
            <a:r>
              <a:rPr lang="en-US" dirty="0"/>
              <a:t> Build a module release package.   </a:t>
            </a:r>
            <a:endParaRPr lang="en-US" dirty="0" smtClean="0"/>
          </a:p>
          <a:p>
            <a:r>
              <a:rPr lang="en-US" b="1" dirty="0" err="1" smtClean="0"/>
              <a:t>Changes</a:t>
            </a:r>
            <a:r>
              <a:rPr lang="en-US" dirty="0" err="1" smtClean="0"/>
              <a:t>:Show</a:t>
            </a:r>
            <a:r>
              <a:rPr lang="en-US" dirty="0"/>
              <a:t> modified files of an installed </a:t>
            </a:r>
            <a:r>
              <a:rPr lang="en-US" dirty="0" smtClean="0"/>
              <a:t>module</a:t>
            </a:r>
            <a:r>
              <a:rPr lang="en-US" dirty="0"/>
              <a:t> </a:t>
            </a:r>
            <a:endParaRPr lang="en-US" dirty="0" smtClean="0"/>
          </a:p>
          <a:p>
            <a:r>
              <a:rPr lang="en-US" b="1" dirty="0" smtClean="0"/>
              <a:t>Generate</a:t>
            </a:r>
            <a:r>
              <a:rPr lang="en-US" dirty="0" smtClean="0"/>
              <a:t>:</a:t>
            </a:r>
            <a:r>
              <a:rPr lang="en-US" dirty="0"/>
              <a:t> Generate boilerplate for a new module. </a:t>
            </a:r>
            <a:r>
              <a:rPr lang="en-US" b="1" dirty="0" err="1" smtClean="0"/>
              <a:t>Install</a:t>
            </a:r>
            <a:r>
              <a:rPr lang="en-US" dirty="0" err="1" smtClean="0"/>
              <a:t>:Install</a:t>
            </a:r>
            <a:r>
              <a:rPr lang="en-US" dirty="0"/>
              <a:t> a module from the Puppet Forge or an archive.   </a:t>
            </a:r>
            <a:endParaRPr lang="en-US" dirty="0" smtClean="0"/>
          </a:p>
          <a:p>
            <a:r>
              <a:rPr lang="en-US" b="1" dirty="0" smtClean="0"/>
              <a:t>List</a:t>
            </a:r>
            <a:r>
              <a:rPr lang="en-US" dirty="0" smtClean="0"/>
              <a:t>:</a:t>
            </a:r>
            <a:r>
              <a:rPr lang="en-US" dirty="0"/>
              <a:t> List installed modules   </a:t>
            </a:r>
            <a:endParaRPr lang="en-US" dirty="0" smtClean="0"/>
          </a:p>
          <a:p>
            <a:r>
              <a:rPr lang="en-US" b="1" dirty="0" smtClean="0"/>
              <a:t>Search</a:t>
            </a:r>
            <a:r>
              <a:rPr lang="en-US" dirty="0" smtClean="0"/>
              <a:t>:</a:t>
            </a:r>
            <a:r>
              <a:rPr lang="en-US" dirty="0"/>
              <a:t>  Search the Puppet Forge for a module.   </a:t>
            </a:r>
            <a:endParaRPr lang="en-US" dirty="0" smtClean="0"/>
          </a:p>
          <a:p>
            <a:r>
              <a:rPr lang="en-US" b="1" dirty="0" smtClean="0"/>
              <a:t>Uninstall</a:t>
            </a:r>
            <a:r>
              <a:rPr lang="en-US" dirty="0" smtClean="0"/>
              <a:t>:</a:t>
            </a:r>
            <a:r>
              <a:rPr lang="en-US" dirty="0"/>
              <a:t> Uninstall a puppet module.   </a:t>
            </a:r>
            <a:endParaRPr lang="en-US" dirty="0" smtClean="0"/>
          </a:p>
          <a:p>
            <a:r>
              <a:rPr lang="en-US" b="1" dirty="0" smtClean="0"/>
              <a:t>Upgrade</a:t>
            </a:r>
            <a:r>
              <a:rPr lang="en-US" dirty="0" smtClean="0"/>
              <a:t>:</a:t>
            </a:r>
            <a:r>
              <a:rPr lang="en-US" dirty="0"/>
              <a:t> </a:t>
            </a:r>
            <a:r>
              <a:rPr lang="en-US" dirty="0" smtClean="0"/>
              <a:t>Upgrade</a:t>
            </a:r>
            <a:r>
              <a:rPr lang="en-US" dirty="0"/>
              <a:t> a puppet module.</a:t>
            </a: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Puppet Module commands</a:t>
            </a:r>
            <a:endParaRPr lang="en-US" dirty="0"/>
          </a:p>
        </p:txBody>
      </p:sp>
    </p:spTree>
    <p:extLst>
      <p:ext uri="{BB962C8B-B14F-4D97-AF65-F5344CB8AC3E}">
        <p14:creationId xmlns:p14="http://schemas.microsoft.com/office/powerpoint/2010/main" val="1187172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85000" lnSpcReduction="20000"/>
          </a:bodyPr>
          <a:lstStyle/>
          <a:p>
            <a:pPr fontAlgn="base"/>
            <a:r>
              <a:rPr lang="en-US" dirty="0" smtClean="0"/>
              <a:t>Puppet</a:t>
            </a:r>
            <a:r>
              <a:rPr lang="en-US" dirty="0"/>
              <a:t> code testing can be done at different levels with different tools</a:t>
            </a:r>
          </a:p>
          <a:p>
            <a:pPr fontAlgn="base"/>
            <a:r>
              <a:rPr lang="en-US" b="1" dirty="0"/>
              <a:t>puppet parser validate &lt;</a:t>
            </a:r>
            <a:r>
              <a:rPr lang="en-US" b="1" dirty="0" err="1"/>
              <a:t>manifest.pp</a:t>
            </a:r>
            <a:r>
              <a:rPr lang="en-US" b="1" dirty="0"/>
              <a:t>&gt;</a:t>
            </a:r>
            <a:r>
              <a:rPr lang="en-US" dirty="0"/>
              <a:t> - Checks the syntax of a manifest</a:t>
            </a:r>
          </a:p>
          <a:p>
            <a:pPr fontAlgn="base"/>
            <a:r>
              <a:rPr lang="en-US" b="1" dirty="0"/>
              <a:t>puppet-lint &lt;</a:t>
            </a:r>
            <a:r>
              <a:rPr lang="en-US" b="1" dirty="0" err="1"/>
              <a:t>manifest.pp</a:t>
            </a:r>
            <a:r>
              <a:rPr lang="en-US" b="1" dirty="0"/>
              <a:t>&gt;</a:t>
            </a:r>
            <a:r>
              <a:rPr lang="en-US" dirty="0"/>
              <a:t> - A gem that checks the style of a manifest</a:t>
            </a:r>
          </a:p>
          <a:p>
            <a:pPr fontAlgn="base"/>
            <a:r>
              <a:rPr lang="en-US" b="1" dirty="0"/>
              <a:t>puppet-</a:t>
            </a:r>
            <a:r>
              <a:rPr lang="en-US" b="1" dirty="0" err="1"/>
              <a:t>rspec</a:t>
            </a:r>
            <a:r>
              <a:rPr lang="en-US" dirty="0"/>
              <a:t> - A gem that runs </a:t>
            </a:r>
            <a:r>
              <a:rPr lang="en-US" dirty="0" err="1"/>
              <a:t>rspec</a:t>
            </a:r>
            <a:r>
              <a:rPr lang="en-US" dirty="0"/>
              <a:t> unit tests on a module (Based on compiled catalog)</a:t>
            </a:r>
          </a:p>
          <a:p>
            <a:pPr fontAlgn="base"/>
            <a:r>
              <a:rPr lang="en-US" b="1" dirty="0"/>
              <a:t>cucumber-puppet</a:t>
            </a:r>
            <a:r>
              <a:rPr lang="en-US" dirty="0"/>
              <a:t> - A gem that runs cucumber tests a module (Based on compiled catalog) OBSOLETE</a:t>
            </a:r>
          </a:p>
          <a:p>
            <a:pPr fontAlgn="base"/>
            <a:r>
              <a:rPr lang="en-US" b="1" dirty="0"/>
              <a:t>puppet-</a:t>
            </a:r>
            <a:r>
              <a:rPr lang="en-US" b="1" dirty="0" err="1"/>
              <a:t>rspec</a:t>
            </a:r>
            <a:r>
              <a:rPr lang="en-US" b="1" dirty="0"/>
              <a:t>-system</a:t>
            </a:r>
            <a:r>
              <a:rPr lang="en-US" dirty="0"/>
              <a:t> - A gem that creates Vagrant VM and check for the expected results of </a:t>
            </a:r>
            <a:r>
              <a:rPr lang="en-US" dirty="0" err="1"/>
              <a:t>realPuppet</a:t>
            </a:r>
            <a:r>
              <a:rPr lang="en-US" dirty="0"/>
              <a:t> runs</a:t>
            </a:r>
          </a:p>
          <a:p>
            <a:pPr fontAlgn="base"/>
            <a:r>
              <a:rPr lang="en-US" b="1" dirty="0"/>
              <a:t>Beaker</a:t>
            </a:r>
            <a:r>
              <a:rPr lang="en-US" dirty="0"/>
              <a:t> - A gem that runs acceptance tests on multiple Vagrant VM</a:t>
            </a:r>
          </a:p>
          <a:p>
            <a:endParaRPr lang="en-US" dirty="0"/>
          </a:p>
        </p:txBody>
      </p:sp>
      <p:sp>
        <p:nvSpPr>
          <p:cNvPr id="3" name="Title 2"/>
          <p:cNvSpPr>
            <a:spLocks noGrp="1"/>
          </p:cNvSpPr>
          <p:nvPr>
            <p:ph type="title"/>
          </p:nvPr>
        </p:nvSpPr>
        <p:spPr>
          <a:xfrm>
            <a:off x="11723" y="29308"/>
            <a:ext cx="8229600" cy="1143000"/>
          </a:xfrm>
        </p:spPr>
        <p:txBody>
          <a:bodyPr>
            <a:normAutofit fontScale="90000"/>
          </a:bodyPr>
          <a:lstStyle/>
          <a:p>
            <a:r>
              <a:rPr lang="en-US" dirty="0"/>
              <a:t>Testing </a:t>
            </a:r>
            <a:r>
              <a:rPr lang="en-US" dirty="0" smtClean="0"/>
              <a:t>Puppet Modules</a:t>
            </a:r>
            <a:r>
              <a:rPr lang="en-US" dirty="0"/>
              <a:t/>
            </a:r>
            <a:br>
              <a:rPr lang="en-US" dirty="0"/>
            </a:br>
            <a:endParaRPr lang="en-US" dirty="0"/>
          </a:p>
        </p:txBody>
      </p:sp>
    </p:spTree>
    <p:extLst>
      <p:ext uri="{BB962C8B-B14F-4D97-AF65-F5344CB8AC3E}">
        <p14:creationId xmlns:p14="http://schemas.microsoft.com/office/powerpoint/2010/main" val="3795834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fontAlgn="base"/>
            <a:r>
              <a:rPr lang="en-US" smtClean="0"/>
              <a:t>Hiera</a:t>
            </a:r>
            <a:r>
              <a:rPr lang="en-US" dirty="0" smtClean="0"/>
              <a:t> </a:t>
            </a:r>
            <a:r>
              <a:rPr lang="en-US" dirty="0"/>
              <a:t>is the </a:t>
            </a:r>
            <a:r>
              <a:rPr lang="en-US" b="1" dirty="0"/>
              <a:t>key/value lookup tool</a:t>
            </a:r>
            <a:r>
              <a:rPr lang="en-US" dirty="0"/>
              <a:t> of reference where to store Puppet user data.</a:t>
            </a:r>
          </a:p>
          <a:p>
            <a:pPr fontAlgn="base"/>
            <a:r>
              <a:rPr lang="en-US" dirty="0"/>
              <a:t>It provides an highly customizable way to lookup for parameters values based on a custom hierarchy using many different </a:t>
            </a:r>
            <a:r>
              <a:rPr lang="en-US" dirty="0" err="1"/>
              <a:t>backends</a:t>
            </a:r>
            <a:r>
              <a:rPr lang="en-US" dirty="0"/>
              <a:t> for data storage.</a:t>
            </a:r>
          </a:p>
          <a:p>
            <a:pPr fontAlgn="base"/>
            <a:r>
              <a:rPr lang="en-US" dirty="0"/>
              <a:t>It provides a command line tool </a:t>
            </a:r>
            <a:r>
              <a:rPr lang="en-US" dirty="0" err="1"/>
              <a:t>hiera</a:t>
            </a:r>
            <a:r>
              <a:rPr lang="en-US" dirty="0"/>
              <a:t> that we can use to interrogate </a:t>
            </a:r>
            <a:r>
              <a:rPr lang="en-US" dirty="0" err="1"/>
              <a:t>direclty</a:t>
            </a:r>
            <a:r>
              <a:rPr lang="en-US" dirty="0"/>
              <a:t> the </a:t>
            </a:r>
            <a:r>
              <a:rPr lang="en-US" dirty="0" err="1"/>
              <a:t>Hiera</a:t>
            </a:r>
            <a:r>
              <a:rPr lang="en-US" dirty="0"/>
              <a:t> data and functions to be used inside Puppet manifests: </a:t>
            </a:r>
            <a:r>
              <a:rPr lang="en-US" dirty="0" err="1"/>
              <a:t>hiera</a:t>
            </a:r>
            <a:r>
              <a:rPr lang="en-US" dirty="0"/>
              <a:t>() , </a:t>
            </a:r>
            <a:r>
              <a:rPr lang="en-US" dirty="0" err="1"/>
              <a:t>hiera_array</a:t>
            </a:r>
            <a:r>
              <a:rPr lang="en-US" dirty="0"/>
              <a:t>() , </a:t>
            </a:r>
            <a:r>
              <a:rPr lang="en-US" dirty="0" err="1"/>
              <a:t>hiera_hash</a:t>
            </a:r>
            <a:r>
              <a:rPr lang="en-US" dirty="0"/>
              <a:t>() ,</a:t>
            </a:r>
            <a:r>
              <a:rPr lang="en-US" dirty="0" err="1"/>
              <a:t>hiera_include</a:t>
            </a:r>
            <a:r>
              <a:rPr lang="en-US" dirty="0"/>
              <a:t>()</a:t>
            </a:r>
          </a:p>
          <a:p>
            <a:pPr fontAlgn="base"/>
            <a:r>
              <a:rPr lang="en-US" dirty="0" err="1"/>
              <a:t>Hiera</a:t>
            </a:r>
            <a:r>
              <a:rPr lang="en-US" dirty="0"/>
              <a:t> is installed by default with Puppet version 3 and is available as separated download on earlier version (</a:t>
            </a:r>
            <a:r>
              <a:rPr lang="en-US" dirty="0">
                <a:hlinkClick r:id="rId2"/>
              </a:rPr>
              <a:t>Installation instructions</a:t>
            </a:r>
            <a:r>
              <a:rPr lang="en-US" dirty="0"/>
              <a:t>).</a:t>
            </a:r>
          </a:p>
          <a:p>
            <a:pPr fontAlgn="base"/>
            <a:r>
              <a:rPr lang="en-US" dirty="0"/>
              <a:t>We need </a:t>
            </a:r>
            <a:r>
              <a:rPr lang="en-US" dirty="0" err="1"/>
              <a:t>Hiera</a:t>
            </a:r>
            <a:r>
              <a:rPr lang="en-US" dirty="0"/>
              <a:t> only on the </a:t>
            </a:r>
            <a:r>
              <a:rPr lang="en-US" dirty="0" err="1"/>
              <a:t>PuppetMaster</a:t>
            </a:r>
            <a:r>
              <a:rPr lang="en-US" dirty="0"/>
              <a:t> (or on any node, if we have a </a:t>
            </a:r>
            <a:r>
              <a:rPr lang="en-US" dirty="0" err="1"/>
              <a:t>masterless</a:t>
            </a:r>
            <a:r>
              <a:rPr lang="en-US" dirty="0"/>
              <a:t> setup)</a:t>
            </a:r>
          </a:p>
          <a:p>
            <a:endParaRPr lang="en-US" dirty="0"/>
          </a:p>
        </p:txBody>
      </p:sp>
      <p:sp>
        <p:nvSpPr>
          <p:cNvPr id="3" name="Title 2"/>
          <p:cNvSpPr>
            <a:spLocks noGrp="1"/>
          </p:cNvSpPr>
          <p:nvPr>
            <p:ph type="title"/>
          </p:nvPr>
        </p:nvSpPr>
        <p:spPr/>
        <p:txBody>
          <a:bodyPr/>
          <a:lstStyle/>
          <a:p>
            <a:r>
              <a:rPr lang="en-US" dirty="0" smtClean="0"/>
              <a:t>Puppet-</a:t>
            </a:r>
            <a:r>
              <a:rPr lang="en-US" dirty="0" err="1" smtClean="0"/>
              <a:t>Hiera</a:t>
            </a:r>
            <a:endParaRPr lang="en-US" dirty="0"/>
          </a:p>
        </p:txBody>
      </p:sp>
    </p:spTree>
    <p:extLst>
      <p:ext uri="{BB962C8B-B14F-4D97-AF65-F5344CB8AC3E}">
        <p14:creationId xmlns:p14="http://schemas.microsoft.com/office/powerpoint/2010/main" val="1145818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r>
              <a:rPr lang="en-US" sz="2000" dirty="0"/>
              <a:t>Puppet is the leading open source configuration management tool. </a:t>
            </a:r>
            <a:endParaRPr lang="en-US" sz="2000" dirty="0" smtClean="0"/>
          </a:p>
          <a:p>
            <a:r>
              <a:rPr lang="en-US" sz="2000" dirty="0" smtClean="0"/>
              <a:t>Puppet </a:t>
            </a:r>
            <a:r>
              <a:rPr lang="en-US" sz="2000" dirty="0"/>
              <a:t>uses a client/server Puppet deployment, where agent nodes fetch configurations </a:t>
            </a:r>
            <a:r>
              <a:rPr lang="en-US" sz="2000" dirty="0" smtClean="0"/>
              <a:t>from </a:t>
            </a:r>
            <a:r>
              <a:rPr lang="en-US" sz="2000" dirty="0"/>
              <a:t>a central Puppet master</a:t>
            </a:r>
            <a:r>
              <a:rPr lang="en-US" sz="2000" dirty="0" smtClean="0"/>
              <a:t>.</a:t>
            </a:r>
          </a:p>
          <a:p>
            <a:r>
              <a:rPr lang="en-US" sz="2000" dirty="0"/>
              <a:t>PE includes distributed task orchestration features. </a:t>
            </a:r>
            <a:endParaRPr lang="en-US" sz="2000" dirty="0" smtClean="0"/>
          </a:p>
          <a:p>
            <a:r>
              <a:rPr lang="en-US" sz="2000" dirty="0" smtClean="0"/>
              <a:t>Puppet forge is open source and available for every one, but it is still young (not yet mature)</a:t>
            </a:r>
          </a:p>
          <a:p>
            <a:r>
              <a:rPr lang="en-US" sz="2000" dirty="0" smtClean="0"/>
              <a:t>Puppet Enterprise comes with license and it will help you to monitor and control your infrastructure.</a:t>
            </a:r>
            <a:endParaRPr lang="en-US" sz="2000" dirty="0"/>
          </a:p>
          <a:p>
            <a:endParaRPr lang="en-US" sz="2000" dirty="0" smtClean="0"/>
          </a:p>
          <a:p>
            <a:endParaRPr lang="en-US" sz="2000" dirty="0" smtClean="0"/>
          </a:p>
          <a:p>
            <a:endParaRPr lang="en-US" sz="2000" dirty="0"/>
          </a:p>
        </p:txBody>
      </p:sp>
      <p:sp>
        <p:nvSpPr>
          <p:cNvPr id="3" name="Title 2"/>
          <p:cNvSpPr>
            <a:spLocks noGrp="1"/>
          </p:cNvSpPr>
          <p:nvPr>
            <p:ph type="title"/>
          </p:nvPr>
        </p:nvSpPr>
        <p:spPr>
          <a:xfrm>
            <a:off x="457200" y="457200"/>
            <a:ext cx="8229600" cy="609600"/>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Overview:</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736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marL="109728" indent="0">
              <a:buNone/>
            </a:pPr>
            <a:r>
              <a:rPr lang="en-US" sz="2000" dirty="0"/>
              <a:t>PE’s console is the web-based user interface for managing your systems. The console can</a:t>
            </a:r>
            <a:r>
              <a:rPr lang="en-US" sz="2000" dirty="0" smtClean="0"/>
              <a:t>:</a:t>
            </a:r>
          </a:p>
          <a:p>
            <a:pPr marL="109728" indent="0">
              <a:buNone/>
            </a:pPr>
            <a:endParaRPr lang="en-US" sz="2000" dirty="0"/>
          </a:p>
          <a:p>
            <a:r>
              <a:rPr lang="en-US" sz="2000" dirty="0"/>
              <a:t>Browse and compare resources on your nodes in real time</a:t>
            </a:r>
          </a:p>
          <a:p>
            <a:r>
              <a:rPr lang="en-US" sz="2000" dirty="0"/>
              <a:t>Analyze events and reports to help you visualize your infrastructure over time</a:t>
            </a:r>
          </a:p>
          <a:p>
            <a:r>
              <a:rPr lang="en-US" sz="2000" dirty="0"/>
              <a:t>Browse inventory data and backed-up file contents from your nodes</a:t>
            </a:r>
          </a:p>
          <a:p>
            <a:r>
              <a:rPr lang="en-US" sz="2000" dirty="0"/>
              <a:t>Group similar nodes and control the Puppet classes they receive in their catalogs</a:t>
            </a:r>
          </a:p>
          <a:p>
            <a:r>
              <a:rPr lang="en-US" sz="2000" dirty="0"/>
              <a:t>Manage user access, including integration with external user directories</a:t>
            </a:r>
          </a:p>
          <a:p>
            <a:endParaRPr lang="en-US" sz="2000" dirty="0"/>
          </a:p>
        </p:txBody>
      </p:sp>
      <p:sp>
        <p:nvSpPr>
          <p:cNvPr id="3" name="Title 2"/>
          <p:cNvSpPr>
            <a:spLocks noGrp="1"/>
          </p:cNvSpPr>
          <p:nvPr>
            <p:ph type="title"/>
          </p:nvPr>
        </p:nvSpPr>
        <p:spPr>
          <a:xfrm>
            <a:off x="457200" y="274638"/>
            <a:ext cx="8229600" cy="715962"/>
          </a:xfrm>
        </p:spPr>
        <p:txBody>
          <a:bodyPr>
            <a:normAutofit fontScale="90000"/>
          </a:bodyPr>
          <a:lstStyle/>
          <a:p>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About the Puppet Enterprise </a:t>
            </a:r>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Console</a:t>
            </a:r>
            <a: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
            </a:r>
            <a:br>
              <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b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815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endParaRPr lang="en-US" dirty="0"/>
          </a:p>
        </p:txBody>
      </p:sp>
      <p:sp>
        <p:nvSpPr>
          <p:cNvPr id="3" name="Title 2"/>
          <p:cNvSpPr>
            <a:spLocks noGrp="1"/>
          </p:cNvSpPr>
          <p:nvPr>
            <p:ph type="title"/>
          </p:nvPr>
        </p:nvSpPr>
        <p:spPr>
          <a:xfrm>
            <a:off x="885092" y="1752600"/>
            <a:ext cx="8229600" cy="563562"/>
          </a:xfrm>
        </p:spPr>
        <p:txBody>
          <a:bodyPr>
            <a:normAutofit/>
          </a:bodyPr>
          <a:lstStyle/>
          <a:p>
            <a:r>
              <a:rPr lang="en-US" sz="2800" b="0" dirty="0">
                <a:solidFill>
                  <a:schemeClr val="bg2">
                    <a:lumMod val="50000"/>
                  </a:schemeClr>
                </a:solidFill>
                <a:effectLst/>
                <a:latin typeface="Verdana" panose="020B0604030504040204" pitchFamily="34" charset="0"/>
                <a:ea typeface="Verdana" panose="020B0604030504040204" pitchFamily="34" charset="0"/>
                <a:cs typeface="Verdana" panose="020B0604030504040204" pitchFamily="34" charset="0"/>
              </a:rPr>
              <a:t>How Puppet Works</a:t>
            </a:r>
            <a:endParaRPr lang="en-US" sz="2800" dirty="0"/>
          </a:p>
        </p:txBody>
      </p:sp>
      <p:pic>
        <p:nvPicPr>
          <p:cNvPr id="1026" name="Picture 2" descr="C:\Users\t_deepakb\Desktop\FireShot Screen Capture #005 - 'Puppet Tutorial_ A Beginner_s Guide Presentation_pdf' - cdn_oreillystatic_com_en_assets_1_event_95_Puppet Tutorial_ 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77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1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000" dirty="0"/>
              <a:t>Define Your Resources in </a:t>
            </a:r>
            <a:r>
              <a:rPr lang="en-US" sz="2000" dirty="0" smtClean="0"/>
              <a:t>Modules</a:t>
            </a:r>
            <a:r>
              <a:rPr lang="en-US" sz="2000" dirty="0"/>
              <a:t> </a:t>
            </a:r>
            <a:r>
              <a:rPr lang="en-US" sz="2000" dirty="0" smtClean="0"/>
              <a:t>by node classifications, such as Web Server or Database, allowing you to define relationships between resources and configure thousands of servers at once.</a:t>
            </a:r>
          </a:p>
          <a:p>
            <a:pPr marL="109728" indent="0">
              <a:buNone/>
            </a:pPr>
            <a:endParaRPr lang="en-US" sz="2000" dirty="0" smtClean="0"/>
          </a:p>
          <a:p>
            <a:r>
              <a:rPr lang="en-US" sz="2000" dirty="0"/>
              <a:t>Assign resource relationships </a:t>
            </a:r>
            <a:r>
              <a:rPr lang="en-US" sz="2000" dirty="0" smtClean="0"/>
              <a:t>automatically and deploy configurations via puppet dashboard, or with your own customized CMDB tools.</a:t>
            </a:r>
          </a:p>
          <a:p>
            <a:pPr marL="109728" indent="0">
              <a:buNone/>
            </a:pPr>
            <a:endParaRPr lang="en-US" sz="2000" dirty="0" smtClean="0"/>
          </a:p>
          <a:p>
            <a:r>
              <a:rPr lang="en-US" sz="2000" dirty="0" smtClean="0"/>
              <a:t>Re-use modules across multiple nodes, in whatever combination you need, reducing repetitive tasks and eliminating error-prone scripts.</a:t>
            </a:r>
            <a:endParaRPr lang="en-US" sz="2000" dirty="0"/>
          </a:p>
          <a:p>
            <a:pPr marL="109728" indent="0">
              <a:buNone/>
            </a:pPr>
            <a:endParaRPr lang="en-US" sz="2000" dirty="0"/>
          </a:p>
        </p:txBody>
      </p:sp>
      <p:sp>
        <p:nvSpPr>
          <p:cNvPr id="3" name="Title 2"/>
          <p:cNvSpPr>
            <a:spLocks noGrp="1"/>
          </p:cNvSpPr>
          <p:nvPr>
            <p:ph type="title"/>
          </p:nvPr>
        </p:nvSpPr>
        <p:spPr>
          <a:xfrm>
            <a:off x="457200" y="274638"/>
            <a:ext cx="7696200" cy="563562"/>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With Puppet you can:</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376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sz="2800" b="0"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How Puppet manages Data flow</a:t>
            </a:r>
            <a:endParaRPr lang="en-US" sz="2800" b="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C:\Users\t_deepakb\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00576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74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1722</TotalTime>
  <Words>1875</Words>
  <Application>Microsoft Office PowerPoint</Application>
  <PresentationFormat>On-screen Show (4:3)</PresentationFormat>
  <Paragraphs>298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Puppet</vt:lpstr>
      <vt:lpstr>Puppet Course Cover below topics </vt:lpstr>
      <vt:lpstr>What is Puppet</vt:lpstr>
      <vt:lpstr>How and What </vt:lpstr>
      <vt:lpstr>Overview:</vt:lpstr>
      <vt:lpstr>About the Puppet Enterprise Console </vt:lpstr>
      <vt:lpstr>How Puppet Works</vt:lpstr>
      <vt:lpstr>With Puppet you can:</vt:lpstr>
      <vt:lpstr>How Puppet manages Data flow</vt:lpstr>
      <vt:lpstr>Installing Puppet Enterprise</vt:lpstr>
      <vt:lpstr>Installing Puppet Enterprise</vt:lpstr>
      <vt:lpstr>About Puppet Enterprise Components </vt:lpstr>
      <vt:lpstr>About Puppet Enterprise Components</vt:lpstr>
      <vt:lpstr>About Puppet Enterprise Components</vt:lpstr>
      <vt:lpstr>Monitor and Analyze Infrastructure State</vt:lpstr>
      <vt:lpstr>Why use Puppet? </vt:lpstr>
      <vt:lpstr>Monitor and Analyze Infrastructure State</vt:lpstr>
      <vt:lpstr>Puppet Modules and Manifests</vt:lpstr>
      <vt:lpstr>Puppet Modules and Manifests</vt:lpstr>
      <vt:lpstr>Why use Puppet? </vt:lpstr>
      <vt:lpstr>PowerPoint Presentation</vt:lpstr>
      <vt:lpstr>Puppet Configuration</vt:lpstr>
      <vt:lpstr>Puppet configuration files</vt:lpstr>
      <vt:lpstr>Puppet variables and conditional statements</vt:lpstr>
      <vt:lpstr>Example of Manifest</vt:lpstr>
      <vt:lpstr>Define a class</vt:lpstr>
      <vt:lpstr>Declaring a class</vt:lpstr>
      <vt:lpstr>Class Inheritance</vt:lpstr>
      <vt:lpstr>Meta-parameter</vt:lpstr>
      <vt:lpstr>Resource types</vt:lpstr>
      <vt:lpstr>Puppet-Templates</vt:lpstr>
      <vt:lpstr>Puppet Reading order</vt:lpstr>
      <vt:lpstr>Facter</vt:lpstr>
      <vt:lpstr>Factor example similar to ohai</vt:lpstr>
      <vt:lpstr>Puppet Nodes</vt:lpstr>
      <vt:lpstr>Creating and using modules</vt:lpstr>
      <vt:lpstr>Creating module</vt:lpstr>
      <vt:lpstr>Install and configure puppet server</vt:lpstr>
      <vt:lpstr>Install and Configure a Puppet Client </vt:lpstr>
      <vt:lpstr>Puppet Module commands</vt:lpstr>
      <vt:lpstr>Testing Puppet Modules </vt:lpstr>
      <vt:lpstr>Puppet-Hiera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Puppet</dc:title>
  <dc:creator>Deepak Bolloju</dc:creator>
  <cp:lastModifiedBy>DEVOPS</cp:lastModifiedBy>
  <cp:revision>78</cp:revision>
  <dcterms:created xsi:type="dcterms:W3CDTF">2015-08-17T06:31:33Z</dcterms:created>
  <dcterms:modified xsi:type="dcterms:W3CDTF">2015-11-04T17:32:12Z</dcterms:modified>
</cp:coreProperties>
</file>