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9753600" cy="7315200"/>
  <p:notesSz cx="6858000" cy="9144000"/>
  <p:embeddedFontLst>
    <p:embeddedFont>
      <p:font typeface="Montaser Arabic Bold" panose="020B0604020202020204" charset="-78"/>
      <p:regular r:id="rId12"/>
    </p:embeddedFont>
    <p:embeddedFont>
      <p:font typeface="Tw Cen MT" panose="020B06020201040206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20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753602" cy="731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1" y="1"/>
            <a:ext cx="2458721" cy="73152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921" y="1197187"/>
            <a:ext cx="7033260" cy="2546773"/>
          </a:xfrm>
        </p:spPr>
        <p:txBody>
          <a:bodyPr anchor="b">
            <a:normAutofit/>
          </a:bodyPr>
          <a:lstStyle>
            <a:lvl1pPr algn="l">
              <a:defRPr sz="512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6921" y="3842174"/>
            <a:ext cx="7033260" cy="1766146"/>
          </a:xfrm>
        </p:spPr>
        <p:txBody>
          <a:bodyPr>
            <a:normAutofit/>
          </a:bodyPr>
          <a:lstStyle>
            <a:lvl1pPr marL="0" indent="0" algn="l">
              <a:buNone/>
              <a:defRPr sz="2133" cap="all" baseline="0">
                <a:solidFill>
                  <a:schemeClr val="tx2"/>
                </a:solidFill>
              </a:defRPr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87789" y="5770883"/>
            <a:ext cx="2194560" cy="3894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26920" y="5770883"/>
            <a:ext cx="4099909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43311" y="5770880"/>
            <a:ext cx="616871" cy="3894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6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28" y="4591643"/>
            <a:ext cx="7929884" cy="873979"/>
          </a:xfrm>
        </p:spPr>
        <p:txBody>
          <a:bodyPr anchor="b">
            <a:normAutofit/>
          </a:bodyPr>
          <a:lstStyle>
            <a:lvl1pPr>
              <a:defRPr sz="3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128" y="646855"/>
            <a:ext cx="7929884" cy="3519763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413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092" y="5465621"/>
            <a:ext cx="7928687" cy="727970"/>
          </a:xfrm>
        </p:spPr>
        <p:txBody>
          <a:bodyPr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66" y="650240"/>
            <a:ext cx="7924764" cy="3657600"/>
          </a:xfrm>
        </p:spPr>
        <p:txBody>
          <a:bodyPr anchor="ctr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129" y="4714241"/>
            <a:ext cx="7923567" cy="1463039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3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969" y="650240"/>
            <a:ext cx="7442202" cy="2931658"/>
          </a:xfrm>
        </p:spPr>
        <p:txBody>
          <a:bodyPr anchor="ctr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76516" y="3589927"/>
            <a:ext cx="7001839" cy="585566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129" y="4597247"/>
            <a:ext cx="7924802" cy="1588796"/>
          </a:xfrm>
        </p:spPr>
        <p:txBody>
          <a:bodyPr anchor="ctr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43018" y="766355"/>
            <a:ext cx="48768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338638" y="2949304"/>
            <a:ext cx="487680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1578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29" y="2276312"/>
            <a:ext cx="7924801" cy="2679291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092" y="4968165"/>
            <a:ext cx="7923604" cy="1216687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4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131" y="650240"/>
            <a:ext cx="7924799" cy="203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129" y="2852761"/>
            <a:ext cx="2557519" cy="7315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130" y="3584281"/>
            <a:ext cx="2556194" cy="2592998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11814" y="2856144"/>
            <a:ext cx="2547508" cy="7315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611813" y="3587664"/>
            <a:ext cx="2548222" cy="2592998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81954" y="2852761"/>
            <a:ext cx="2555974" cy="73152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81954" y="3584281"/>
            <a:ext cx="2555974" cy="2592998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63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130" y="650240"/>
            <a:ext cx="7924799" cy="2032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131" y="4698236"/>
            <a:ext cx="2556192" cy="61467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131" y="2844798"/>
            <a:ext cx="2556192" cy="1625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2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131" y="5312917"/>
            <a:ext cx="2556192" cy="872366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91243" y="4698236"/>
            <a:ext cx="2560320" cy="61467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91243" y="2844798"/>
            <a:ext cx="2559152" cy="1625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2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590075" y="5312914"/>
            <a:ext cx="2560320" cy="864365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82054" y="4698235"/>
            <a:ext cx="2552593" cy="614679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133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81955" y="2844798"/>
            <a:ext cx="2555975" cy="16256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2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81954" y="5312913"/>
            <a:ext cx="2555974" cy="864368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3921" y="650241"/>
            <a:ext cx="1604009" cy="552704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128" y="650241"/>
            <a:ext cx="6198873" cy="552704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2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913131" y="659753"/>
            <a:ext cx="7924799" cy="157714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913131" y="2399453"/>
            <a:ext cx="7924799" cy="377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965537" y="6275496"/>
            <a:ext cx="2194560" cy="389467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130" y="6275495"/>
            <a:ext cx="4991447" cy="389467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21058" y="6275494"/>
            <a:ext cx="616871" cy="389467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29" y="1513843"/>
            <a:ext cx="7924800" cy="3042919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129" y="4719319"/>
            <a:ext cx="7924800" cy="1466428"/>
          </a:xfrm>
        </p:spPr>
        <p:txBody>
          <a:bodyPr>
            <a:normAutofit/>
          </a:bodyPr>
          <a:lstStyle>
            <a:lvl1pPr marL="0" indent="0">
              <a:buNone/>
              <a:defRPr sz="192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2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129" y="2399452"/>
            <a:ext cx="3902711" cy="377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1" y="2399452"/>
            <a:ext cx="3900169" cy="377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8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29" y="660403"/>
            <a:ext cx="7924800" cy="157649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829" y="2399452"/>
            <a:ext cx="3665012" cy="87883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60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129" y="3278292"/>
            <a:ext cx="3902713" cy="2898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75459" y="2399451"/>
            <a:ext cx="3662469" cy="878839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560" b="0" cap="all" baseline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3278292"/>
            <a:ext cx="3900169" cy="2898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6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364" y="650241"/>
            <a:ext cx="3084830" cy="174921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961" y="632177"/>
            <a:ext cx="4712967" cy="5545103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364" y="2399452"/>
            <a:ext cx="3084830" cy="3777828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9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32" y="650240"/>
            <a:ext cx="4004226" cy="1749212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55057" y="650240"/>
            <a:ext cx="3682873" cy="552704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413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130" y="2399452"/>
            <a:ext cx="4004228" cy="3777828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4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753602" cy="7315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5241" y="1"/>
            <a:ext cx="9644559" cy="73152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131" y="659753"/>
            <a:ext cx="7924799" cy="15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131" y="2399453"/>
            <a:ext cx="7924799" cy="377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5537" y="6275496"/>
            <a:ext cx="21945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130" y="6275495"/>
            <a:ext cx="4991447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1058" y="6275494"/>
            <a:ext cx="616871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78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384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120000"/>
        </a:lnSpc>
        <a:spcBef>
          <a:spcPts val="1067"/>
        </a:spcBef>
        <a:buSzPct val="125000"/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120000"/>
        </a:lnSpc>
        <a:spcBef>
          <a:spcPts val="533"/>
        </a:spcBef>
        <a:buSzPct val="125000"/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1ZNBOIqG2KE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U-7bY1HUUE?feature=oembe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2646790"/>
            <a:chOff x="0" y="0"/>
            <a:chExt cx="11704320" cy="3529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3529054"/>
            </a:xfrm>
            <a:custGeom>
              <a:avLst/>
              <a:gdLst/>
              <a:ahLst/>
              <a:cxnLst/>
              <a:rect l="l" t="t" r="r" b="b"/>
              <a:pathLst>
                <a:path w="11704320" h="3529054">
                  <a:moveTo>
                    <a:pt x="0" y="0"/>
                  </a:moveTo>
                  <a:lnTo>
                    <a:pt x="11704320" y="0"/>
                  </a:lnTo>
                  <a:lnTo>
                    <a:pt x="11704320" y="3529054"/>
                  </a:lnTo>
                  <a:lnTo>
                    <a:pt x="0" y="35290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352905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SISTEMA DE INSPECCIÓN AUTOMÁTICA CON SCARA Y YOLOV8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3371185"/>
            <a:ext cx="8595360" cy="155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Autor: Diego Ibañez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Materia: Proyecto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Mecatronico</a:t>
            </a:r>
            <a:endParaRPr lang="en-US" sz="3413" b="1" dirty="0">
              <a:solidFill>
                <a:srgbClr val="115372"/>
              </a:solidFill>
              <a:latin typeface="Montaser Arabic Bold"/>
              <a:ea typeface="Montaser Arabic Bold"/>
              <a:cs typeface="Montaser Arabic Bold"/>
              <a:sym typeface="Montaser Arabic Bold"/>
            </a:endParaRP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Año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CIERRE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9120" y="1762125"/>
            <a:ext cx="8595360" cy="256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El proyecto demostró la viabilidad de integrar visión artificial con control robótico en procesos de inspección industrial automatizados.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OBJETIVO DEL PROYECTO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62125"/>
            <a:ext cx="8595360" cy="359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Desarrollar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un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sistema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automatizado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capaz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de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inspeccionar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piezas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una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línea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de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producción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utilizando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visión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artificial con YOLOv8 y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manipulación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mediante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un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brazo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robótico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SCARA.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DESCRIPCIÓN GENERAL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52600"/>
            <a:ext cx="8595360" cy="420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Se utiliza un brazo SCARA para la manipulación.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Un ESP32 controla la cinta transportadora y el sistema de inspección.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Una PC con Python y YOLOv8 realiza la detección de defectos.</a:t>
            </a:r>
          </a:p>
          <a:p>
            <a:pPr marL="400837" lvl="1" indent="-200418" algn="l">
              <a:lnSpc>
                <a:spcPts val="3737"/>
              </a:lnSpc>
              <a:buFont typeface="Arial"/>
              <a:buChar char="•"/>
            </a:pPr>
            <a:r>
              <a:rPr lang="en-US" sz="3114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El sistema reacciona automáticamente ante piezas defectuosas.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DIAGRAMA DE BLOQUES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62125"/>
            <a:ext cx="8595360" cy="256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• PC con YOLOv8 ↔ ESP32 ↔ Cinta transportadora y Servo puerta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• ESP32 ↔ Arduino SCARA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• Arduino SCARA ↔ Motores y Gripper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932415"/>
            <a:chOff x="0" y="0"/>
            <a:chExt cx="11704320" cy="25765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2576553"/>
            </a:xfrm>
            <a:custGeom>
              <a:avLst/>
              <a:gdLst/>
              <a:ahLst/>
              <a:cxnLst/>
              <a:rect l="l" t="t" r="r" b="b"/>
              <a:pathLst>
                <a:path w="11704320" h="2576553">
                  <a:moveTo>
                    <a:pt x="0" y="0"/>
                  </a:moveTo>
                  <a:lnTo>
                    <a:pt x="11704320" y="0"/>
                  </a:lnTo>
                  <a:lnTo>
                    <a:pt x="11704320" y="2576553"/>
                  </a:lnTo>
                  <a:lnTo>
                    <a:pt x="0" y="25765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257655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 dirty="0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FUNCIONAMIENTO PASO A PASO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2514600"/>
            <a:ext cx="8595360" cy="359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1. La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cinta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avanza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una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pieza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2. El ESP32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posiciona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la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pieza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el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área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de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inspección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3. YOLOv8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analiza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la imagen.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4. Si hay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defecto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,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el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SCARA la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retira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5. Si no hay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defecto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, la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cinta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continúa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363001D0-A32F-2CA8-3558-BDD97D940FD9}"/>
              </a:ext>
            </a:extLst>
          </p:cNvPr>
          <p:cNvSpPr txBox="1"/>
          <p:nvPr/>
        </p:nvSpPr>
        <p:spPr>
          <a:xfrm>
            <a:off x="609600" y="-25400"/>
            <a:ext cx="8778240" cy="193241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5631"/>
              </a:lnSpc>
            </a:pPr>
            <a:r>
              <a:rPr lang="en-US" sz="3200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VIDEOS DE FUNCIONAMIENTO</a:t>
            </a:r>
          </a:p>
        </p:txBody>
      </p:sp>
      <p:pic>
        <p:nvPicPr>
          <p:cNvPr id="5" name="Elementos multimedia en línea 4" title="engrane sin defecto">
            <a:hlinkClick r:id="" action="ppaction://media"/>
            <a:extLst>
              <a:ext uri="{FF2B5EF4-FFF2-40B4-BE49-F238E27FC236}">
                <a16:creationId xmlns:a16="http://schemas.microsoft.com/office/drawing/2014/main" id="{C768CD68-8E9F-8056-7EB1-F86E6902027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17402" y="1981200"/>
            <a:ext cx="836263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lementos multimedia en línea 1" title="engrane con defecto">
            <a:hlinkClick r:id="" action="ppaction://media"/>
            <a:extLst>
              <a:ext uri="{FF2B5EF4-FFF2-40B4-BE49-F238E27FC236}">
                <a16:creationId xmlns:a16="http://schemas.microsoft.com/office/drawing/2014/main" id="{F701D6A6-C37E-95B5-3FEA-D2CC073CEA9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4466" y="1752600"/>
            <a:ext cx="8902161" cy="5029200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5A4881AE-3B9B-6AC5-8CDC-A47150AD62CB}"/>
              </a:ext>
            </a:extLst>
          </p:cNvPr>
          <p:cNvSpPr txBox="1"/>
          <p:nvPr/>
        </p:nvSpPr>
        <p:spPr>
          <a:xfrm>
            <a:off x="609600" y="-25400"/>
            <a:ext cx="8778240" cy="193241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5631"/>
              </a:lnSpc>
            </a:pPr>
            <a:r>
              <a:rPr lang="en-US" sz="3200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VIDEOS DE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2848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RESULTADOS OBTENIDOS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2438400"/>
            <a:ext cx="8595360" cy="3076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Inspección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tiempo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real con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precisión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adecuada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Sincronización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efectiva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entre hardware y software.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Flujo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completo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automatizado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 y </a:t>
            </a:r>
            <a:r>
              <a:rPr lang="en-US" sz="3413" b="1" dirty="0" err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confiable</a:t>
            </a:r>
            <a:r>
              <a:rPr lang="en-US" sz="3413" b="1" dirty="0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04320" cy="1625600"/>
            </a:xfrm>
            <a:custGeom>
              <a:avLst/>
              <a:gdLst/>
              <a:ahLst/>
              <a:cxnLst/>
              <a:rect l="l" t="t" r="r" b="b"/>
              <a:pathLst>
                <a:path w="11704320" h="162560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31"/>
                </a:lnSpc>
              </a:pPr>
              <a:r>
                <a:rPr lang="en-US" sz="4693" b="1">
                  <a:solidFill>
                    <a:srgbClr val="115372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MEJORAS FUTURAS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79120" y="1762125"/>
            <a:ext cx="8595360" cy="3590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Integrar una interfaz gráfica de control.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Entrenar YOLOv8 con más datos.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Añadir registro de estadísticas de inspección.</a:t>
            </a:r>
          </a:p>
          <a:p>
            <a:pPr marL="439273" lvl="1" indent="-219637" algn="l">
              <a:lnSpc>
                <a:spcPts val="4095"/>
              </a:lnSpc>
              <a:buFont typeface="Arial"/>
              <a:buChar char="•"/>
            </a:pPr>
            <a:r>
              <a:rPr lang="en-US" sz="3413" b="1">
                <a:solidFill>
                  <a:srgbClr val="115372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- Implementar MQTT o WiFi para monitoreo remoto.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262</Words>
  <Application>Microsoft Office PowerPoint</Application>
  <PresentationFormat>Personalizado</PresentationFormat>
  <Paragraphs>34</Paragraphs>
  <Slides>10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Tw Cen MT</vt:lpstr>
      <vt:lpstr>Montaser Arabic Bold</vt:lpstr>
      <vt:lpstr>Circuito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Presentación_SCARA_YOLOv8.pptx</dc:title>
  <dc:creator>diego ibañez</dc:creator>
  <cp:lastModifiedBy>diego ibañez</cp:lastModifiedBy>
  <cp:revision>3</cp:revision>
  <dcterms:created xsi:type="dcterms:W3CDTF">2006-08-16T00:00:00Z</dcterms:created>
  <dcterms:modified xsi:type="dcterms:W3CDTF">2025-08-02T16:45:27Z</dcterms:modified>
  <dc:identifier>DAGu4BE3u4E</dc:identifier>
</cp:coreProperties>
</file>