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60C8DD-E69E-4C04-9151-E00E869FD29E}">
  <a:tblStyle styleId="{1E60C8DD-E69E-4C04-9151-E00E869FD2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a54c55be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a54c55be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54c55be4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54c55be4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54c55be4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54c55be4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54c55be4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54c55be4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54c55be4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54c55be4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54c55be4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54c55be4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54c55be4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54c55be4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54c55be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54c55be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54c55be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54c55be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54c55be4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54c55be4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54c55be4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54c55be4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54c55be4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54c55be4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54c55be4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54c55be4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54c55be4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54c55be4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54c55be4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54c55be4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12"/>
          <p:cNvPicPr preferRelativeResize="0"/>
          <p:nvPr/>
        </p:nvPicPr>
        <p:blipFill>
          <a:blip r:embed="rId2">
            <a:alphaModFix/>
          </a:blip>
          <a:stretch>
            <a:fillRect/>
          </a:stretch>
        </p:blipFill>
        <p:spPr>
          <a:xfrm>
            <a:off x="7996074" y="4169050"/>
            <a:ext cx="1147925" cy="9744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en.wikipedia.org/wiki/Multi-junction_solar_ce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en.wikipedia.org/wiki/Solar_cell" TargetMode="External"/><Relationship Id="rId4" Type="http://schemas.openxmlformats.org/officeDocument/2006/relationships/hyperlink" Target="https://en.wikipedia.org/wiki/P%E2%80%93n_junction" TargetMode="External"/><Relationship Id="rId5" Type="http://schemas.openxmlformats.org/officeDocument/2006/relationships/hyperlink" Target="https://en.wikipedia.org/wiki/List_of_semiconductor_materials" TargetMode="External"/><Relationship Id="rId6" Type="http://schemas.openxmlformats.org/officeDocument/2006/relationships/hyperlink" Target="https://en.wikipedia.org/wiki/Electromagnetic_spectrum" TargetMode="External"/><Relationship Id="rId7" Type="http://schemas.openxmlformats.org/officeDocument/2006/relationships/hyperlink" Target="https://en.wikipedia.org/wiki/Semiconductor" TargetMode="External"/><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hyperlink" Target="https://www.mdpi.com/2076-3417/9/21/4606/htm#fig_body_display_applsci-09-04606-f00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nvSpPr>
        <p:spPr>
          <a:xfrm>
            <a:off x="-34537" y="0"/>
            <a:ext cx="9144000" cy="11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3000">
                <a:latin typeface="Georgia"/>
                <a:ea typeface="Georgia"/>
                <a:cs typeface="Georgia"/>
                <a:sym typeface="Georgia"/>
              </a:rPr>
              <a:t>   </a:t>
            </a:r>
            <a:r>
              <a:rPr b="1" i="1" lang="en" sz="3000">
                <a:solidFill>
                  <a:schemeClr val="dk1"/>
                </a:solidFill>
                <a:latin typeface="Georgia"/>
                <a:ea typeface="Georgia"/>
                <a:cs typeface="Georgia"/>
                <a:sym typeface="Georgia"/>
              </a:rPr>
              <a:t>CIGS Based </a:t>
            </a:r>
            <a:r>
              <a:rPr b="1" i="1" lang="en" sz="3000">
                <a:latin typeface="Georgia"/>
                <a:ea typeface="Georgia"/>
                <a:cs typeface="Georgia"/>
                <a:sym typeface="Georgia"/>
              </a:rPr>
              <a:t>Multi-Junction Solar Cell</a:t>
            </a:r>
            <a:endParaRPr b="1" i="1" sz="3000">
              <a:latin typeface="Georgia"/>
              <a:ea typeface="Georgia"/>
              <a:cs typeface="Georgia"/>
              <a:sym typeface="Georgia"/>
            </a:endParaRPr>
          </a:p>
          <a:p>
            <a:pPr indent="0" lvl="0" marL="0" rtl="0" algn="ctr">
              <a:lnSpc>
                <a:spcPct val="115000"/>
              </a:lnSpc>
              <a:spcBef>
                <a:spcPts val="0"/>
              </a:spcBef>
              <a:spcAft>
                <a:spcPts val="0"/>
              </a:spcAft>
              <a:buNone/>
            </a:pPr>
            <a:r>
              <a:rPr i="1" lang="en" sz="1500">
                <a:latin typeface="Georgia"/>
                <a:ea typeface="Georgia"/>
                <a:cs typeface="Georgia"/>
                <a:sym typeface="Georgia"/>
              </a:rPr>
              <a:t>“Enhancing efficiency by inserting SnS Layer”</a:t>
            </a:r>
            <a:endParaRPr i="1" sz="1500">
              <a:latin typeface="Georgia"/>
              <a:ea typeface="Georgia"/>
              <a:cs typeface="Georgia"/>
              <a:sym typeface="Georgia"/>
            </a:endParaRPr>
          </a:p>
        </p:txBody>
      </p:sp>
      <p:sp>
        <p:nvSpPr>
          <p:cNvPr id="56" name="Google Shape;56;p13"/>
          <p:cNvSpPr txBox="1"/>
          <p:nvPr/>
        </p:nvSpPr>
        <p:spPr>
          <a:xfrm>
            <a:off x="-34525" y="814375"/>
            <a:ext cx="9144000" cy="1656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latin typeface="Georgia"/>
                <a:ea typeface="Georgia"/>
                <a:cs typeface="Georgia"/>
                <a:sym typeface="Georgia"/>
              </a:rPr>
              <a:t>     </a:t>
            </a:r>
            <a:r>
              <a:rPr lang="en" sz="1800">
                <a:solidFill>
                  <a:srgbClr val="000000"/>
                </a:solidFill>
                <a:latin typeface="Georgia"/>
                <a:ea typeface="Georgia"/>
                <a:cs typeface="Georgia"/>
                <a:sym typeface="Georgia"/>
              </a:rPr>
              <a:t>Presentation by:</a:t>
            </a:r>
            <a:endParaRPr sz="18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b="1" lang="en" sz="1800">
                <a:latin typeface="Georgia"/>
                <a:ea typeface="Georgia"/>
                <a:cs typeface="Georgia"/>
                <a:sym typeface="Georgia"/>
              </a:rPr>
              <a:t>    </a:t>
            </a:r>
            <a:r>
              <a:rPr b="1" lang="en" sz="1800">
                <a:solidFill>
                  <a:srgbClr val="000000"/>
                </a:solidFill>
                <a:latin typeface="Georgia"/>
                <a:ea typeface="Georgia"/>
                <a:cs typeface="Georgia"/>
                <a:sym typeface="Georgia"/>
              </a:rPr>
              <a:t>Ranjan Yadav</a:t>
            </a:r>
            <a:endParaRPr b="1" sz="18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
                <a:latin typeface="Georgia"/>
                <a:ea typeface="Georgia"/>
                <a:cs typeface="Georgia"/>
                <a:sym typeface="Georgia"/>
              </a:rPr>
              <a:t>   </a:t>
            </a:r>
            <a:r>
              <a:rPr lang="en">
                <a:solidFill>
                  <a:srgbClr val="000000"/>
                </a:solidFill>
                <a:latin typeface="Georgia"/>
                <a:ea typeface="Georgia"/>
                <a:cs typeface="Georgia"/>
                <a:sym typeface="Georgia"/>
              </a:rPr>
              <a:t>EVD17I009</a:t>
            </a:r>
            <a:endParaRPr>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rPr lang="en" sz="1800">
                <a:latin typeface="Georgia"/>
                <a:ea typeface="Georgia"/>
                <a:cs typeface="Georgia"/>
                <a:sym typeface="Georgia"/>
              </a:rPr>
              <a:t>                                                       under the guidance of:</a:t>
            </a:r>
            <a:endParaRPr sz="1800">
              <a:latin typeface="Georgia"/>
              <a:ea typeface="Georgia"/>
              <a:cs typeface="Georgia"/>
              <a:sym typeface="Georgia"/>
            </a:endParaRPr>
          </a:p>
          <a:p>
            <a:pPr indent="0" lvl="0" marL="0" rtl="0" algn="ctr">
              <a:lnSpc>
                <a:spcPct val="115000"/>
              </a:lnSpc>
              <a:spcBef>
                <a:spcPts val="0"/>
              </a:spcBef>
              <a:spcAft>
                <a:spcPts val="0"/>
              </a:spcAft>
              <a:buClr>
                <a:srgbClr val="FFFFFF"/>
              </a:buClr>
              <a:buSzPts val="1100"/>
              <a:buFont typeface="Arial"/>
              <a:buNone/>
            </a:pPr>
            <a:r>
              <a:rPr b="1" lang="en" sz="1800">
                <a:latin typeface="Georgia"/>
                <a:ea typeface="Georgia"/>
                <a:cs typeface="Georgia"/>
                <a:sym typeface="Georgia"/>
              </a:rPr>
              <a:t>      Dr. Vivek Kumar </a:t>
            </a:r>
            <a:endParaRPr b="1" sz="1800">
              <a:latin typeface="Georgia"/>
              <a:ea typeface="Georgia"/>
              <a:cs typeface="Georgia"/>
              <a:sym typeface="Georgia"/>
            </a:endParaRPr>
          </a:p>
          <a:p>
            <a:pPr indent="0" lvl="0" marL="0" rtl="0" algn="ctr">
              <a:lnSpc>
                <a:spcPct val="115000"/>
              </a:lnSpc>
              <a:spcBef>
                <a:spcPts val="0"/>
              </a:spcBef>
              <a:spcAft>
                <a:spcPts val="0"/>
              </a:spcAft>
              <a:buNone/>
            </a:pPr>
            <a:r>
              <a:t/>
            </a:r>
            <a:endParaRPr b="1" sz="1800">
              <a:latin typeface="Georgia"/>
              <a:ea typeface="Georgia"/>
              <a:cs typeface="Georgia"/>
              <a:sym typeface="Georgia"/>
            </a:endParaRPr>
          </a:p>
        </p:txBody>
      </p:sp>
      <p:sp>
        <p:nvSpPr>
          <p:cNvPr id="57" name="Google Shape;57;p13"/>
          <p:cNvSpPr txBox="1"/>
          <p:nvPr/>
        </p:nvSpPr>
        <p:spPr>
          <a:xfrm>
            <a:off x="138050" y="4073400"/>
            <a:ext cx="9144000" cy="107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000000"/>
                </a:solidFill>
                <a:latin typeface="Georgia"/>
                <a:ea typeface="Georgia"/>
                <a:cs typeface="Georgia"/>
                <a:sym typeface="Georgia"/>
              </a:rPr>
              <a:t>Department of ECE</a:t>
            </a:r>
            <a:endParaRPr sz="18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 sz="1800">
                <a:solidFill>
                  <a:srgbClr val="000000"/>
                </a:solidFill>
                <a:latin typeface="Georgia"/>
                <a:ea typeface="Georgia"/>
                <a:cs typeface="Georgia"/>
                <a:sym typeface="Georgia"/>
              </a:rPr>
              <a:t>Indian Institute of Information Technology</a:t>
            </a:r>
            <a:endParaRPr sz="18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 sz="1800">
                <a:solidFill>
                  <a:srgbClr val="000000"/>
                </a:solidFill>
                <a:latin typeface="Georgia"/>
                <a:ea typeface="Georgia"/>
                <a:cs typeface="Georgia"/>
                <a:sym typeface="Georgia"/>
              </a:rPr>
              <a:t>Design and Manufacturing</a:t>
            </a:r>
            <a:r>
              <a:rPr lang="en" sz="1800">
                <a:latin typeface="Georgia"/>
                <a:ea typeface="Georgia"/>
                <a:cs typeface="Georgia"/>
                <a:sym typeface="Georgia"/>
              </a:rPr>
              <a:t> </a:t>
            </a:r>
            <a:r>
              <a:rPr lang="en" sz="1800">
                <a:solidFill>
                  <a:srgbClr val="000000"/>
                </a:solidFill>
                <a:latin typeface="Georgia"/>
                <a:ea typeface="Georgia"/>
                <a:cs typeface="Georgia"/>
                <a:sym typeface="Georgia"/>
              </a:rPr>
              <a:t>Kancheepuram, Tamil Nadu, 600-127</a:t>
            </a:r>
            <a:endParaRPr sz="1800">
              <a:solidFill>
                <a:srgbClr val="000000"/>
              </a:solidFill>
              <a:latin typeface="Georgia"/>
              <a:ea typeface="Georgia"/>
              <a:cs typeface="Georgia"/>
              <a:sym typeface="Georgia"/>
            </a:endParaRPr>
          </a:p>
        </p:txBody>
      </p:sp>
      <p:sp>
        <p:nvSpPr>
          <p:cNvPr id="58" name="Google Shape;58;p13"/>
          <p:cNvSpPr txBox="1"/>
          <p:nvPr/>
        </p:nvSpPr>
        <p:spPr>
          <a:xfrm>
            <a:off x="1965725" y="2328213"/>
            <a:ext cx="51435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600">
                <a:latin typeface="Georgia"/>
                <a:ea typeface="Georgia"/>
                <a:cs typeface="Georgia"/>
                <a:sym typeface="Georgia"/>
              </a:rPr>
              <a:t>       </a:t>
            </a:r>
            <a:r>
              <a:rPr i="1" lang="en" sz="1600">
                <a:latin typeface="Georgia"/>
                <a:ea typeface="Georgia"/>
                <a:cs typeface="Georgia"/>
                <a:sym typeface="Georgia"/>
              </a:rPr>
              <a:t> Photovoltaic Science &amp; Engineering</a:t>
            </a:r>
            <a:endParaRPr i="1" sz="1600">
              <a:latin typeface="Georgia"/>
              <a:ea typeface="Georgia"/>
              <a:cs typeface="Georgia"/>
              <a:sym typeface="Georgia"/>
            </a:endParaRPr>
          </a:p>
          <a:p>
            <a:pPr indent="0" lvl="0" marL="0" rtl="0" algn="ctr">
              <a:spcBef>
                <a:spcPts val="0"/>
              </a:spcBef>
              <a:spcAft>
                <a:spcPts val="0"/>
              </a:spcAft>
              <a:buClr>
                <a:srgbClr val="FFFFFF"/>
              </a:buClr>
              <a:buSzPts val="1100"/>
              <a:buFont typeface="Arial"/>
              <a:buNone/>
            </a:pPr>
            <a:r>
              <a:rPr i="1" lang="en" sz="1600">
                <a:latin typeface="Georgia"/>
                <a:ea typeface="Georgia"/>
                <a:cs typeface="Georgia"/>
                <a:sym typeface="Georgia"/>
              </a:rPr>
              <a:t>     </a:t>
            </a:r>
            <a:r>
              <a:rPr i="1" lang="en">
                <a:latin typeface="Georgia"/>
                <a:ea typeface="Georgia"/>
                <a:cs typeface="Georgia"/>
                <a:sym typeface="Georgia"/>
              </a:rPr>
              <a:t>PHY-507T</a:t>
            </a:r>
            <a:endParaRPr i="1">
              <a:latin typeface="Georgia"/>
              <a:ea typeface="Georgia"/>
              <a:cs typeface="Georgia"/>
              <a:sym typeface="Georgia"/>
            </a:endParaRPr>
          </a:p>
          <a:p>
            <a:pPr indent="0" lvl="0" marL="0" rtl="0" algn="l">
              <a:spcBef>
                <a:spcPts val="0"/>
              </a:spcBef>
              <a:spcAft>
                <a:spcPts val="0"/>
              </a:spcAft>
              <a:buNone/>
            </a:pPr>
            <a:r>
              <a:t/>
            </a:r>
            <a:endParaRPr/>
          </a:p>
        </p:txBody>
      </p:sp>
      <p:pic>
        <p:nvPicPr>
          <p:cNvPr id="59" name="Google Shape;59;p13"/>
          <p:cNvPicPr preferRelativeResize="0"/>
          <p:nvPr/>
        </p:nvPicPr>
        <p:blipFill>
          <a:blip r:embed="rId3">
            <a:alphaModFix/>
          </a:blip>
          <a:stretch>
            <a:fillRect/>
          </a:stretch>
        </p:blipFill>
        <p:spPr>
          <a:xfrm>
            <a:off x="3990525" y="3001425"/>
            <a:ext cx="1439081" cy="122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152400" y="152400"/>
            <a:ext cx="8839199" cy="2052081"/>
          </a:xfrm>
          <a:prstGeom prst="rect">
            <a:avLst/>
          </a:prstGeom>
          <a:noFill/>
          <a:ln>
            <a:noFill/>
          </a:ln>
        </p:spPr>
      </p:pic>
      <p:pic>
        <p:nvPicPr>
          <p:cNvPr id="130" name="Google Shape;130;p22" title="Chart"/>
          <p:cNvPicPr preferRelativeResize="0"/>
          <p:nvPr/>
        </p:nvPicPr>
        <p:blipFill>
          <a:blip r:embed="rId4">
            <a:alphaModFix/>
          </a:blip>
          <a:stretch>
            <a:fillRect/>
          </a:stretch>
        </p:blipFill>
        <p:spPr>
          <a:xfrm>
            <a:off x="272950" y="2441150"/>
            <a:ext cx="3913635" cy="2419350"/>
          </a:xfrm>
          <a:prstGeom prst="rect">
            <a:avLst/>
          </a:prstGeom>
          <a:noFill/>
          <a:ln>
            <a:noFill/>
          </a:ln>
        </p:spPr>
      </p:pic>
      <p:sp>
        <p:nvSpPr>
          <p:cNvPr id="131" name="Google Shape;131;p22"/>
          <p:cNvSpPr txBox="1"/>
          <p:nvPr/>
        </p:nvSpPr>
        <p:spPr>
          <a:xfrm>
            <a:off x="4440250" y="2482325"/>
            <a:ext cx="4229400" cy="158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chemeClr val="dk1"/>
                </a:solidFill>
                <a:latin typeface="Georgia"/>
                <a:ea typeface="Georgia"/>
                <a:cs typeface="Georgia"/>
                <a:sym typeface="Georgia"/>
              </a:rPr>
              <a:t>Fig-10 : </a:t>
            </a:r>
            <a:r>
              <a:rPr lang="en" sz="1200">
                <a:solidFill>
                  <a:schemeClr val="dk1"/>
                </a:solidFill>
                <a:latin typeface="Georgia"/>
                <a:ea typeface="Georgia"/>
                <a:cs typeface="Georgia"/>
                <a:sym typeface="Georgia"/>
              </a:rPr>
              <a:t>Simuolation</a:t>
            </a:r>
            <a:r>
              <a:rPr lang="en" sz="1200">
                <a:solidFill>
                  <a:schemeClr val="dk1"/>
                </a:solidFill>
                <a:latin typeface="Georgia"/>
                <a:ea typeface="Georgia"/>
                <a:cs typeface="Georgia"/>
                <a:sym typeface="Georgia"/>
              </a:rPr>
              <a:t> result on eta vs width of SnS varied from 10 um to 200 um, shows that eta enhancement is almost 6-7%. The eta efficiency is very observable and  still for ultra thin efficiency is above 26% which is really good and can be implementable where we need to have minimum area. However, fabricating upto 200 um which is as similar to size of crystalline Si SC, and </a:t>
            </a:r>
            <a:r>
              <a:rPr lang="en" sz="1200">
                <a:solidFill>
                  <a:schemeClr val="dk1"/>
                </a:solidFill>
                <a:latin typeface="Georgia"/>
                <a:ea typeface="Georgia"/>
                <a:cs typeface="Georgia"/>
                <a:sym typeface="Georgia"/>
              </a:rPr>
              <a:t>efficiency</a:t>
            </a:r>
            <a:r>
              <a:rPr lang="en" sz="1200">
                <a:solidFill>
                  <a:schemeClr val="dk1"/>
                </a:solidFill>
                <a:latin typeface="Georgia"/>
                <a:ea typeface="Georgia"/>
                <a:cs typeface="Georgia"/>
                <a:sym typeface="Georgia"/>
              </a:rPr>
              <a:t> got boosted by 8-10%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152400" y="473850"/>
            <a:ext cx="8839201" cy="919886"/>
          </a:xfrm>
          <a:prstGeom prst="rect">
            <a:avLst/>
          </a:prstGeom>
          <a:noFill/>
          <a:ln>
            <a:noFill/>
          </a:ln>
        </p:spPr>
      </p:pic>
      <p:pic>
        <p:nvPicPr>
          <p:cNvPr id="137" name="Google Shape;137;p23" title="Chart"/>
          <p:cNvPicPr preferRelativeResize="0"/>
          <p:nvPr/>
        </p:nvPicPr>
        <p:blipFill>
          <a:blip r:embed="rId4">
            <a:alphaModFix/>
          </a:blip>
          <a:stretch>
            <a:fillRect/>
          </a:stretch>
        </p:blipFill>
        <p:spPr>
          <a:xfrm>
            <a:off x="152400" y="1687728"/>
            <a:ext cx="4006150" cy="2474375"/>
          </a:xfrm>
          <a:prstGeom prst="rect">
            <a:avLst/>
          </a:prstGeom>
          <a:noFill/>
          <a:ln>
            <a:noFill/>
          </a:ln>
        </p:spPr>
      </p:pic>
      <p:sp>
        <p:nvSpPr>
          <p:cNvPr id="138" name="Google Shape;138;p23"/>
          <p:cNvSpPr txBox="1"/>
          <p:nvPr/>
        </p:nvSpPr>
        <p:spPr>
          <a:xfrm>
            <a:off x="4379550" y="2310550"/>
            <a:ext cx="4370100" cy="1557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chemeClr val="dk1"/>
                </a:solidFill>
                <a:latin typeface="Georgia"/>
                <a:ea typeface="Georgia"/>
                <a:cs typeface="Georgia"/>
                <a:sym typeface="Georgia"/>
              </a:rPr>
              <a:t>Fig-11</a:t>
            </a:r>
            <a:r>
              <a:rPr lang="en" sz="1200">
                <a:solidFill>
                  <a:schemeClr val="dk1"/>
                </a:solidFill>
                <a:latin typeface="Georgia"/>
                <a:ea typeface="Georgia"/>
                <a:cs typeface="Georgia"/>
                <a:sym typeface="Georgia"/>
              </a:rPr>
              <a:t>: Experimental result on eta vs width of CIGS(absorber layer) with CdS as buffer layer, shows that eta enhancement is almost 0.7% . Increase in eta is observable however it is not drastic. We can also see that for 2um we have maximum efficiency out of these 3 cases, which shows benefit of having ultra thin CIGS to enhance the efficiency. However precision of fabrication in labs matter most so we may have to choose sizing effectively depending upon application.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title="Chart"/>
          <p:cNvPicPr preferRelativeResize="0"/>
          <p:nvPr/>
        </p:nvPicPr>
        <p:blipFill>
          <a:blip r:embed="rId3">
            <a:alphaModFix/>
          </a:blip>
          <a:stretch>
            <a:fillRect/>
          </a:stretch>
        </p:blipFill>
        <p:spPr>
          <a:xfrm>
            <a:off x="152400" y="1972550"/>
            <a:ext cx="4868963" cy="3018550"/>
          </a:xfrm>
          <a:prstGeom prst="rect">
            <a:avLst/>
          </a:prstGeom>
          <a:noFill/>
          <a:ln>
            <a:noFill/>
          </a:ln>
        </p:spPr>
      </p:pic>
      <p:pic>
        <p:nvPicPr>
          <p:cNvPr id="144" name="Google Shape;144;p24"/>
          <p:cNvPicPr preferRelativeResize="0"/>
          <p:nvPr/>
        </p:nvPicPr>
        <p:blipFill>
          <a:blip r:embed="rId4">
            <a:alphaModFix/>
          </a:blip>
          <a:stretch>
            <a:fillRect/>
          </a:stretch>
        </p:blipFill>
        <p:spPr>
          <a:xfrm>
            <a:off x="152400" y="433675"/>
            <a:ext cx="8839198" cy="1296050"/>
          </a:xfrm>
          <a:prstGeom prst="rect">
            <a:avLst/>
          </a:prstGeom>
          <a:noFill/>
          <a:ln>
            <a:noFill/>
          </a:ln>
        </p:spPr>
      </p:pic>
      <p:sp>
        <p:nvSpPr>
          <p:cNvPr id="145" name="Google Shape;145;p24"/>
          <p:cNvSpPr txBox="1"/>
          <p:nvPr/>
        </p:nvSpPr>
        <p:spPr>
          <a:xfrm>
            <a:off x="5183675" y="2282450"/>
            <a:ext cx="3757200" cy="2298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chemeClr val="dk1"/>
                </a:solidFill>
                <a:latin typeface="Georgia"/>
                <a:ea typeface="Georgia"/>
                <a:cs typeface="Georgia"/>
                <a:sym typeface="Georgia"/>
              </a:rPr>
              <a:t>Fig-12 :</a:t>
            </a:r>
            <a:r>
              <a:rPr lang="en" sz="1200">
                <a:solidFill>
                  <a:schemeClr val="dk1"/>
                </a:solidFill>
                <a:latin typeface="Georgia"/>
                <a:ea typeface="Georgia"/>
                <a:cs typeface="Georgia"/>
                <a:sym typeface="Georgia"/>
              </a:rPr>
              <a:t> Experimental result on eta vs width of ZnS(buffer layer), shows that eta is almost constant. Eta practical value is around that of CdS. Hence it is good substituting material for CdS. </a:t>
            </a:r>
            <a:endParaRPr sz="1200">
              <a:solidFill>
                <a:schemeClr val="dk1"/>
              </a:solidFill>
              <a:latin typeface="Georgia"/>
              <a:ea typeface="Georgia"/>
              <a:cs typeface="Georgia"/>
              <a:sym typeface="Georgia"/>
            </a:endParaRPr>
          </a:p>
          <a:p>
            <a:pPr indent="0" lvl="0" marL="0" rtl="0" algn="just">
              <a:spcBef>
                <a:spcPts val="0"/>
              </a:spcBef>
              <a:spcAft>
                <a:spcPts val="0"/>
              </a:spcAft>
              <a:buNone/>
            </a:pPr>
            <a:r>
              <a:rPr lang="en" sz="1200">
                <a:solidFill>
                  <a:schemeClr val="dk1"/>
                </a:solidFill>
                <a:latin typeface="Georgia"/>
                <a:ea typeface="Georgia"/>
                <a:cs typeface="Georgia"/>
                <a:sym typeface="Georgia"/>
              </a:rPr>
              <a:t>Note: Cd is highly toxic in nature for human as well as environment. </a:t>
            </a:r>
            <a:endParaRPr sz="1200">
              <a:solidFill>
                <a:schemeClr val="dk1"/>
              </a:solidFill>
              <a:latin typeface="Georgia"/>
              <a:ea typeface="Georgia"/>
              <a:cs typeface="Georgia"/>
              <a:sym typeface="Georgia"/>
            </a:endParaRPr>
          </a:p>
          <a:p>
            <a:pPr indent="0" lvl="0" marL="0" rtl="0" algn="just">
              <a:spcBef>
                <a:spcPts val="0"/>
              </a:spcBef>
              <a:spcAft>
                <a:spcPts val="0"/>
              </a:spcAft>
              <a:buNone/>
            </a:pPr>
            <a:r>
              <a:rPr lang="en" sz="1200">
                <a:solidFill>
                  <a:schemeClr val="dk1"/>
                </a:solidFill>
                <a:latin typeface="Georgia"/>
                <a:ea typeface="Georgia"/>
                <a:cs typeface="Georgia"/>
                <a:sym typeface="Georgia"/>
              </a:rPr>
              <a:t>As similar to case 1, We can see </a:t>
            </a:r>
            <a:r>
              <a:rPr lang="en" sz="1200">
                <a:solidFill>
                  <a:schemeClr val="dk1"/>
                </a:solidFill>
                <a:latin typeface="Georgia"/>
                <a:ea typeface="Georgia"/>
                <a:cs typeface="Georgia"/>
                <a:sym typeface="Georgia"/>
              </a:rPr>
              <a:t>efficiency</a:t>
            </a:r>
            <a:r>
              <a:rPr lang="en" sz="1200">
                <a:solidFill>
                  <a:schemeClr val="dk1"/>
                </a:solidFill>
                <a:latin typeface="Georgia"/>
                <a:ea typeface="Georgia"/>
                <a:cs typeface="Georgia"/>
                <a:sym typeface="Georgia"/>
              </a:rPr>
              <a:t> got boosted by around 7-8%, which can be </a:t>
            </a:r>
            <a:r>
              <a:rPr lang="en" sz="1200">
                <a:solidFill>
                  <a:schemeClr val="dk1"/>
                </a:solidFill>
                <a:latin typeface="Georgia"/>
                <a:ea typeface="Georgia"/>
                <a:cs typeface="Georgia"/>
                <a:sym typeface="Georgia"/>
              </a:rPr>
              <a:t>generated</a:t>
            </a:r>
            <a:r>
              <a:rPr lang="en" sz="1200">
                <a:solidFill>
                  <a:schemeClr val="dk1"/>
                </a:solidFill>
                <a:latin typeface="Georgia"/>
                <a:ea typeface="Georgia"/>
                <a:cs typeface="Georgia"/>
                <a:sym typeface="Georgia"/>
              </a:rPr>
              <a:t> by adding SnS layer of 200 um.</a:t>
            </a:r>
            <a:endParaRPr sz="1200">
              <a:solidFill>
                <a:schemeClr val="dk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102175" y="393500"/>
            <a:ext cx="8839200" cy="925354"/>
          </a:xfrm>
          <a:prstGeom prst="rect">
            <a:avLst/>
          </a:prstGeom>
          <a:noFill/>
          <a:ln>
            <a:noFill/>
          </a:ln>
        </p:spPr>
      </p:pic>
      <p:pic>
        <p:nvPicPr>
          <p:cNvPr id="151" name="Google Shape;151;p25" title="Chart"/>
          <p:cNvPicPr preferRelativeResize="0"/>
          <p:nvPr/>
        </p:nvPicPr>
        <p:blipFill>
          <a:blip r:embed="rId4">
            <a:alphaModFix/>
          </a:blip>
          <a:stretch>
            <a:fillRect/>
          </a:stretch>
        </p:blipFill>
        <p:spPr>
          <a:xfrm>
            <a:off x="102175" y="1948900"/>
            <a:ext cx="4095951" cy="2529849"/>
          </a:xfrm>
          <a:prstGeom prst="rect">
            <a:avLst/>
          </a:prstGeom>
          <a:noFill/>
          <a:ln>
            <a:noFill/>
          </a:ln>
        </p:spPr>
      </p:pic>
      <p:sp>
        <p:nvSpPr>
          <p:cNvPr id="152" name="Google Shape;152;p25"/>
          <p:cNvSpPr txBox="1"/>
          <p:nvPr/>
        </p:nvSpPr>
        <p:spPr>
          <a:xfrm>
            <a:off x="4572000" y="2134725"/>
            <a:ext cx="3775500" cy="215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chemeClr val="dk1"/>
                </a:solidFill>
                <a:latin typeface="Georgia"/>
                <a:ea typeface="Georgia"/>
                <a:cs typeface="Georgia"/>
                <a:sym typeface="Georgia"/>
              </a:rPr>
              <a:t>Fig-13</a:t>
            </a:r>
            <a:r>
              <a:rPr lang="en" sz="1200">
                <a:solidFill>
                  <a:schemeClr val="dk1"/>
                </a:solidFill>
                <a:latin typeface="Georgia"/>
                <a:ea typeface="Georgia"/>
                <a:cs typeface="Georgia"/>
                <a:sym typeface="Georgia"/>
              </a:rPr>
              <a:t> : </a:t>
            </a:r>
            <a:r>
              <a:rPr lang="en" sz="1200">
                <a:solidFill>
                  <a:schemeClr val="dk1"/>
                </a:solidFill>
                <a:latin typeface="Georgia"/>
                <a:ea typeface="Georgia"/>
                <a:cs typeface="Georgia"/>
                <a:sym typeface="Georgia"/>
              </a:rPr>
              <a:t>Experimental result on eta vs width of CIGS(absorber layer) with ZnS as buffer layer, shows that eta enhancement is almost 0.3% . Increase in eta is observable however it is not drastic. We can also see that for 2um we have maximum efficiency out of these 3 cases, which shows benefit of having ultra thin CIGS to enhance the efficiency. However precision of fabrication in labs matter most so we may have to choose sizing effectively depending upon application. </a:t>
            </a:r>
            <a:endParaRPr>
              <a:solidFill>
                <a:schemeClr val="dk1"/>
              </a:solidFill>
            </a:endParaRPr>
          </a:p>
          <a:p>
            <a:pPr indent="0" lvl="0" marL="0" rtl="0" algn="just">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nvSpPr>
        <p:spPr>
          <a:xfrm>
            <a:off x="30675" y="0"/>
            <a:ext cx="9144000" cy="510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rgbClr val="FF0000"/>
                </a:solidFill>
                <a:latin typeface="Georgia"/>
                <a:ea typeface="Georgia"/>
                <a:cs typeface="Georgia"/>
                <a:sym typeface="Georgia"/>
              </a:rPr>
              <a:t>Result: </a:t>
            </a:r>
            <a:r>
              <a:rPr lang="en">
                <a:latin typeface="Georgia"/>
                <a:ea typeface="Georgia"/>
                <a:cs typeface="Georgia"/>
                <a:sym typeface="Georgia"/>
              </a:rPr>
              <a:t>Simulated the 4 layer MJ Solar cell and plotted the efficiency vs Width for various cases. By inserting SnS as back field surface layer, the efficiency got boosted significantly. Also with this we can reduce the width of CIGS to make it ultra thin.I chose CdS as buffer layer initially and wanted to find substituting material for CdS due to its toxic nature without compensating the  efficiency, Hence found the material ZnS which is good material for environment , easy to manufacture and non-toxic in nature as well with almost same efficiency.</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0" lvl="0" marL="0" rtl="0" algn="just">
              <a:spcBef>
                <a:spcPts val="0"/>
              </a:spcBef>
              <a:spcAft>
                <a:spcPts val="0"/>
              </a:spcAft>
              <a:buNone/>
            </a:pPr>
            <a:r>
              <a:rPr b="1" lang="en" sz="1600">
                <a:solidFill>
                  <a:srgbClr val="38761D"/>
                </a:solidFill>
                <a:latin typeface="Georgia"/>
                <a:ea typeface="Georgia"/>
                <a:cs typeface="Georgia"/>
                <a:sym typeface="Georgia"/>
              </a:rPr>
              <a:t>Conclusion:</a:t>
            </a:r>
            <a:endParaRPr b="1" sz="1600">
              <a:solidFill>
                <a:srgbClr val="38761D"/>
              </a:solidFill>
              <a:latin typeface="Georgia"/>
              <a:ea typeface="Georgia"/>
              <a:cs typeface="Georgia"/>
              <a:sym typeface="Georgia"/>
            </a:endParaRPr>
          </a:p>
          <a:p>
            <a:pPr indent="-311150" lvl="0" marL="457200" rtl="0" algn="just">
              <a:spcBef>
                <a:spcPts val="0"/>
              </a:spcBef>
              <a:spcAft>
                <a:spcPts val="0"/>
              </a:spcAft>
              <a:buSzPts val="1300"/>
              <a:buFont typeface="Georgia"/>
              <a:buAutoNum type="arabicPeriod"/>
            </a:pPr>
            <a:r>
              <a:rPr lang="en" sz="1300">
                <a:latin typeface="Georgia"/>
                <a:ea typeface="Georgia"/>
                <a:cs typeface="Georgia"/>
                <a:sym typeface="Georgia"/>
              </a:rPr>
              <a:t>In this investigation, I studied the performance of the CIGS-based solar cells. The CdS buffer layer is replaced by other materials like Zinc Sulphide (ZnS) and Zinc Selenide (ZnSe). We concluded that ZnS can be used as alternative material to CdS to attain almost same efficiency. </a:t>
            </a:r>
            <a:endParaRPr sz="1300">
              <a:latin typeface="Georgia"/>
              <a:ea typeface="Georgia"/>
              <a:cs typeface="Georgia"/>
              <a:sym typeface="Georgia"/>
            </a:endParaRPr>
          </a:p>
          <a:p>
            <a:pPr indent="0" lvl="0" marL="0" rtl="0" algn="just">
              <a:spcBef>
                <a:spcPts val="0"/>
              </a:spcBef>
              <a:spcAft>
                <a:spcPts val="0"/>
              </a:spcAft>
              <a:buNone/>
            </a:pPr>
            <a:r>
              <a:t/>
            </a:r>
            <a:endParaRPr sz="1300">
              <a:latin typeface="Georgia"/>
              <a:ea typeface="Georgia"/>
              <a:cs typeface="Georgia"/>
              <a:sym typeface="Georgia"/>
            </a:endParaRPr>
          </a:p>
          <a:p>
            <a:pPr indent="-311150" lvl="0" marL="457200" rtl="0" algn="just">
              <a:spcBef>
                <a:spcPts val="0"/>
              </a:spcBef>
              <a:spcAft>
                <a:spcPts val="0"/>
              </a:spcAft>
              <a:buSzPts val="1300"/>
              <a:buFont typeface="Georgia"/>
              <a:buAutoNum type="arabicPeriod"/>
            </a:pPr>
            <a:r>
              <a:rPr lang="en" sz="1300">
                <a:latin typeface="Georgia"/>
                <a:ea typeface="Georgia"/>
                <a:cs typeface="Georgia"/>
                <a:sym typeface="Georgia"/>
              </a:rPr>
              <a:t>Multi junction Solar cells , if properly fabricated along with optimum design and best material selection without causing any ill effect on environment can serve potential source of renewable energies, with better efficiency rates.</a:t>
            </a:r>
            <a:endParaRPr sz="1300">
              <a:latin typeface="Georgia"/>
              <a:ea typeface="Georgia"/>
              <a:cs typeface="Georgia"/>
              <a:sym typeface="Georgia"/>
            </a:endParaRPr>
          </a:p>
          <a:p>
            <a:pPr indent="0" lvl="0" marL="0" rtl="0" algn="just">
              <a:spcBef>
                <a:spcPts val="0"/>
              </a:spcBef>
              <a:spcAft>
                <a:spcPts val="0"/>
              </a:spcAft>
              <a:buNone/>
            </a:pPr>
            <a:r>
              <a:t/>
            </a:r>
            <a:endParaRPr sz="1300">
              <a:latin typeface="Georgia"/>
              <a:ea typeface="Georgia"/>
              <a:cs typeface="Georgia"/>
              <a:sym typeface="Georgia"/>
            </a:endParaRPr>
          </a:p>
          <a:p>
            <a:pPr indent="-311150" lvl="0" marL="457200" rtl="0" algn="just">
              <a:spcBef>
                <a:spcPts val="0"/>
              </a:spcBef>
              <a:spcAft>
                <a:spcPts val="0"/>
              </a:spcAft>
              <a:buSzPts val="1300"/>
              <a:buFont typeface="Georgia"/>
              <a:buAutoNum type="arabicPeriod"/>
            </a:pPr>
            <a:r>
              <a:rPr lang="en" sz="1300">
                <a:latin typeface="Georgia"/>
                <a:ea typeface="Georgia"/>
                <a:cs typeface="Georgia"/>
                <a:sym typeface="Georgia"/>
              </a:rPr>
              <a:t>A. With CdS as buffer layer, max efficiency I found was 32.4% when ZnO: 5um, CdS: 50um, CIGS: 2um, SnS: 200um.</a:t>
            </a:r>
            <a:endParaRPr sz="1300">
              <a:latin typeface="Georgia"/>
              <a:ea typeface="Georgia"/>
              <a:cs typeface="Georgia"/>
              <a:sym typeface="Georgia"/>
            </a:endParaRPr>
          </a:p>
          <a:p>
            <a:pPr indent="0" lvl="0" marL="457200" rtl="0" algn="just">
              <a:spcBef>
                <a:spcPts val="0"/>
              </a:spcBef>
              <a:spcAft>
                <a:spcPts val="0"/>
              </a:spcAft>
              <a:buNone/>
            </a:pPr>
            <a:r>
              <a:rPr lang="en" sz="1300">
                <a:latin typeface="Georgia"/>
                <a:ea typeface="Georgia"/>
                <a:cs typeface="Georgia"/>
                <a:sym typeface="Georgia"/>
              </a:rPr>
              <a:t>B. With ZnS as buffer layer, , max </a:t>
            </a:r>
            <a:r>
              <a:rPr lang="en" sz="1300">
                <a:latin typeface="Georgia"/>
                <a:ea typeface="Georgia"/>
                <a:cs typeface="Georgia"/>
                <a:sym typeface="Georgia"/>
              </a:rPr>
              <a:t>efficiency</a:t>
            </a:r>
            <a:r>
              <a:rPr lang="en" sz="1300">
                <a:latin typeface="Georgia"/>
                <a:ea typeface="Georgia"/>
                <a:cs typeface="Georgia"/>
                <a:sym typeface="Georgia"/>
              </a:rPr>
              <a:t> I found was 32.32% </a:t>
            </a:r>
            <a:r>
              <a:rPr lang="en" sz="1300">
                <a:solidFill>
                  <a:schemeClr val="dk1"/>
                </a:solidFill>
                <a:latin typeface="Georgia"/>
                <a:ea typeface="Georgia"/>
                <a:cs typeface="Georgia"/>
                <a:sym typeface="Georgia"/>
              </a:rPr>
              <a:t>when ZnO: 5um, CdS: 50um, CIGS: 2um, SnS: 200um.</a:t>
            </a:r>
            <a:endParaRPr sz="1300">
              <a:solidFill>
                <a:schemeClr val="dk1"/>
              </a:solidFill>
              <a:latin typeface="Georgia"/>
              <a:ea typeface="Georgia"/>
              <a:cs typeface="Georgia"/>
              <a:sym typeface="Georgia"/>
            </a:endParaRPr>
          </a:p>
          <a:p>
            <a:pPr indent="0" lvl="0" marL="457200" rtl="0" algn="just">
              <a:spcBef>
                <a:spcPts val="0"/>
              </a:spcBef>
              <a:spcAft>
                <a:spcPts val="0"/>
              </a:spcAft>
              <a:buNone/>
            </a:pPr>
            <a:r>
              <a:t/>
            </a:r>
            <a:endParaRPr sz="1300">
              <a:latin typeface="Georgia"/>
              <a:ea typeface="Georgia"/>
              <a:cs typeface="Georgia"/>
              <a:sym typeface="Georgia"/>
            </a:endParaRPr>
          </a:p>
          <a:p>
            <a:pPr indent="-311150" lvl="0" marL="457200" rtl="0" algn="just">
              <a:spcBef>
                <a:spcPts val="0"/>
              </a:spcBef>
              <a:spcAft>
                <a:spcPts val="0"/>
              </a:spcAft>
              <a:buSzPts val="1300"/>
              <a:buFont typeface="Georgia"/>
              <a:buAutoNum type="arabicPeriod"/>
            </a:pPr>
            <a:r>
              <a:t/>
            </a:r>
            <a:endParaRPr sz="1300">
              <a:latin typeface="Georgia"/>
              <a:ea typeface="Georgia"/>
              <a:cs typeface="Georgia"/>
              <a:sym typeface="Georgia"/>
            </a:endParaRPr>
          </a:p>
        </p:txBody>
      </p:sp>
      <p:sp>
        <p:nvSpPr>
          <p:cNvPr id="158" name="Google Shape;158;p26"/>
          <p:cNvSpPr txBox="1"/>
          <p:nvPr/>
        </p:nvSpPr>
        <p:spPr>
          <a:xfrm>
            <a:off x="462100" y="3958075"/>
            <a:ext cx="7614900" cy="91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Georgia"/>
                <a:ea typeface="Georgia"/>
                <a:cs typeface="Georgia"/>
                <a:sym typeface="Georgia"/>
              </a:rPr>
              <a:t>In summary, a novel back surface field (BSF) SnS layer has been inserted ,the results show that the structure with the layer BSF (ZnO/(CdS/ZnS)/CIGS/SnS) in the cell gives an efficiency upto  32.5%% . This  also improves the electrical efficiency with respect to earlier reported ones and reduces the cost due to the reduction of the thickness of the absorber layer.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Georgia"/>
                <a:ea typeface="Georgia"/>
                <a:cs typeface="Georgia"/>
                <a:sym typeface="Georgia"/>
              </a:rPr>
              <a:t>References:</a:t>
            </a:r>
            <a:endParaRPr sz="1800">
              <a:solidFill>
                <a:srgbClr val="595959"/>
              </a:solidFill>
              <a:latin typeface="Georgia"/>
              <a:ea typeface="Georgia"/>
              <a:cs typeface="Georgia"/>
              <a:sym typeface="Georgia"/>
            </a:endParaRPr>
          </a:p>
          <a:p>
            <a:pPr indent="-311150" lvl="0" marL="457200" rtl="0" algn="just">
              <a:lnSpc>
                <a:spcPct val="115000"/>
              </a:lnSpc>
              <a:spcBef>
                <a:spcPts val="1600"/>
              </a:spcBef>
              <a:spcAft>
                <a:spcPts val="0"/>
              </a:spcAft>
              <a:buClr>
                <a:srgbClr val="000000"/>
              </a:buClr>
              <a:buSzPts val="1300"/>
              <a:buFont typeface="Georgia"/>
              <a:buAutoNum type="arabicPeriod"/>
            </a:pPr>
            <a:r>
              <a:rPr lang="en" sz="1300">
                <a:uFill>
                  <a:noFill/>
                </a:uFill>
                <a:latin typeface="Georgia"/>
                <a:ea typeface="Georgia"/>
                <a:cs typeface="Georgia"/>
                <a:sym typeface="Georgia"/>
                <a:hlinkClick r:id="rId3"/>
              </a:rPr>
              <a:t>https://en.wikipedia.org/wiki/Multi-junction_solar_cell</a:t>
            </a:r>
            <a:endParaRPr sz="1300">
              <a:latin typeface="Georgia"/>
              <a:ea typeface="Georgia"/>
              <a:cs typeface="Georgia"/>
              <a:sym typeface="Georgia"/>
            </a:endParaRPr>
          </a:p>
          <a:p>
            <a:pPr indent="-311150" lvl="0" marL="457200" rtl="0" algn="just">
              <a:lnSpc>
                <a:spcPct val="115000"/>
              </a:lnSpc>
              <a:spcBef>
                <a:spcPts val="0"/>
              </a:spcBef>
              <a:spcAft>
                <a:spcPts val="0"/>
              </a:spcAft>
              <a:buClr>
                <a:srgbClr val="000000"/>
              </a:buClr>
              <a:buSzPts val="1300"/>
              <a:buFont typeface="Georgia"/>
              <a:buAutoNum type="arabicPeriod"/>
            </a:pPr>
            <a:r>
              <a:rPr lang="en" sz="1300">
                <a:latin typeface="Georgia"/>
                <a:ea typeface="Georgia"/>
                <a:cs typeface="Georgia"/>
                <a:sym typeface="Georgia"/>
              </a:rPr>
              <a:t>Repins I, Contreras M, Egaas B, DeHart C, Scharf J, Perkins C, To B, Noufi R. 19.9%-efficient ZnO/CdS/CuInGaSe Solar cell with 81.2% fill factor. Prog Photovolt Res Appl, 2008, p 235–239. </a:t>
            </a:r>
            <a:endParaRPr sz="1300">
              <a:latin typeface="Georgia"/>
              <a:ea typeface="Georgia"/>
              <a:cs typeface="Georgia"/>
              <a:sym typeface="Georgia"/>
            </a:endParaRPr>
          </a:p>
          <a:p>
            <a:pPr indent="-311150" lvl="0" marL="457200" rtl="0" algn="just">
              <a:lnSpc>
                <a:spcPct val="115000"/>
              </a:lnSpc>
              <a:spcBef>
                <a:spcPts val="0"/>
              </a:spcBef>
              <a:spcAft>
                <a:spcPts val="0"/>
              </a:spcAft>
              <a:buClr>
                <a:srgbClr val="000000"/>
              </a:buClr>
              <a:buSzPts val="1300"/>
              <a:buFont typeface="Georgia"/>
              <a:buAutoNum type="arabicPeriod"/>
            </a:pPr>
            <a:r>
              <a:rPr lang="en" sz="1300">
                <a:latin typeface="Georgia"/>
                <a:ea typeface="Georgia"/>
                <a:cs typeface="Georgia"/>
                <a:sym typeface="Georgia"/>
              </a:rPr>
              <a:t>J.Lindahl , U.Zimmermann , P.Szaniawski , T.Törndahl , A.Hultqvist , P.Salomé , C.Platzer-Björkman and M.Edoff , Inline Cu(In,Ga)Se2 Co-evaporation for high efficiency solar cells and modules IEEE J.Photovolt , 2013, p1100–1105.</a:t>
            </a:r>
            <a:endParaRPr sz="1300">
              <a:latin typeface="Georgia"/>
              <a:ea typeface="Georgia"/>
              <a:cs typeface="Georgia"/>
              <a:sym typeface="Georgia"/>
            </a:endParaRPr>
          </a:p>
          <a:p>
            <a:pPr indent="-311150" lvl="0" marL="457200" rtl="0" algn="just">
              <a:lnSpc>
                <a:spcPct val="115000"/>
              </a:lnSpc>
              <a:spcBef>
                <a:spcPts val="0"/>
              </a:spcBef>
              <a:spcAft>
                <a:spcPts val="0"/>
              </a:spcAft>
              <a:buClr>
                <a:srgbClr val="000000"/>
              </a:buClr>
              <a:buSzPts val="1300"/>
              <a:buFont typeface="Georgia"/>
              <a:buAutoNum type="arabicPeriod"/>
            </a:pPr>
            <a:r>
              <a:rPr lang="en" sz="1300">
                <a:latin typeface="Georgia"/>
                <a:ea typeface="Georgia"/>
                <a:cs typeface="Georgia"/>
                <a:sym typeface="Georgia"/>
              </a:rPr>
              <a:t>M.Powalla , P.Jackson , W.Witte , D.Hariskos , SPaetzle , C.Tschamber and W.Wischmann , High-efficiency Cu(In,Ga)Se2 cells and modules Solar Energy Mater. Solar Cells,2013, p 51–58. </a:t>
            </a:r>
            <a:endParaRPr sz="1300">
              <a:latin typeface="Georgia"/>
              <a:ea typeface="Georgia"/>
              <a:cs typeface="Georgia"/>
              <a:sym typeface="Georgia"/>
            </a:endParaRPr>
          </a:p>
          <a:p>
            <a:pPr indent="-311150" lvl="0" marL="457200" rtl="0" algn="just">
              <a:lnSpc>
                <a:spcPct val="115000"/>
              </a:lnSpc>
              <a:spcBef>
                <a:spcPts val="0"/>
              </a:spcBef>
              <a:spcAft>
                <a:spcPts val="0"/>
              </a:spcAft>
              <a:buClr>
                <a:srgbClr val="000000"/>
              </a:buClr>
              <a:buSzPts val="1300"/>
              <a:buFont typeface="Georgia"/>
              <a:buAutoNum type="arabicPeriod"/>
            </a:pPr>
            <a:r>
              <a:rPr lang="en" sz="1300">
                <a:latin typeface="Georgia"/>
                <a:ea typeface="Georgia"/>
                <a:cs typeface="Georgia"/>
                <a:sym typeface="Georgia"/>
              </a:rPr>
              <a:t>A.Chirila et al , Highly efficient Cu(In,Ga)Se2 solar cells grown on flexible polymer films , Nature Mater, 2011, p 857–861.</a:t>
            </a:r>
            <a:endParaRPr sz="1300">
              <a:latin typeface="Georgia"/>
              <a:ea typeface="Georgia"/>
              <a:cs typeface="Georgia"/>
              <a:sym typeface="Georgia"/>
            </a:endParaRPr>
          </a:p>
          <a:p>
            <a:pPr indent="-311150" lvl="0" marL="457200" rtl="0" algn="just">
              <a:lnSpc>
                <a:spcPct val="115000"/>
              </a:lnSpc>
              <a:spcBef>
                <a:spcPts val="0"/>
              </a:spcBef>
              <a:spcAft>
                <a:spcPts val="0"/>
              </a:spcAft>
              <a:buClr>
                <a:srgbClr val="595959"/>
              </a:buClr>
              <a:buSzPts val="1300"/>
              <a:buFont typeface="Georgia"/>
              <a:buAutoNum type="arabicPeriod"/>
            </a:pPr>
            <a:r>
              <a:rPr lang="en" sz="1300">
                <a:latin typeface="Georgia"/>
                <a:ea typeface="Georgia"/>
                <a:cs typeface="Georgia"/>
                <a:sym typeface="Georgia"/>
              </a:rPr>
              <a:t>The role of back surface field SnS layer in improvement of efficiency of CdTe thin film solar cells Sabrina Benabbasa), Zahir Rouabaha), Nadir Bouarissab) , Nacereddine Chelalia) .</a:t>
            </a:r>
            <a:endParaRPr sz="1300">
              <a:latin typeface="Georgia"/>
              <a:ea typeface="Georgia"/>
              <a:cs typeface="Georgia"/>
              <a:sym typeface="Georgia"/>
            </a:endParaRPr>
          </a:p>
          <a:p>
            <a:pPr indent="-311150" lvl="0" marL="457200" rtl="0" algn="just">
              <a:lnSpc>
                <a:spcPct val="115000"/>
              </a:lnSpc>
              <a:spcBef>
                <a:spcPts val="0"/>
              </a:spcBef>
              <a:spcAft>
                <a:spcPts val="0"/>
              </a:spcAft>
              <a:buClr>
                <a:srgbClr val="595959"/>
              </a:buClr>
              <a:buSzPts val="1300"/>
              <a:buFont typeface="Georgia"/>
              <a:buAutoNum type="arabicPeriod"/>
            </a:pPr>
            <a:r>
              <a:rPr lang="en" sz="1300">
                <a:latin typeface="Georgia"/>
                <a:ea typeface="Georgia"/>
                <a:cs typeface="Georgia"/>
                <a:sym typeface="Georgia"/>
              </a:rPr>
              <a:t>Enhancing the efficiency of CIGS thin film solar cells by inserting novel back surface field(SnS) layerS. Benabbas , H. Heriche, Z. Rouabah, N. Chelali.</a:t>
            </a:r>
            <a:endParaRPr sz="1300">
              <a:latin typeface="Georgia"/>
              <a:ea typeface="Georgia"/>
              <a:cs typeface="Georgia"/>
              <a:sym typeface="Georgia"/>
            </a:endParaRPr>
          </a:p>
          <a:p>
            <a:pPr indent="0" lvl="0" marL="457200" rtl="0" algn="just">
              <a:lnSpc>
                <a:spcPct val="115000"/>
              </a:lnSpc>
              <a:spcBef>
                <a:spcPts val="1600"/>
              </a:spcBef>
              <a:spcAft>
                <a:spcPts val="0"/>
              </a:spcAft>
              <a:buNone/>
            </a:pPr>
            <a:r>
              <a:t/>
            </a:r>
            <a:endParaRPr sz="1300">
              <a:latin typeface="Georgia"/>
              <a:ea typeface="Georgia"/>
              <a:cs typeface="Georgia"/>
              <a:sym typeface="Georgia"/>
            </a:endParaRPr>
          </a:p>
          <a:p>
            <a:pPr indent="0" lvl="0" marL="0" rtl="0" algn="just">
              <a:lnSpc>
                <a:spcPct val="115000"/>
              </a:lnSpc>
              <a:spcBef>
                <a:spcPts val="1600"/>
              </a:spcBef>
              <a:spcAft>
                <a:spcPts val="0"/>
              </a:spcAft>
              <a:buNone/>
            </a:pPr>
            <a:r>
              <a:t/>
            </a:r>
            <a:endParaRPr sz="1300">
              <a:latin typeface="Georgia"/>
              <a:ea typeface="Georgia"/>
              <a:cs typeface="Georgia"/>
              <a:sym typeface="Georgia"/>
            </a:endParaRPr>
          </a:p>
          <a:p>
            <a:pPr indent="0" lvl="0" marL="0" rtl="0" algn="ctr">
              <a:lnSpc>
                <a:spcPct val="115000"/>
              </a:lnSpc>
              <a:spcBef>
                <a:spcPts val="1600"/>
              </a:spcBef>
              <a:spcAft>
                <a:spcPts val="0"/>
              </a:spcAft>
              <a:buNone/>
            </a:pPr>
            <a:r>
              <a:rPr lang="en" sz="1200">
                <a:latin typeface="Georgia"/>
                <a:ea typeface="Georgia"/>
                <a:cs typeface="Georgia"/>
                <a:sym typeface="Georgia"/>
              </a:rPr>
              <a:t> </a:t>
            </a:r>
            <a:endParaRPr>
              <a:latin typeface="Georgia"/>
              <a:ea typeface="Georgia"/>
              <a:cs typeface="Georgia"/>
              <a:sym typeface="Georgia"/>
            </a:endParaRPr>
          </a:p>
          <a:p>
            <a:pPr indent="0" lvl="0" marL="0" rtl="0" algn="l">
              <a:lnSpc>
                <a:spcPct val="115000"/>
              </a:lnSpc>
              <a:spcBef>
                <a:spcPts val="1600"/>
              </a:spcBef>
              <a:spcAft>
                <a:spcPts val="1600"/>
              </a:spcAft>
              <a:buNone/>
            </a:pPr>
            <a:r>
              <a:t/>
            </a:r>
            <a:endParaRPr sz="1200">
              <a:latin typeface="Georgia"/>
              <a:ea typeface="Georgia"/>
              <a:cs typeface="Georgia"/>
              <a:sym typeface="Georgia"/>
            </a:endParaRPr>
          </a:p>
        </p:txBody>
      </p:sp>
      <p:sp>
        <p:nvSpPr>
          <p:cNvPr id="164" name="Google Shape;164;p27"/>
          <p:cNvSpPr txBox="1"/>
          <p:nvPr/>
        </p:nvSpPr>
        <p:spPr>
          <a:xfrm>
            <a:off x="6017425" y="4060025"/>
            <a:ext cx="1933200" cy="86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highlight>
                  <a:srgbClr val="F4CCCC"/>
                </a:highlight>
                <a:latin typeface="Proxima Nova"/>
                <a:ea typeface="Proxima Nova"/>
                <a:cs typeface="Proxima Nova"/>
                <a:sym typeface="Proxima Nova"/>
              </a:rPr>
              <a:t>Thank You </a:t>
            </a:r>
            <a:endParaRPr b="1" sz="2400">
              <a:solidFill>
                <a:srgbClr val="000000"/>
              </a:solidFill>
              <a:highlight>
                <a:srgbClr val="F4CCCC"/>
              </a:highlight>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rPr lang="en" sz="1100">
                <a:solidFill>
                  <a:srgbClr val="000000"/>
                </a:solidFill>
                <a:highlight>
                  <a:srgbClr val="FFFFFF"/>
                </a:highlight>
                <a:latin typeface="Proxima Nova"/>
                <a:ea typeface="Proxima Nova"/>
                <a:cs typeface="Proxima Nova"/>
                <a:sym typeface="Proxima Nova"/>
              </a:rPr>
              <a:t>For your support</a:t>
            </a:r>
            <a:endParaRPr sz="1200">
              <a:solidFill>
                <a:srgbClr val="000000"/>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0" y="0"/>
            <a:ext cx="6931800" cy="14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chemeClr val="dk1"/>
                </a:solidFill>
                <a:latin typeface="Georgia"/>
                <a:ea typeface="Georgia"/>
                <a:cs typeface="Georgia"/>
                <a:sym typeface="Georgia"/>
              </a:rPr>
              <a:t>Multi-junction solar cell:</a:t>
            </a:r>
            <a:endParaRPr b="1" i="1" sz="1600">
              <a:solidFill>
                <a:schemeClr val="dk1"/>
              </a:solidFill>
              <a:latin typeface="Georgia"/>
              <a:ea typeface="Georgia"/>
              <a:cs typeface="Georgia"/>
              <a:sym typeface="Georgia"/>
            </a:endParaRPr>
          </a:p>
          <a:p>
            <a:pPr indent="0" lvl="0" marL="0" rtl="0" algn="just">
              <a:spcBef>
                <a:spcPts val="0"/>
              </a:spcBef>
              <a:spcAft>
                <a:spcPts val="0"/>
              </a:spcAft>
              <a:buNone/>
            </a:pPr>
            <a:r>
              <a:rPr lang="en">
                <a:solidFill>
                  <a:schemeClr val="dk1"/>
                </a:solidFill>
                <a:latin typeface="Georgia"/>
                <a:ea typeface="Georgia"/>
                <a:cs typeface="Georgia"/>
                <a:sym typeface="Georgia"/>
              </a:rPr>
              <a:t>Multi-junction (MJ) solar cells are </a:t>
            </a:r>
            <a:r>
              <a:rPr lang="en">
                <a:solidFill>
                  <a:schemeClr val="dk1"/>
                </a:solidFill>
                <a:uFill>
                  <a:noFill/>
                </a:uFill>
                <a:latin typeface="Georgia"/>
                <a:ea typeface="Georgia"/>
                <a:cs typeface="Georgia"/>
                <a:sym typeface="Georgia"/>
                <a:hlinkClick r:id="rId3">
                  <a:extLst>
                    <a:ext uri="{A12FA001-AC4F-418D-AE19-62706E023703}">
                      <ahyp:hlinkClr val="tx"/>
                    </a:ext>
                  </a:extLst>
                </a:hlinkClick>
              </a:rPr>
              <a:t>solar cells</a:t>
            </a:r>
            <a:r>
              <a:rPr lang="en">
                <a:solidFill>
                  <a:schemeClr val="dk1"/>
                </a:solidFill>
                <a:latin typeface="Georgia"/>
                <a:ea typeface="Georgia"/>
                <a:cs typeface="Georgia"/>
                <a:sym typeface="Georgia"/>
              </a:rPr>
              <a:t> with multiple </a:t>
            </a:r>
            <a:r>
              <a:rPr lang="en">
                <a:solidFill>
                  <a:schemeClr val="dk1"/>
                </a:solidFill>
                <a:uFill>
                  <a:noFill/>
                </a:uFill>
                <a:latin typeface="Georgia"/>
                <a:ea typeface="Georgia"/>
                <a:cs typeface="Georgia"/>
                <a:sym typeface="Georgia"/>
                <a:hlinkClick r:id="rId4">
                  <a:extLst>
                    <a:ext uri="{A12FA001-AC4F-418D-AE19-62706E023703}">
                      <ahyp:hlinkClr val="tx"/>
                    </a:ext>
                  </a:extLst>
                </a:hlinkClick>
              </a:rPr>
              <a:t>p–n junctions</a:t>
            </a:r>
            <a:r>
              <a:rPr lang="en">
                <a:solidFill>
                  <a:schemeClr val="dk1"/>
                </a:solidFill>
                <a:latin typeface="Georgia"/>
                <a:ea typeface="Georgia"/>
                <a:cs typeface="Georgia"/>
                <a:sym typeface="Georgia"/>
              </a:rPr>
              <a:t> made of </a:t>
            </a:r>
            <a:r>
              <a:rPr lang="en">
                <a:solidFill>
                  <a:schemeClr val="dk1"/>
                </a:solidFill>
                <a:uFill>
                  <a:noFill/>
                </a:uFill>
                <a:latin typeface="Georgia"/>
                <a:ea typeface="Georgia"/>
                <a:cs typeface="Georgia"/>
                <a:sym typeface="Georgia"/>
                <a:hlinkClick r:id="rId5">
                  <a:extLst>
                    <a:ext uri="{A12FA001-AC4F-418D-AE19-62706E023703}">
                      <ahyp:hlinkClr val="tx"/>
                    </a:ext>
                  </a:extLst>
                </a:hlinkClick>
              </a:rPr>
              <a:t>different semiconductor materials</a:t>
            </a:r>
            <a:r>
              <a:rPr lang="en">
                <a:solidFill>
                  <a:schemeClr val="dk1"/>
                </a:solidFill>
                <a:latin typeface="Georgia"/>
                <a:ea typeface="Georgia"/>
                <a:cs typeface="Georgia"/>
                <a:sym typeface="Georgia"/>
              </a:rPr>
              <a:t>. Each material's p-n junction will produce electric current in response to different </a:t>
            </a:r>
            <a:r>
              <a:rPr lang="en">
                <a:solidFill>
                  <a:schemeClr val="dk1"/>
                </a:solidFill>
                <a:uFill>
                  <a:noFill/>
                </a:uFill>
                <a:latin typeface="Georgia"/>
                <a:ea typeface="Georgia"/>
                <a:cs typeface="Georgia"/>
                <a:sym typeface="Georgia"/>
                <a:hlinkClick r:id="rId6">
                  <a:extLst>
                    <a:ext uri="{A12FA001-AC4F-418D-AE19-62706E023703}">
                      <ahyp:hlinkClr val="tx"/>
                    </a:ext>
                  </a:extLst>
                </a:hlinkClick>
              </a:rPr>
              <a:t>wavelengths of light</a:t>
            </a:r>
            <a:r>
              <a:rPr lang="en">
                <a:solidFill>
                  <a:schemeClr val="dk1"/>
                </a:solidFill>
                <a:latin typeface="Georgia"/>
                <a:ea typeface="Georgia"/>
                <a:cs typeface="Georgia"/>
                <a:sym typeface="Georgia"/>
              </a:rPr>
              <a:t>. The use of multiple </a:t>
            </a:r>
            <a:r>
              <a:rPr lang="en">
                <a:solidFill>
                  <a:schemeClr val="dk1"/>
                </a:solidFill>
                <a:uFill>
                  <a:noFill/>
                </a:uFill>
                <a:latin typeface="Georgia"/>
                <a:ea typeface="Georgia"/>
                <a:cs typeface="Georgia"/>
                <a:sym typeface="Georgia"/>
                <a:hlinkClick r:id="rId7">
                  <a:extLst>
                    <a:ext uri="{A12FA001-AC4F-418D-AE19-62706E023703}">
                      <ahyp:hlinkClr val="tx"/>
                    </a:ext>
                  </a:extLst>
                </a:hlinkClick>
              </a:rPr>
              <a:t>semiconducting materials</a:t>
            </a:r>
            <a:r>
              <a:rPr lang="en">
                <a:solidFill>
                  <a:schemeClr val="dk1"/>
                </a:solidFill>
                <a:latin typeface="Georgia"/>
                <a:ea typeface="Georgia"/>
                <a:cs typeface="Georgia"/>
                <a:sym typeface="Georgia"/>
              </a:rPr>
              <a:t> allows the absorbance of a broader range of wavelengths, improving the cell's sunlight to electrical energy conversion efficiency.</a:t>
            </a:r>
            <a:endParaRPr>
              <a:solidFill>
                <a:schemeClr val="dk1"/>
              </a:solidFill>
              <a:latin typeface="Georgia"/>
              <a:ea typeface="Georgia"/>
              <a:cs typeface="Georgia"/>
              <a:sym typeface="Georgia"/>
            </a:endParaRPr>
          </a:p>
        </p:txBody>
      </p:sp>
      <p:pic>
        <p:nvPicPr>
          <p:cNvPr id="65" name="Google Shape;65;p14"/>
          <p:cNvPicPr preferRelativeResize="0"/>
          <p:nvPr/>
        </p:nvPicPr>
        <p:blipFill>
          <a:blip r:embed="rId8">
            <a:alphaModFix/>
          </a:blip>
          <a:stretch>
            <a:fillRect/>
          </a:stretch>
        </p:blipFill>
        <p:spPr>
          <a:xfrm>
            <a:off x="7052200" y="1185425"/>
            <a:ext cx="1730125" cy="2105025"/>
          </a:xfrm>
          <a:prstGeom prst="rect">
            <a:avLst/>
          </a:prstGeom>
          <a:noFill/>
          <a:ln>
            <a:noFill/>
          </a:ln>
        </p:spPr>
      </p:pic>
      <p:sp>
        <p:nvSpPr>
          <p:cNvPr id="66" name="Google Shape;66;p14"/>
          <p:cNvSpPr txBox="1"/>
          <p:nvPr/>
        </p:nvSpPr>
        <p:spPr>
          <a:xfrm>
            <a:off x="7202063" y="3380875"/>
            <a:ext cx="14304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Fig-1</a:t>
            </a:r>
            <a:r>
              <a:rPr lang="en" sz="1200">
                <a:latin typeface="Georgia"/>
                <a:ea typeface="Georgia"/>
                <a:cs typeface="Georgia"/>
                <a:sym typeface="Georgia"/>
              </a:rPr>
              <a:t>  </a:t>
            </a:r>
            <a:r>
              <a:rPr i="1" lang="en" sz="1000">
                <a:latin typeface="Georgia"/>
                <a:ea typeface="Georgia"/>
                <a:cs typeface="Georgia"/>
                <a:sym typeface="Georgia"/>
              </a:rPr>
              <a:t>MJ Solar Cell</a:t>
            </a:r>
            <a:endParaRPr i="1" sz="1000">
              <a:latin typeface="Georgia"/>
              <a:ea typeface="Georgia"/>
              <a:cs typeface="Georgia"/>
              <a:sym typeface="Georgia"/>
            </a:endParaRPr>
          </a:p>
        </p:txBody>
      </p:sp>
      <p:sp>
        <p:nvSpPr>
          <p:cNvPr id="67" name="Google Shape;67;p14"/>
          <p:cNvSpPr txBox="1"/>
          <p:nvPr/>
        </p:nvSpPr>
        <p:spPr>
          <a:xfrm>
            <a:off x="0" y="4897200"/>
            <a:ext cx="19566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Image Sources: Google Images</a:t>
            </a:r>
            <a:endParaRPr sz="1000">
              <a:latin typeface="Georgia"/>
              <a:ea typeface="Georgia"/>
              <a:cs typeface="Georgia"/>
              <a:sym typeface="Georgia"/>
            </a:endParaRPr>
          </a:p>
        </p:txBody>
      </p:sp>
      <p:sp>
        <p:nvSpPr>
          <p:cNvPr id="68" name="Google Shape;68;p14"/>
          <p:cNvSpPr txBox="1"/>
          <p:nvPr/>
        </p:nvSpPr>
        <p:spPr>
          <a:xfrm>
            <a:off x="112225" y="1609050"/>
            <a:ext cx="649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Abstract:</a:t>
            </a:r>
            <a:endParaRPr b="1">
              <a:solidFill>
                <a:srgbClr val="FF0000"/>
              </a:solidFill>
              <a:latin typeface="Georgia"/>
              <a:ea typeface="Georgia"/>
              <a:cs typeface="Georgia"/>
              <a:sym typeface="Georgia"/>
            </a:endParaRPr>
          </a:p>
          <a:p>
            <a:pPr indent="-317500" lvl="0" marL="457200" rtl="0" algn="just">
              <a:spcBef>
                <a:spcPts val="0"/>
              </a:spcBef>
              <a:spcAft>
                <a:spcPts val="0"/>
              </a:spcAft>
              <a:buClr>
                <a:schemeClr val="dk1"/>
              </a:buClr>
              <a:buSzPts val="1400"/>
              <a:buFont typeface="Georgia"/>
              <a:buAutoNum type="arabicPeriod"/>
            </a:pPr>
            <a:r>
              <a:rPr b="1" lang="en">
                <a:solidFill>
                  <a:schemeClr val="dk1"/>
                </a:solidFill>
                <a:latin typeface="Georgia"/>
                <a:ea typeface="Georgia"/>
                <a:cs typeface="Georgia"/>
                <a:sym typeface="Georgia"/>
              </a:rPr>
              <a:t>To simulate the high efficiency CIGS(Cu(In,Ga)Se2) based Solar Cell using SCAPs 1D tool and analyze the influence of buffer layer on the CIGS-based Solar cell. Also PV parameters are calculated for different buffer layer (CdS,ZnS,ZnSe) and find the alternative of CdS. [</a:t>
            </a:r>
            <a:r>
              <a:rPr b="1" i="1" lang="en">
                <a:solidFill>
                  <a:schemeClr val="dk1"/>
                </a:solidFill>
                <a:latin typeface="Georgia"/>
                <a:ea typeface="Georgia"/>
                <a:cs typeface="Georgia"/>
                <a:sym typeface="Georgia"/>
              </a:rPr>
              <a:t>Seminar Presentation</a:t>
            </a:r>
            <a:r>
              <a:rPr b="1" lang="en">
                <a:solidFill>
                  <a:schemeClr val="dk1"/>
                </a:solidFill>
                <a:latin typeface="Georgia"/>
                <a:ea typeface="Georgia"/>
                <a:cs typeface="Georgia"/>
                <a:sym typeface="Georgia"/>
              </a:rPr>
              <a:t>]</a:t>
            </a:r>
            <a:endParaRPr b="1">
              <a:solidFill>
                <a:schemeClr val="dk1"/>
              </a:solidFill>
              <a:latin typeface="Georgia"/>
              <a:ea typeface="Georgia"/>
              <a:cs typeface="Georgia"/>
              <a:sym typeface="Georgia"/>
            </a:endParaRPr>
          </a:p>
          <a:p>
            <a:pPr indent="0" lvl="0" marL="457200" rtl="0" algn="just">
              <a:spcBef>
                <a:spcPts val="0"/>
              </a:spcBef>
              <a:spcAft>
                <a:spcPts val="0"/>
              </a:spcAft>
              <a:buNone/>
            </a:pPr>
            <a:r>
              <a:t/>
            </a:r>
            <a:endParaRPr b="1">
              <a:solidFill>
                <a:schemeClr val="dk1"/>
              </a:solidFill>
              <a:latin typeface="Georgia"/>
              <a:ea typeface="Georgia"/>
              <a:cs typeface="Georgia"/>
              <a:sym typeface="Georgia"/>
            </a:endParaRPr>
          </a:p>
          <a:p>
            <a:pPr indent="-317500" lvl="0" marL="457200" rtl="0" algn="just">
              <a:spcBef>
                <a:spcPts val="0"/>
              </a:spcBef>
              <a:spcAft>
                <a:spcPts val="0"/>
              </a:spcAft>
              <a:buClr>
                <a:schemeClr val="dk1"/>
              </a:buClr>
              <a:buSzPts val="1400"/>
              <a:buFont typeface="Georgia"/>
              <a:buAutoNum type="arabicPeriod"/>
            </a:pPr>
            <a:r>
              <a:rPr b="1" lang="en">
                <a:solidFill>
                  <a:schemeClr val="dk1"/>
                </a:solidFill>
                <a:latin typeface="Georgia"/>
                <a:ea typeface="Georgia"/>
                <a:cs typeface="Georgia"/>
                <a:sym typeface="Georgia"/>
              </a:rPr>
              <a:t>To enhance the efficiency of earlier presented, CIGS based 3-layer MJ solar cell by inserting the novel back surface field (SnS) layer. Also, to analyze the effects of changing the width parameter for absorber, buffer and back surface field layer and to implement ZnS as buffer layer and establishing it as substitute for CdS. [</a:t>
            </a:r>
            <a:r>
              <a:rPr b="1" i="1" lang="en">
                <a:solidFill>
                  <a:schemeClr val="dk1"/>
                </a:solidFill>
                <a:latin typeface="Georgia"/>
                <a:ea typeface="Georgia"/>
                <a:cs typeface="Georgia"/>
                <a:sym typeface="Georgia"/>
              </a:rPr>
              <a:t>Assignment Presentation</a:t>
            </a:r>
            <a:r>
              <a:rPr b="1" lang="en">
                <a:solidFill>
                  <a:schemeClr val="dk1"/>
                </a:solidFill>
                <a:latin typeface="Georgia"/>
                <a:ea typeface="Georgia"/>
                <a:cs typeface="Georgia"/>
                <a:sym typeface="Georgia"/>
              </a:rPr>
              <a: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0" y="0"/>
            <a:ext cx="9144000" cy="2903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F0000"/>
                </a:solidFill>
                <a:latin typeface="Georgia"/>
                <a:ea typeface="Georgia"/>
                <a:cs typeface="Georgia"/>
                <a:sym typeface="Georgia"/>
              </a:rPr>
              <a:t>Introduction:</a:t>
            </a:r>
            <a:endParaRPr b="1">
              <a:solidFill>
                <a:srgbClr val="FF0000"/>
              </a:solidFill>
              <a:latin typeface="Georgia"/>
              <a:ea typeface="Georgia"/>
              <a:cs typeface="Georgia"/>
              <a:sym typeface="Georgia"/>
            </a:endParaRPr>
          </a:p>
          <a:p>
            <a:pPr indent="0" lvl="0" marL="0" rtl="0" algn="just">
              <a:spcBef>
                <a:spcPts val="0"/>
              </a:spcBef>
              <a:spcAft>
                <a:spcPts val="0"/>
              </a:spcAft>
              <a:buNone/>
            </a:pPr>
            <a:r>
              <a:rPr lang="en" sz="1200">
                <a:solidFill>
                  <a:schemeClr val="dk1"/>
                </a:solidFill>
                <a:latin typeface="Georgia"/>
                <a:ea typeface="Georgia"/>
                <a:cs typeface="Georgia"/>
                <a:sym typeface="Georgia"/>
              </a:rPr>
              <a:t>CIGS is important material for terrestrial based solar cells  applications because of their high efficiency, long-term stable performance and potential for low-cost production. Thin film solar-cells with polycrystalline Cu(In,Ga)Se2 (CIGS ) absorber layers provide a good alternative to wafer based crystalline silicon solar cells, which currently constitute the major share of photovoltaics installed and used worldwide. The CIGS based solar cells exhibit excellent outdoor stability, radiation hardness and highest efficiencies (19.2%). </a:t>
            </a:r>
            <a:endParaRPr sz="1200">
              <a:solidFill>
                <a:schemeClr val="dk1"/>
              </a:solidFill>
              <a:latin typeface="Georgia"/>
              <a:ea typeface="Georgia"/>
              <a:cs typeface="Georgia"/>
              <a:sym typeface="Georgia"/>
            </a:endParaRPr>
          </a:p>
          <a:p>
            <a:pPr indent="-304800" lvl="0" marL="457200" rtl="0" algn="just">
              <a:spcBef>
                <a:spcPts val="0"/>
              </a:spcBef>
              <a:spcAft>
                <a:spcPts val="0"/>
              </a:spcAft>
              <a:buClr>
                <a:schemeClr val="dk1"/>
              </a:buClr>
              <a:buSzPts val="1200"/>
              <a:buFont typeface="Georgia"/>
              <a:buAutoNum type="arabicPeriod"/>
            </a:pPr>
            <a:r>
              <a:rPr lang="en" sz="1200">
                <a:solidFill>
                  <a:schemeClr val="dk1"/>
                </a:solidFill>
                <a:latin typeface="Georgia"/>
                <a:ea typeface="Georgia"/>
                <a:cs typeface="Georgia"/>
                <a:sym typeface="Georgia"/>
              </a:rPr>
              <a:t>These compounds are direct bandgap semiconductors which minimize the requirement for long minority carrier diffusion lengths. </a:t>
            </a:r>
            <a:endParaRPr sz="1200">
              <a:solidFill>
                <a:schemeClr val="dk1"/>
              </a:solidFill>
              <a:latin typeface="Georgia"/>
              <a:ea typeface="Georgia"/>
              <a:cs typeface="Georgia"/>
              <a:sym typeface="Georgia"/>
            </a:endParaRPr>
          </a:p>
          <a:p>
            <a:pPr indent="-304800" lvl="0" marL="457200" rtl="0" algn="just">
              <a:spcBef>
                <a:spcPts val="0"/>
              </a:spcBef>
              <a:spcAft>
                <a:spcPts val="0"/>
              </a:spcAft>
              <a:buClr>
                <a:schemeClr val="dk1"/>
              </a:buClr>
              <a:buSzPts val="1200"/>
              <a:buFont typeface="Georgia"/>
              <a:buAutoNum type="arabicPeriod"/>
            </a:pPr>
            <a:r>
              <a:rPr lang="en" sz="1200">
                <a:solidFill>
                  <a:schemeClr val="dk1"/>
                </a:solidFill>
                <a:latin typeface="Georgia"/>
                <a:ea typeface="Georgia"/>
                <a:cs typeface="Georgia"/>
                <a:sym typeface="Georgia"/>
              </a:rPr>
              <a:t>Such p-type semiconductors with high absorption coefficient are the promising absorbing materials for thin film photovoltaic technology.</a:t>
            </a:r>
            <a:endParaRPr sz="1200">
              <a:solidFill>
                <a:schemeClr val="dk1"/>
              </a:solidFill>
              <a:latin typeface="Georgia"/>
              <a:ea typeface="Georgia"/>
              <a:cs typeface="Georgia"/>
              <a:sym typeface="Georgia"/>
            </a:endParaRPr>
          </a:p>
          <a:p>
            <a:pPr indent="-304800" lvl="0" marL="457200" rtl="0" algn="just">
              <a:spcBef>
                <a:spcPts val="0"/>
              </a:spcBef>
              <a:spcAft>
                <a:spcPts val="0"/>
              </a:spcAft>
              <a:buClr>
                <a:schemeClr val="dk1"/>
              </a:buClr>
              <a:buSzPts val="1200"/>
              <a:buFont typeface="Georgia"/>
              <a:buAutoNum type="arabicPeriod"/>
            </a:pPr>
            <a:r>
              <a:rPr lang="en" sz="1200">
                <a:solidFill>
                  <a:schemeClr val="dk1"/>
                </a:solidFill>
                <a:latin typeface="Georgia"/>
                <a:ea typeface="Georgia"/>
                <a:cs typeface="Georgia"/>
                <a:sym typeface="Georgia"/>
              </a:rPr>
              <a:t>Buffer layer is an intermediate layer film between the absorber and window layers with two main objectives, </a:t>
            </a:r>
            <a:endParaRPr sz="1200">
              <a:solidFill>
                <a:schemeClr val="dk1"/>
              </a:solidFill>
              <a:latin typeface="Georgia"/>
              <a:ea typeface="Georgia"/>
              <a:cs typeface="Georgia"/>
              <a:sym typeface="Georgia"/>
            </a:endParaRPr>
          </a:p>
          <a:p>
            <a:pPr indent="0" lvl="0" marL="457200" rtl="0" algn="just">
              <a:spcBef>
                <a:spcPts val="0"/>
              </a:spcBef>
              <a:spcAft>
                <a:spcPts val="0"/>
              </a:spcAft>
              <a:buNone/>
            </a:pPr>
            <a:r>
              <a:rPr lang="en" sz="1200">
                <a:solidFill>
                  <a:schemeClr val="dk1"/>
                </a:solidFill>
                <a:latin typeface="Georgia"/>
                <a:ea typeface="Georgia"/>
                <a:cs typeface="Georgia"/>
                <a:sym typeface="Georgia"/>
              </a:rPr>
              <a:t>A.  to provide structural stability to the device &amp;</a:t>
            </a:r>
            <a:endParaRPr sz="1200">
              <a:solidFill>
                <a:schemeClr val="dk1"/>
              </a:solidFill>
              <a:latin typeface="Georgia"/>
              <a:ea typeface="Georgia"/>
              <a:cs typeface="Georgia"/>
              <a:sym typeface="Georgia"/>
            </a:endParaRPr>
          </a:p>
          <a:p>
            <a:pPr indent="0" lvl="0" marL="457200" rtl="0" algn="just">
              <a:spcBef>
                <a:spcPts val="0"/>
              </a:spcBef>
              <a:spcAft>
                <a:spcPts val="0"/>
              </a:spcAft>
              <a:buNone/>
            </a:pPr>
            <a:r>
              <a:rPr lang="en" sz="1200">
                <a:solidFill>
                  <a:schemeClr val="dk1"/>
                </a:solidFill>
                <a:latin typeface="Georgia"/>
                <a:ea typeface="Georgia"/>
                <a:cs typeface="Georgia"/>
                <a:sym typeface="Georgia"/>
              </a:rPr>
              <a:t>B.  to fix the electrostatic conditions inside the absorber layer.</a:t>
            </a:r>
            <a:endParaRPr sz="1200">
              <a:solidFill>
                <a:schemeClr val="dk1"/>
              </a:solidFill>
              <a:latin typeface="Georgia"/>
              <a:ea typeface="Georgia"/>
              <a:cs typeface="Georgia"/>
              <a:sym typeface="Georgia"/>
            </a:endParaRPr>
          </a:p>
          <a:p>
            <a:pPr indent="-304800" lvl="0" marL="457200" rtl="0" algn="just">
              <a:spcBef>
                <a:spcPts val="0"/>
              </a:spcBef>
              <a:spcAft>
                <a:spcPts val="0"/>
              </a:spcAft>
              <a:buClr>
                <a:schemeClr val="dk1"/>
              </a:buClr>
              <a:buSzPts val="1200"/>
              <a:buFont typeface="Georgia"/>
              <a:buAutoNum type="arabicPeriod"/>
            </a:pPr>
            <a:r>
              <a:rPr lang="en" sz="1200">
                <a:solidFill>
                  <a:schemeClr val="dk1"/>
                </a:solidFill>
                <a:latin typeface="Georgia"/>
                <a:ea typeface="Georgia"/>
                <a:cs typeface="Georgia"/>
                <a:sym typeface="Georgia"/>
              </a:rPr>
              <a:t>Cadmium sulphide (CdS) is a prominent candidate to be used a buffer layer in Cu(In,Ga)Se2 based solar cell. </a:t>
            </a:r>
            <a:endParaRPr sz="1200">
              <a:solidFill>
                <a:schemeClr val="dk1"/>
              </a:solidFill>
              <a:latin typeface="Georgia"/>
              <a:ea typeface="Georgia"/>
              <a:cs typeface="Georgia"/>
              <a:sym typeface="Georgia"/>
            </a:endParaRPr>
          </a:p>
          <a:p>
            <a:pPr indent="0" lvl="0" marL="457200" rtl="0" algn="just">
              <a:spcBef>
                <a:spcPts val="0"/>
              </a:spcBef>
              <a:spcAft>
                <a:spcPts val="0"/>
              </a:spcAft>
              <a:buNone/>
            </a:pPr>
            <a:r>
              <a:rPr b="1" lang="en" sz="1200">
                <a:solidFill>
                  <a:schemeClr val="dk1"/>
                </a:solidFill>
                <a:latin typeface="Georgia"/>
                <a:ea typeface="Georgia"/>
                <a:cs typeface="Georgia"/>
                <a:sym typeface="Georgia"/>
              </a:rPr>
              <a:t>Note that</a:t>
            </a:r>
            <a:r>
              <a:rPr lang="en" sz="1200">
                <a:solidFill>
                  <a:schemeClr val="dk1"/>
                </a:solidFill>
                <a:latin typeface="Georgia"/>
                <a:ea typeface="Georgia"/>
                <a:cs typeface="Georgia"/>
                <a:sym typeface="Georgia"/>
              </a:rPr>
              <a:t> Cadmium (Cd) is a metal that can cause severe toxicity in humans and the environment. </a:t>
            </a:r>
            <a:endParaRPr sz="1200">
              <a:solidFill>
                <a:schemeClr val="dk1"/>
              </a:solidFill>
              <a:latin typeface="Georgia"/>
              <a:ea typeface="Georgia"/>
              <a:cs typeface="Georgia"/>
              <a:sym typeface="Georgia"/>
            </a:endParaRPr>
          </a:p>
        </p:txBody>
      </p:sp>
      <p:graphicFrame>
        <p:nvGraphicFramePr>
          <p:cNvPr id="74" name="Google Shape;74;p15"/>
          <p:cNvGraphicFramePr/>
          <p:nvPr/>
        </p:nvGraphicFramePr>
        <p:xfrm>
          <a:off x="886525" y="3307800"/>
          <a:ext cx="3000000" cy="3000000"/>
        </p:xfrm>
        <a:graphic>
          <a:graphicData uri="http://schemas.openxmlformats.org/drawingml/2006/table">
            <a:tbl>
              <a:tblPr>
                <a:noFill/>
                <a:tableStyleId>{1E60C8DD-E69E-4C04-9151-E00E869FD29E}</a:tableStyleId>
              </a:tblPr>
              <a:tblGrid>
                <a:gridCol w="2890450"/>
              </a:tblGrid>
              <a:tr h="307925">
                <a:tc>
                  <a:txBody>
                    <a:bodyPr/>
                    <a:lstStyle/>
                    <a:p>
                      <a:pPr indent="0" lvl="0" marL="0" rtl="0" algn="ctr">
                        <a:spcBef>
                          <a:spcPts val="0"/>
                        </a:spcBef>
                        <a:spcAft>
                          <a:spcPts val="0"/>
                        </a:spcAft>
                        <a:buNone/>
                      </a:pPr>
                      <a:r>
                        <a:rPr b="1" lang="en" sz="1000">
                          <a:latin typeface="Georgia"/>
                          <a:ea typeface="Georgia"/>
                          <a:cs typeface="Georgia"/>
                          <a:sym typeface="Georgia"/>
                        </a:rPr>
                        <a:t>ZnO{n type}</a:t>
                      </a:r>
                      <a:endParaRPr b="1" sz="1000">
                        <a:latin typeface="Georgia"/>
                        <a:ea typeface="Georgia"/>
                        <a:cs typeface="Georgia"/>
                        <a:sym typeface="Georgia"/>
                      </a:endParaRPr>
                    </a:p>
                  </a:txBody>
                  <a:tcPr marT="91425" marB="91425" marR="91425" marL="91425"/>
                </a:tc>
              </a:tr>
              <a:tr h="307925">
                <a:tc>
                  <a:txBody>
                    <a:bodyPr/>
                    <a:lstStyle/>
                    <a:p>
                      <a:pPr indent="0" lvl="0" marL="0" rtl="0" algn="ctr">
                        <a:spcBef>
                          <a:spcPts val="0"/>
                        </a:spcBef>
                        <a:spcAft>
                          <a:spcPts val="0"/>
                        </a:spcAft>
                        <a:buNone/>
                      </a:pPr>
                      <a:r>
                        <a:rPr b="1" lang="en" sz="1000">
                          <a:latin typeface="Georgia"/>
                          <a:ea typeface="Georgia"/>
                          <a:cs typeface="Georgia"/>
                          <a:sym typeface="Georgia"/>
                        </a:rPr>
                        <a:t>Buffer layer(ZnS/CdS/ZnSe){n type}</a:t>
                      </a:r>
                      <a:endParaRPr b="1" sz="1000">
                        <a:latin typeface="Georgia"/>
                        <a:ea typeface="Georgia"/>
                        <a:cs typeface="Georgia"/>
                        <a:sym typeface="Georgia"/>
                      </a:endParaRPr>
                    </a:p>
                  </a:txBody>
                  <a:tcPr marT="91425" marB="91425" marR="91425" marL="91425"/>
                </a:tc>
              </a:tr>
              <a:tr h="307925">
                <a:tc>
                  <a:txBody>
                    <a:bodyPr/>
                    <a:lstStyle/>
                    <a:p>
                      <a:pPr indent="0" lvl="0" marL="0" rtl="0" algn="ctr">
                        <a:spcBef>
                          <a:spcPts val="0"/>
                        </a:spcBef>
                        <a:spcAft>
                          <a:spcPts val="0"/>
                        </a:spcAft>
                        <a:buNone/>
                      </a:pPr>
                      <a:r>
                        <a:rPr b="1" lang="en" sz="1000">
                          <a:latin typeface="Georgia"/>
                          <a:ea typeface="Georgia"/>
                          <a:cs typeface="Georgia"/>
                          <a:sym typeface="Georgia"/>
                        </a:rPr>
                        <a:t>CIGS(Absorber layer){p type}</a:t>
                      </a:r>
                      <a:endParaRPr b="1" sz="1000">
                        <a:latin typeface="Georgia"/>
                        <a:ea typeface="Georgia"/>
                        <a:cs typeface="Georgia"/>
                        <a:sym typeface="Georgia"/>
                      </a:endParaRPr>
                    </a:p>
                  </a:txBody>
                  <a:tcPr marT="91425" marB="91425" marR="91425" marL="91425"/>
                </a:tc>
              </a:tr>
            </a:tbl>
          </a:graphicData>
        </a:graphic>
      </p:graphicFrame>
      <p:sp>
        <p:nvSpPr>
          <p:cNvPr id="75" name="Google Shape;75;p15"/>
          <p:cNvSpPr txBox="1"/>
          <p:nvPr/>
        </p:nvSpPr>
        <p:spPr>
          <a:xfrm>
            <a:off x="1188425" y="4481175"/>
            <a:ext cx="2442300" cy="6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Georgia"/>
                <a:ea typeface="Georgia"/>
                <a:cs typeface="Georgia"/>
                <a:sym typeface="Georgia"/>
              </a:rPr>
              <a:t>Table-1:</a:t>
            </a:r>
            <a:r>
              <a:rPr lang="en" sz="1200">
                <a:latin typeface="Georgia"/>
                <a:ea typeface="Georgia"/>
                <a:cs typeface="Georgia"/>
                <a:sym typeface="Georgia"/>
              </a:rPr>
              <a:t> Shows 3-layers arrangement w/o SnS layer</a:t>
            </a:r>
            <a:endParaRPr sz="1200">
              <a:latin typeface="Georgia"/>
              <a:ea typeface="Georgia"/>
              <a:cs typeface="Georgia"/>
              <a:sym typeface="Georgia"/>
            </a:endParaRPr>
          </a:p>
          <a:p>
            <a:pPr indent="0" lvl="0" marL="0" rtl="0" algn="ctr">
              <a:spcBef>
                <a:spcPts val="0"/>
              </a:spcBef>
              <a:spcAft>
                <a:spcPts val="0"/>
              </a:spcAft>
              <a:buNone/>
            </a:pPr>
            <a:r>
              <a:rPr lang="en" sz="1200">
                <a:latin typeface="Georgia"/>
                <a:ea typeface="Georgia"/>
                <a:cs typeface="Georgia"/>
                <a:sym typeface="Georgia"/>
              </a:rPr>
              <a:t>[ Seminar Presentation]</a:t>
            </a:r>
            <a:endParaRPr sz="1200">
              <a:latin typeface="Georgia"/>
              <a:ea typeface="Georgia"/>
              <a:cs typeface="Georgia"/>
              <a:sym typeface="Georgia"/>
            </a:endParaRPr>
          </a:p>
        </p:txBody>
      </p:sp>
      <p:graphicFrame>
        <p:nvGraphicFramePr>
          <p:cNvPr id="76" name="Google Shape;76;p15"/>
          <p:cNvGraphicFramePr/>
          <p:nvPr/>
        </p:nvGraphicFramePr>
        <p:xfrm>
          <a:off x="4434450" y="3140175"/>
          <a:ext cx="3000000" cy="3000000"/>
        </p:xfrm>
        <a:graphic>
          <a:graphicData uri="http://schemas.openxmlformats.org/drawingml/2006/table">
            <a:tbl>
              <a:tblPr>
                <a:noFill/>
                <a:tableStyleId>{1E60C8DD-E69E-4C04-9151-E00E869FD29E}</a:tableStyleId>
              </a:tblPr>
              <a:tblGrid>
                <a:gridCol w="2890450"/>
              </a:tblGrid>
              <a:tr h="307925">
                <a:tc>
                  <a:txBody>
                    <a:bodyPr/>
                    <a:lstStyle/>
                    <a:p>
                      <a:pPr indent="0" lvl="0" marL="0" rtl="0" algn="ctr">
                        <a:spcBef>
                          <a:spcPts val="0"/>
                        </a:spcBef>
                        <a:spcAft>
                          <a:spcPts val="0"/>
                        </a:spcAft>
                        <a:buNone/>
                      </a:pPr>
                      <a:r>
                        <a:rPr b="1" lang="en" sz="1000">
                          <a:latin typeface="Georgia"/>
                          <a:ea typeface="Georgia"/>
                          <a:cs typeface="Georgia"/>
                          <a:sym typeface="Georgia"/>
                        </a:rPr>
                        <a:t>ZnO{n type}</a:t>
                      </a:r>
                      <a:endParaRPr b="1" sz="1000">
                        <a:latin typeface="Georgia"/>
                        <a:ea typeface="Georgia"/>
                        <a:cs typeface="Georgia"/>
                        <a:sym typeface="Georgia"/>
                      </a:endParaRPr>
                    </a:p>
                  </a:txBody>
                  <a:tcPr marT="91425" marB="91425" marR="91425" marL="91425"/>
                </a:tc>
              </a:tr>
              <a:tr h="307925">
                <a:tc>
                  <a:txBody>
                    <a:bodyPr/>
                    <a:lstStyle/>
                    <a:p>
                      <a:pPr indent="0" lvl="0" marL="0" rtl="0" algn="ctr">
                        <a:spcBef>
                          <a:spcPts val="0"/>
                        </a:spcBef>
                        <a:spcAft>
                          <a:spcPts val="0"/>
                        </a:spcAft>
                        <a:buNone/>
                      </a:pPr>
                      <a:r>
                        <a:rPr b="1" lang="en" sz="1000">
                          <a:latin typeface="Georgia"/>
                          <a:ea typeface="Georgia"/>
                          <a:cs typeface="Georgia"/>
                          <a:sym typeface="Georgia"/>
                        </a:rPr>
                        <a:t>Buffer layer(ZnS/CdS){n type}</a:t>
                      </a:r>
                      <a:endParaRPr b="1" sz="1000">
                        <a:latin typeface="Georgia"/>
                        <a:ea typeface="Georgia"/>
                        <a:cs typeface="Georgia"/>
                        <a:sym typeface="Georgia"/>
                      </a:endParaRPr>
                    </a:p>
                  </a:txBody>
                  <a:tcPr marT="91425" marB="91425" marR="91425" marL="91425"/>
                </a:tc>
              </a:tr>
              <a:tr h="307925">
                <a:tc>
                  <a:txBody>
                    <a:bodyPr/>
                    <a:lstStyle/>
                    <a:p>
                      <a:pPr indent="0" lvl="0" marL="0" rtl="0" algn="ctr">
                        <a:spcBef>
                          <a:spcPts val="0"/>
                        </a:spcBef>
                        <a:spcAft>
                          <a:spcPts val="0"/>
                        </a:spcAft>
                        <a:buNone/>
                      </a:pPr>
                      <a:r>
                        <a:rPr b="1" lang="en" sz="1000">
                          <a:latin typeface="Georgia"/>
                          <a:ea typeface="Georgia"/>
                          <a:cs typeface="Georgia"/>
                          <a:sym typeface="Georgia"/>
                        </a:rPr>
                        <a:t>CIGS(Absorber layer){p type}</a:t>
                      </a:r>
                      <a:endParaRPr b="1" sz="1000">
                        <a:latin typeface="Georgia"/>
                        <a:ea typeface="Georgia"/>
                        <a:cs typeface="Georgia"/>
                        <a:sym typeface="Georgia"/>
                      </a:endParaRPr>
                    </a:p>
                  </a:txBody>
                  <a:tcPr marT="91425" marB="91425" marR="91425" marL="91425"/>
                </a:tc>
              </a:tr>
              <a:tr h="307925">
                <a:tc>
                  <a:txBody>
                    <a:bodyPr/>
                    <a:lstStyle/>
                    <a:p>
                      <a:pPr indent="0" lvl="0" marL="0" rtl="0" algn="ctr">
                        <a:spcBef>
                          <a:spcPts val="0"/>
                        </a:spcBef>
                        <a:spcAft>
                          <a:spcPts val="0"/>
                        </a:spcAft>
                        <a:buNone/>
                      </a:pPr>
                      <a:r>
                        <a:rPr b="1" lang="en" sz="1000">
                          <a:latin typeface="Georgia"/>
                          <a:ea typeface="Georgia"/>
                          <a:cs typeface="Georgia"/>
                          <a:sym typeface="Georgia"/>
                        </a:rPr>
                        <a:t>SnS(Back field Layer){p type} </a:t>
                      </a:r>
                      <a:endParaRPr b="1" sz="1000">
                        <a:latin typeface="Georgia"/>
                        <a:ea typeface="Georgia"/>
                        <a:cs typeface="Georgia"/>
                        <a:sym typeface="Georgia"/>
                      </a:endParaRPr>
                    </a:p>
                  </a:txBody>
                  <a:tcPr marT="91425" marB="91425" marR="91425" marL="91425"/>
                </a:tc>
              </a:tr>
            </a:tbl>
          </a:graphicData>
        </a:graphic>
      </p:graphicFrame>
      <p:sp>
        <p:nvSpPr>
          <p:cNvPr id="77" name="Google Shape;77;p15"/>
          <p:cNvSpPr txBox="1"/>
          <p:nvPr/>
        </p:nvSpPr>
        <p:spPr>
          <a:xfrm>
            <a:off x="4658525" y="4534500"/>
            <a:ext cx="2442300" cy="6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Georgia"/>
                <a:ea typeface="Georgia"/>
                <a:cs typeface="Georgia"/>
                <a:sym typeface="Georgia"/>
              </a:rPr>
              <a:t>Table-2:</a:t>
            </a:r>
            <a:r>
              <a:rPr lang="en" sz="1200">
                <a:latin typeface="Georgia"/>
                <a:ea typeface="Georgia"/>
                <a:cs typeface="Georgia"/>
                <a:sym typeface="Georgia"/>
              </a:rPr>
              <a:t> Shows 4-layers arrangement with SnS layer </a:t>
            </a:r>
            <a:endParaRPr sz="12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125" y="-25"/>
            <a:ext cx="9144000" cy="514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Georgia"/>
                <a:ea typeface="Georgia"/>
                <a:cs typeface="Georgia"/>
                <a:sym typeface="Georgia"/>
              </a:rPr>
              <a:t>Properties of SnS</a:t>
            </a:r>
            <a:r>
              <a:rPr b="1" lang="en">
                <a:latin typeface="Georgia"/>
                <a:ea typeface="Georgia"/>
                <a:cs typeface="Georgia"/>
                <a:sym typeface="Georgia"/>
              </a:rPr>
              <a:t>:</a:t>
            </a:r>
            <a:endParaRPr b="1">
              <a:latin typeface="Georgia"/>
              <a:ea typeface="Georgia"/>
              <a:cs typeface="Georgia"/>
              <a:sym typeface="Georgia"/>
            </a:endParaRPr>
          </a:p>
          <a:p>
            <a:pPr indent="0" lvl="0" marL="0" rtl="0" algn="just">
              <a:spcBef>
                <a:spcPts val="0"/>
              </a:spcBef>
              <a:spcAft>
                <a:spcPts val="0"/>
              </a:spcAft>
              <a:buNone/>
            </a:pPr>
            <a:r>
              <a:t/>
            </a:r>
            <a:endParaRPr sz="1200">
              <a:latin typeface="Georgia"/>
              <a:ea typeface="Georgia"/>
              <a:cs typeface="Georgia"/>
              <a:sym typeface="Georgia"/>
            </a:endParaRPr>
          </a:p>
          <a:p>
            <a:pPr indent="0" lvl="0" marL="0" rtl="0" algn="l">
              <a:spcBef>
                <a:spcPts val="0"/>
              </a:spcBef>
              <a:spcAft>
                <a:spcPts val="0"/>
              </a:spcAft>
              <a:buNone/>
            </a:pPr>
            <a:r>
              <a:t/>
            </a:r>
            <a:endParaRPr/>
          </a:p>
        </p:txBody>
      </p:sp>
      <p:pic>
        <p:nvPicPr>
          <p:cNvPr id="83" name="Google Shape;83;p16"/>
          <p:cNvPicPr preferRelativeResize="0"/>
          <p:nvPr/>
        </p:nvPicPr>
        <p:blipFill rotWithShape="1">
          <a:blip r:embed="rId3">
            <a:alphaModFix/>
          </a:blip>
          <a:srcRect b="51245" l="26202" r="22888" t="0"/>
          <a:stretch/>
        </p:blipFill>
        <p:spPr>
          <a:xfrm>
            <a:off x="6087825" y="542475"/>
            <a:ext cx="2821851" cy="2029275"/>
          </a:xfrm>
          <a:prstGeom prst="rect">
            <a:avLst/>
          </a:prstGeom>
          <a:noFill/>
          <a:ln>
            <a:noFill/>
          </a:ln>
        </p:spPr>
      </p:pic>
      <p:sp>
        <p:nvSpPr>
          <p:cNvPr id="84" name="Google Shape;84;p16"/>
          <p:cNvSpPr txBox="1"/>
          <p:nvPr/>
        </p:nvSpPr>
        <p:spPr>
          <a:xfrm>
            <a:off x="6793600" y="2571750"/>
            <a:ext cx="15948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Fig-2</a:t>
            </a:r>
            <a:r>
              <a:rPr lang="en" sz="1200">
                <a:latin typeface="Georgia"/>
                <a:ea typeface="Georgia"/>
                <a:cs typeface="Georgia"/>
                <a:sym typeface="Georgia"/>
              </a:rPr>
              <a:t> SnS Structure</a:t>
            </a:r>
            <a:endParaRPr i="1" sz="1200">
              <a:latin typeface="Georgia"/>
              <a:ea typeface="Georgia"/>
              <a:cs typeface="Georgia"/>
              <a:sym typeface="Georgia"/>
            </a:endParaRPr>
          </a:p>
        </p:txBody>
      </p:sp>
      <p:sp>
        <p:nvSpPr>
          <p:cNvPr id="85" name="Google Shape;85;p16"/>
          <p:cNvSpPr txBox="1"/>
          <p:nvPr/>
        </p:nvSpPr>
        <p:spPr>
          <a:xfrm>
            <a:off x="125" y="311425"/>
            <a:ext cx="6218100" cy="48321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Georgia"/>
              <a:buAutoNum type="arabicPeriod"/>
            </a:pPr>
            <a:r>
              <a:rPr lang="en" sz="1300">
                <a:solidFill>
                  <a:schemeClr val="dk1"/>
                </a:solidFill>
                <a:highlight>
                  <a:srgbClr val="FFFFFF"/>
                </a:highlight>
                <a:latin typeface="Georgia"/>
                <a:ea typeface="Georgia"/>
                <a:cs typeface="Georgia"/>
                <a:sym typeface="Georgia"/>
              </a:rPr>
              <a:t>SnS is a tin compound with desirable qualities such as non toxicity, low cost, and good hydrolytic stability.</a:t>
            </a:r>
            <a:endParaRPr sz="1300">
              <a:solidFill>
                <a:schemeClr val="dk1"/>
              </a:solidFill>
              <a:highlight>
                <a:srgbClr val="FFFFFF"/>
              </a:highlight>
              <a:latin typeface="Georgia"/>
              <a:ea typeface="Georgia"/>
              <a:cs typeface="Georgia"/>
              <a:sym typeface="Georgia"/>
            </a:endParaRPr>
          </a:p>
          <a:p>
            <a:pPr indent="0" lvl="0" marL="457200" rtl="0" algn="just">
              <a:spcBef>
                <a:spcPts val="0"/>
              </a:spcBef>
              <a:spcAft>
                <a:spcPts val="0"/>
              </a:spcAft>
              <a:buNone/>
            </a:pPr>
            <a:r>
              <a:t/>
            </a:r>
            <a:endParaRPr sz="1300">
              <a:solidFill>
                <a:schemeClr val="dk1"/>
              </a:solidFill>
              <a:highlight>
                <a:srgbClr val="FFFFFF"/>
              </a:highlight>
              <a:latin typeface="Georgia"/>
              <a:ea typeface="Georgia"/>
              <a:cs typeface="Georgia"/>
              <a:sym typeface="Georgia"/>
            </a:endParaRPr>
          </a:p>
          <a:p>
            <a:pPr indent="-311150" lvl="0" marL="457200" rtl="0" algn="just">
              <a:spcBef>
                <a:spcPts val="0"/>
              </a:spcBef>
              <a:spcAft>
                <a:spcPts val="0"/>
              </a:spcAft>
              <a:buClr>
                <a:schemeClr val="dk1"/>
              </a:buClr>
              <a:buSzPts val="1300"/>
              <a:buFont typeface="Georgia"/>
              <a:buAutoNum type="arabicPeriod"/>
            </a:pPr>
            <a:r>
              <a:rPr lang="en" sz="1300">
                <a:solidFill>
                  <a:schemeClr val="dk1"/>
                </a:solidFill>
                <a:highlight>
                  <a:srgbClr val="FFFFFF"/>
                </a:highlight>
                <a:latin typeface="Georgia"/>
                <a:ea typeface="Georgia"/>
                <a:cs typeface="Georgia"/>
                <a:sym typeface="Georgia"/>
              </a:rPr>
              <a:t>SnS has been actively studied due to its p-type semiconductor characteristics and remarkable optoelectronic properties. Particularly, the low process temperature of the tin compound is a great advantage. The use of a low process temperature improves the process efficiency, prevents device degradation, and enables application on flexible substrates. </a:t>
            </a:r>
            <a:endParaRPr sz="1300">
              <a:solidFill>
                <a:schemeClr val="dk1"/>
              </a:solidFill>
              <a:highlight>
                <a:srgbClr val="FFFFFF"/>
              </a:highlight>
              <a:latin typeface="Georgia"/>
              <a:ea typeface="Georgia"/>
              <a:cs typeface="Georgia"/>
              <a:sym typeface="Georgia"/>
            </a:endParaRPr>
          </a:p>
          <a:p>
            <a:pPr indent="0" lvl="0" marL="457200" rtl="0" algn="just">
              <a:spcBef>
                <a:spcPts val="0"/>
              </a:spcBef>
              <a:spcAft>
                <a:spcPts val="0"/>
              </a:spcAft>
              <a:buNone/>
            </a:pPr>
            <a:r>
              <a:t/>
            </a:r>
            <a:endParaRPr sz="1300">
              <a:solidFill>
                <a:schemeClr val="dk1"/>
              </a:solidFill>
              <a:highlight>
                <a:srgbClr val="FFFFFF"/>
              </a:highlight>
              <a:latin typeface="Georgia"/>
              <a:ea typeface="Georgia"/>
              <a:cs typeface="Georgia"/>
              <a:sym typeface="Georgia"/>
            </a:endParaRPr>
          </a:p>
          <a:p>
            <a:pPr indent="-311150" lvl="0" marL="457200" rtl="0" algn="just">
              <a:spcBef>
                <a:spcPts val="0"/>
              </a:spcBef>
              <a:spcAft>
                <a:spcPts val="0"/>
              </a:spcAft>
              <a:buClr>
                <a:schemeClr val="dk1"/>
              </a:buClr>
              <a:buSzPts val="1300"/>
              <a:buFont typeface="Georgia"/>
              <a:buAutoNum type="arabicPeriod"/>
            </a:pPr>
            <a:r>
              <a:rPr lang="en" sz="1300">
                <a:solidFill>
                  <a:schemeClr val="dk1"/>
                </a:solidFill>
                <a:highlight>
                  <a:srgbClr val="FFFFFF"/>
                </a:highlight>
                <a:latin typeface="Georgia"/>
                <a:ea typeface="Georgia"/>
                <a:cs typeface="Georgia"/>
                <a:sym typeface="Georgia"/>
              </a:rPr>
              <a:t>Crystallographically, SnS has a double-layered orthorhombic structure under usual process conditions, as shown in </a:t>
            </a:r>
            <a:r>
              <a:rPr lang="en" sz="1300">
                <a:solidFill>
                  <a:schemeClr val="dk1"/>
                </a:solidFill>
                <a:highlight>
                  <a:srgbClr val="FFFFFF"/>
                </a:highlight>
                <a:uFill>
                  <a:noFill/>
                </a:uFill>
                <a:latin typeface="Georgia"/>
                <a:ea typeface="Georgia"/>
                <a:cs typeface="Georgia"/>
                <a:sym typeface="Georgia"/>
                <a:hlinkClick r:id="rId4">
                  <a:extLst>
                    <a:ext uri="{A12FA001-AC4F-418D-AE19-62706E023703}">
                      <ahyp:hlinkClr val="tx"/>
                    </a:ext>
                  </a:extLst>
                </a:hlinkClick>
              </a:rPr>
              <a:t>Figure </a:t>
            </a:r>
            <a:r>
              <a:rPr lang="en" sz="1300">
                <a:solidFill>
                  <a:schemeClr val="dk1"/>
                </a:solidFill>
                <a:highlight>
                  <a:srgbClr val="FFFFFF"/>
                </a:highlight>
                <a:latin typeface="Georgia"/>
                <a:ea typeface="Georgia"/>
                <a:cs typeface="Georgia"/>
                <a:sym typeface="Georgia"/>
              </a:rPr>
              <a:t>2. Atoms are covalently bonded in the planar layers, and individual layers are bonded by van der Waals forces. The orthorhombic structure has two carrier paths perpendicular to each other along the basal plane . One path has zigzag shape, and the other is called the armchair direction. In the case of physical properties, SnS films generally have a carrier concentration of 10^15 to 10^17 cm^(−3), carrier mobility greater than 15 cm^2/V-s, a strong absorption coefficient greater than 104 cm^(−1) in the visible region, and a bandgap of 1.25 eV</a:t>
            </a:r>
            <a:r>
              <a:rPr lang="en" sz="1300">
                <a:solidFill>
                  <a:schemeClr val="dk1"/>
                </a:solidFill>
                <a:latin typeface="Georgia"/>
                <a:ea typeface="Georgia"/>
                <a:cs typeface="Georgia"/>
                <a:sym typeface="Georgia"/>
              </a:rPr>
              <a:t>.</a:t>
            </a:r>
            <a:endParaRPr sz="1300">
              <a:solidFill>
                <a:schemeClr val="dk1"/>
              </a:solidFill>
              <a:latin typeface="Georgia"/>
              <a:ea typeface="Georgia"/>
              <a:cs typeface="Georgia"/>
              <a:sym typeface="Georgia"/>
            </a:endParaRPr>
          </a:p>
          <a:p>
            <a:pPr indent="0" lvl="0" marL="457200" rtl="0" algn="just">
              <a:spcBef>
                <a:spcPts val="0"/>
              </a:spcBef>
              <a:spcAft>
                <a:spcPts val="0"/>
              </a:spcAft>
              <a:buNone/>
            </a:pPr>
            <a:r>
              <a:t/>
            </a:r>
            <a:endParaRPr sz="1300">
              <a:solidFill>
                <a:schemeClr val="dk1"/>
              </a:solidFill>
              <a:latin typeface="Georgia"/>
              <a:ea typeface="Georgia"/>
              <a:cs typeface="Georgia"/>
              <a:sym typeface="Georgia"/>
            </a:endParaRPr>
          </a:p>
          <a:p>
            <a:pPr indent="-311150" lvl="0" marL="457200" rtl="0" algn="just">
              <a:spcBef>
                <a:spcPts val="0"/>
              </a:spcBef>
              <a:spcAft>
                <a:spcPts val="0"/>
              </a:spcAft>
              <a:buClr>
                <a:schemeClr val="dk1"/>
              </a:buClr>
              <a:buSzPts val="1300"/>
              <a:buFont typeface="Georgia"/>
              <a:buAutoNum type="arabicPeriod"/>
            </a:pPr>
            <a:r>
              <a:rPr lang="en" sz="1300">
                <a:solidFill>
                  <a:srgbClr val="222222"/>
                </a:solidFill>
                <a:highlight>
                  <a:srgbClr val="FFFFFF"/>
                </a:highlight>
                <a:latin typeface="Georgia"/>
                <a:ea typeface="Georgia"/>
                <a:cs typeface="Georgia"/>
                <a:sym typeface="Georgia"/>
              </a:rPr>
              <a:t>SnS is a strong candidate material for various energy devices, such as solar cells, batteries, water splitting devices, and thermoelectrics, due to the excellent optoelectronic properties and stable p-type characteristics</a:t>
            </a:r>
            <a:endParaRPr sz="1300"/>
          </a:p>
        </p:txBody>
      </p:sp>
      <p:sp>
        <p:nvSpPr>
          <p:cNvPr id="86" name="Google Shape;86;p16"/>
          <p:cNvSpPr txBox="1"/>
          <p:nvPr/>
        </p:nvSpPr>
        <p:spPr>
          <a:xfrm>
            <a:off x="6348825" y="4897175"/>
            <a:ext cx="19566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Image Sources: Google Images</a:t>
            </a:r>
            <a:endParaRPr sz="10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20100" y="-25"/>
            <a:ext cx="91239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00"/>
                </a:solidFill>
                <a:latin typeface="Georgia"/>
                <a:ea typeface="Georgia"/>
                <a:cs typeface="Georgia"/>
                <a:sym typeface="Georgia"/>
              </a:rPr>
              <a:t>Importance of having SnS as BSF(back surface field layer):</a:t>
            </a:r>
            <a:endParaRPr b="1">
              <a:solidFill>
                <a:srgbClr val="990000"/>
              </a:solidFill>
              <a:latin typeface="Georgia"/>
              <a:ea typeface="Georgia"/>
              <a:cs typeface="Georgia"/>
              <a:sym typeface="Georgia"/>
            </a:endParaRPr>
          </a:p>
          <a:p>
            <a:pPr indent="0" lvl="0" marL="0" rtl="0" algn="l">
              <a:spcBef>
                <a:spcPts val="0"/>
              </a:spcBef>
              <a:spcAft>
                <a:spcPts val="0"/>
              </a:spcAft>
              <a:buNone/>
            </a:pPr>
            <a:r>
              <a:t/>
            </a:r>
            <a:endParaRPr b="1">
              <a:solidFill>
                <a:srgbClr val="990000"/>
              </a:solidFill>
              <a:latin typeface="Georgia"/>
              <a:ea typeface="Georgia"/>
              <a:cs typeface="Georgia"/>
              <a:sym typeface="Georgia"/>
            </a:endParaRPr>
          </a:p>
          <a:p>
            <a:pPr indent="-317500" lvl="0" marL="457200" rtl="0" algn="just">
              <a:spcBef>
                <a:spcPts val="0"/>
              </a:spcBef>
              <a:spcAft>
                <a:spcPts val="0"/>
              </a:spcAft>
              <a:buClr>
                <a:schemeClr val="dk1"/>
              </a:buClr>
              <a:buSzPts val="1400"/>
              <a:buFont typeface="Georgia"/>
              <a:buAutoNum type="arabicPeriod"/>
            </a:pPr>
            <a:r>
              <a:rPr lang="en">
                <a:solidFill>
                  <a:schemeClr val="dk1"/>
                </a:solidFill>
                <a:latin typeface="Georgia"/>
                <a:ea typeface="Georgia"/>
                <a:cs typeface="Georgia"/>
                <a:sym typeface="Georgia"/>
              </a:rPr>
              <a:t>The BSF layer has a role of the creation of a retarded electric field on the back face which permits the decrease of the effective value of the speed of recombination and therefore improve the electrical characteristics of the solar cell . </a:t>
            </a:r>
            <a:endParaRPr>
              <a:solidFill>
                <a:schemeClr val="dk1"/>
              </a:solidFill>
              <a:latin typeface="Georgia"/>
              <a:ea typeface="Georgia"/>
              <a:cs typeface="Georgia"/>
              <a:sym typeface="Georgia"/>
            </a:endParaRPr>
          </a:p>
          <a:p>
            <a:pPr indent="0" lvl="0" marL="457200" rtl="0" algn="just">
              <a:spcBef>
                <a:spcPts val="0"/>
              </a:spcBef>
              <a:spcAft>
                <a:spcPts val="0"/>
              </a:spcAft>
              <a:buNone/>
            </a:pPr>
            <a:r>
              <a:t/>
            </a:r>
            <a:endParaRPr>
              <a:solidFill>
                <a:schemeClr val="dk1"/>
              </a:solidFill>
              <a:latin typeface="Georgia"/>
              <a:ea typeface="Georgia"/>
              <a:cs typeface="Georgia"/>
              <a:sym typeface="Georgia"/>
            </a:endParaRPr>
          </a:p>
          <a:p>
            <a:pPr indent="-317500" lvl="0" marL="457200" rtl="0" algn="just">
              <a:spcBef>
                <a:spcPts val="0"/>
              </a:spcBef>
              <a:spcAft>
                <a:spcPts val="0"/>
              </a:spcAft>
              <a:buSzPts val="1400"/>
              <a:buFont typeface="Georgia"/>
              <a:buAutoNum type="arabicPeriod"/>
            </a:pPr>
            <a:r>
              <a:rPr lang="en">
                <a:solidFill>
                  <a:schemeClr val="dk1"/>
                </a:solidFill>
                <a:latin typeface="Georgia"/>
                <a:ea typeface="Georgia"/>
                <a:cs typeface="Georgia"/>
                <a:sym typeface="Georgia"/>
              </a:rPr>
              <a:t>Thus, adding an electric field in the vicinity of the ohmic contact at the rear surface, makes the minority carriers be pushed towards the space charge zone for a better collection . An improvement is obtained on the current-photon open circuit voltage and photovoltaic conversion efficiency.</a:t>
            </a:r>
            <a:endParaRPr>
              <a:solidFill>
                <a:schemeClr val="dk1"/>
              </a:solidFill>
              <a:latin typeface="Georgia"/>
              <a:ea typeface="Georgia"/>
              <a:cs typeface="Georgia"/>
              <a:sym typeface="Georgia"/>
            </a:endParaRPr>
          </a:p>
          <a:p>
            <a:pPr indent="0" lvl="0" marL="457200" rtl="0" algn="just">
              <a:spcBef>
                <a:spcPts val="0"/>
              </a:spcBef>
              <a:spcAft>
                <a:spcPts val="0"/>
              </a:spcAft>
              <a:buNone/>
            </a:pPr>
            <a:r>
              <a:t/>
            </a:r>
            <a:endParaRPr>
              <a:latin typeface="Georgia"/>
              <a:ea typeface="Georgia"/>
              <a:cs typeface="Georgia"/>
              <a:sym typeface="Georgia"/>
            </a:endParaRPr>
          </a:p>
          <a:p>
            <a:pPr indent="-317500" lvl="0" marL="457200" rtl="0" algn="just">
              <a:spcBef>
                <a:spcPts val="0"/>
              </a:spcBef>
              <a:spcAft>
                <a:spcPts val="0"/>
              </a:spcAft>
              <a:buSzPts val="1400"/>
              <a:buFont typeface="Georgia"/>
              <a:buAutoNum type="arabicPeriod"/>
            </a:pPr>
            <a:r>
              <a:rPr lang="en">
                <a:latin typeface="Georgia"/>
                <a:ea typeface="Georgia"/>
                <a:cs typeface="Georgia"/>
                <a:sym typeface="Georgia"/>
              </a:rPr>
              <a:t>The low band-gap material (SnS) is inserted as BSF layer between the absorber layer and the back contact to reduce the barrier height, and to make possible recombination loss at the back contact of the ultra thin CIGS cell. </a:t>
            </a:r>
            <a:endParaRPr>
              <a:latin typeface="Georgia"/>
              <a:ea typeface="Georgia"/>
              <a:cs typeface="Georgia"/>
              <a:sym typeface="Georgia"/>
            </a:endParaRPr>
          </a:p>
          <a:p>
            <a:pPr indent="0" lvl="0" marL="457200" rtl="0" algn="just">
              <a:spcBef>
                <a:spcPts val="0"/>
              </a:spcBef>
              <a:spcAft>
                <a:spcPts val="0"/>
              </a:spcAft>
              <a:buNone/>
            </a:pPr>
            <a:r>
              <a:t/>
            </a:r>
            <a:endParaRPr>
              <a:latin typeface="Georgia"/>
              <a:ea typeface="Georgia"/>
              <a:cs typeface="Georgia"/>
              <a:sym typeface="Georgia"/>
            </a:endParaRPr>
          </a:p>
          <a:p>
            <a:pPr indent="-317500" lvl="0" marL="457200" rtl="0" algn="just">
              <a:spcBef>
                <a:spcPts val="0"/>
              </a:spcBef>
              <a:spcAft>
                <a:spcPts val="0"/>
              </a:spcAft>
              <a:buSzPts val="1400"/>
              <a:buFont typeface="Georgia"/>
              <a:buAutoNum type="arabicPeriod"/>
            </a:pPr>
            <a:r>
              <a:rPr lang="en">
                <a:latin typeface="Georgia"/>
                <a:ea typeface="Georgia"/>
                <a:cs typeface="Georgia"/>
                <a:sym typeface="Georgia"/>
              </a:rPr>
              <a:t>The SnS layer serve as a BSF to reflect back the carriers (electrons) from the CIGS junction and thus would contribute in the enrichment of carriers.</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0" lvl="0" marL="457200" rtl="0" algn="just">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nvSpPr>
        <p:spPr>
          <a:xfrm>
            <a:off x="480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Properties:</a:t>
            </a:r>
            <a:endParaRPr b="1">
              <a:solidFill>
                <a:srgbClr val="FF0000"/>
              </a:solidFill>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457200" rtl="0" algn="l">
              <a:spcBef>
                <a:spcPts val="0"/>
              </a:spcBef>
              <a:spcAft>
                <a:spcPts val="0"/>
              </a:spcAft>
              <a:buNone/>
            </a:pPr>
            <a:r>
              <a:t/>
            </a:r>
            <a:endParaRPr>
              <a:latin typeface="Georgia"/>
              <a:ea typeface="Georgia"/>
              <a:cs typeface="Georgia"/>
              <a:sym typeface="Georgia"/>
            </a:endParaRPr>
          </a:p>
        </p:txBody>
      </p:sp>
      <p:sp>
        <p:nvSpPr>
          <p:cNvPr id="97" name="Google Shape;97;p18"/>
          <p:cNvSpPr txBox="1"/>
          <p:nvPr/>
        </p:nvSpPr>
        <p:spPr>
          <a:xfrm>
            <a:off x="211900" y="2786850"/>
            <a:ext cx="4013100" cy="8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Fig-3: </a:t>
            </a:r>
            <a:r>
              <a:rPr lang="en" sz="1200">
                <a:latin typeface="Georgia"/>
                <a:ea typeface="Georgia"/>
                <a:cs typeface="Georgia"/>
                <a:sym typeface="Georgia"/>
              </a:rPr>
              <a:t>Diagram for 4-layer MJ Simulated CIGS based Solar Cell, First layer is ZnO, then Buffer layer(ZnS/CdS) then CIGS layer, SnS layer(moving from left to right). </a:t>
            </a:r>
            <a:endParaRPr sz="1200">
              <a:latin typeface="Georgia"/>
              <a:ea typeface="Georgia"/>
              <a:cs typeface="Georgia"/>
              <a:sym typeface="Georgia"/>
            </a:endParaRPr>
          </a:p>
        </p:txBody>
      </p:sp>
      <p:sp>
        <p:nvSpPr>
          <p:cNvPr id="98" name="Google Shape;98;p18"/>
          <p:cNvSpPr txBox="1"/>
          <p:nvPr/>
        </p:nvSpPr>
        <p:spPr>
          <a:xfrm>
            <a:off x="4470338" y="4211450"/>
            <a:ext cx="4013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Fig-4 :</a:t>
            </a:r>
            <a:r>
              <a:rPr lang="en" sz="1200">
                <a:latin typeface="Georgia"/>
                <a:ea typeface="Georgia"/>
                <a:cs typeface="Georgia"/>
                <a:sym typeface="Georgia"/>
              </a:rPr>
              <a:t> Properties of ZnO layer . N-type surface. Also, this layer will have direct light contact </a:t>
            </a:r>
            <a:endParaRPr sz="1200">
              <a:latin typeface="Georgia"/>
              <a:ea typeface="Georgia"/>
              <a:cs typeface="Georgia"/>
              <a:sym typeface="Georgia"/>
            </a:endParaRPr>
          </a:p>
        </p:txBody>
      </p:sp>
      <p:pic>
        <p:nvPicPr>
          <p:cNvPr id="99" name="Google Shape;99;p18"/>
          <p:cNvPicPr preferRelativeResize="0"/>
          <p:nvPr/>
        </p:nvPicPr>
        <p:blipFill>
          <a:blip r:embed="rId3">
            <a:alphaModFix/>
          </a:blip>
          <a:stretch>
            <a:fillRect/>
          </a:stretch>
        </p:blipFill>
        <p:spPr>
          <a:xfrm>
            <a:off x="4470352" y="216425"/>
            <a:ext cx="4013100" cy="3948010"/>
          </a:xfrm>
          <a:prstGeom prst="rect">
            <a:avLst/>
          </a:prstGeom>
          <a:noFill/>
          <a:ln>
            <a:noFill/>
          </a:ln>
        </p:spPr>
      </p:pic>
      <p:pic>
        <p:nvPicPr>
          <p:cNvPr id="100" name="Google Shape;100;p18"/>
          <p:cNvPicPr preferRelativeResize="0"/>
          <p:nvPr/>
        </p:nvPicPr>
        <p:blipFill>
          <a:blip r:embed="rId4">
            <a:alphaModFix/>
          </a:blip>
          <a:stretch>
            <a:fillRect/>
          </a:stretch>
        </p:blipFill>
        <p:spPr>
          <a:xfrm>
            <a:off x="286275" y="646307"/>
            <a:ext cx="3747850" cy="20744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43175" y="66100"/>
            <a:ext cx="3946403" cy="4204176"/>
          </a:xfrm>
          <a:prstGeom prst="rect">
            <a:avLst/>
          </a:prstGeom>
          <a:noFill/>
          <a:ln>
            <a:noFill/>
          </a:ln>
        </p:spPr>
      </p:pic>
      <p:pic>
        <p:nvPicPr>
          <p:cNvPr id="106" name="Google Shape;106;p19"/>
          <p:cNvPicPr preferRelativeResize="0"/>
          <p:nvPr/>
        </p:nvPicPr>
        <p:blipFill>
          <a:blip r:embed="rId4">
            <a:alphaModFix/>
          </a:blip>
          <a:stretch>
            <a:fillRect/>
          </a:stretch>
        </p:blipFill>
        <p:spPr>
          <a:xfrm>
            <a:off x="4506725" y="66100"/>
            <a:ext cx="3662075" cy="4204174"/>
          </a:xfrm>
          <a:prstGeom prst="rect">
            <a:avLst/>
          </a:prstGeom>
          <a:noFill/>
          <a:ln>
            <a:noFill/>
          </a:ln>
        </p:spPr>
      </p:pic>
      <p:sp>
        <p:nvSpPr>
          <p:cNvPr id="107" name="Google Shape;107;p19"/>
          <p:cNvSpPr txBox="1"/>
          <p:nvPr/>
        </p:nvSpPr>
        <p:spPr>
          <a:xfrm>
            <a:off x="9813" y="4401300"/>
            <a:ext cx="4013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Fig-5 </a:t>
            </a:r>
            <a:r>
              <a:rPr lang="en" sz="1200">
                <a:latin typeface="Georgia"/>
                <a:ea typeface="Georgia"/>
                <a:cs typeface="Georgia"/>
                <a:sym typeface="Georgia"/>
              </a:rPr>
              <a:t>: Properties of CdS layer . N-type surface. This layer is called as buffer layer.</a:t>
            </a:r>
            <a:endParaRPr sz="1200">
              <a:latin typeface="Georgia"/>
              <a:ea typeface="Georgia"/>
              <a:cs typeface="Georgia"/>
              <a:sym typeface="Georgia"/>
            </a:endParaRPr>
          </a:p>
        </p:txBody>
      </p:sp>
      <p:sp>
        <p:nvSpPr>
          <p:cNvPr id="108" name="Google Shape;108;p19"/>
          <p:cNvSpPr txBox="1"/>
          <p:nvPr/>
        </p:nvSpPr>
        <p:spPr>
          <a:xfrm>
            <a:off x="4469300" y="4401300"/>
            <a:ext cx="4013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Fig-6 </a:t>
            </a:r>
            <a:r>
              <a:rPr lang="en" sz="1200">
                <a:latin typeface="Georgia"/>
                <a:ea typeface="Georgia"/>
                <a:cs typeface="Georgia"/>
                <a:sym typeface="Georgia"/>
              </a:rPr>
              <a:t>: Properties of ZnS layer . N-type surface. This layer is called as buffer layer.</a:t>
            </a:r>
            <a:endParaRPr sz="12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138375" y="113625"/>
            <a:ext cx="3851925" cy="4419718"/>
          </a:xfrm>
          <a:prstGeom prst="rect">
            <a:avLst/>
          </a:prstGeom>
          <a:noFill/>
          <a:ln>
            <a:noFill/>
          </a:ln>
        </p:spPr>
      </p:pic>
      <p:pic>
        <p:nvPicPr>
          <p:cNvPr id="114" name="Google Shape;114;p20"/>
          <p:cNvPicPr preferRelativeResize="0"/>
          <p:nvPr/>
        </p:nvPicPr>
        <p:blipFill>
          <a:blip r:embed="rId4">
            <a:alphaModFix/>
          </a:blip>
          <a:stretch>
            <a:fillRect/>
          </a:stretch>
        </p:blipFill>
        <p:spPr>
          <a:xfrm>
            <a:off x="4142700" y="152400"/>
            <a:ext cx="3971077" cy="4380949"/>
          </a:xfrm>
          <a:prstGeom prst="rect">
            <a:avLst/>
          </a:prstGeom>
          <a:noFill/>
          <a:ln>
            <a:noFill/>
          </a:ln>
        </p:spPr>
      </p:pic>
      <p:sp>
        <p:nvSpPr>
          <p:cNvPr id="115" name="Google Shape;115;p20"/>
          <p:cNvSpPr txBox="1"/>
          <p:nvPr/>
        </p:nvSpPr>
        <p:spPr>
          <a:xfrm>
            <a:off x="57788" y="4616400"/>
            <a:ext cx="4013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Fig-7</a:t>
            </a:r>
            <a:r>
              <a:rPr lang="en" sz="1200">
                <a:latin typeface="Georgia"/>
                <a:ea typeface="Georgia"/>
                <a:cs typeface="Georgia"/>
                <a:sym typeface="Georgia"/>
              </a:rPr>
              <a:t> : Properties of CIGS  layer . P-type surface.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This layer is called as absorber layer.</a:t>
            </a:r>
            <a:endParaRPr sz="1200">
              <a:latin typeface="Georgia"/>
              <a:ea typeface="Georgia"/>
              <a:cs typeface="Georgia"/>
              <a:sym typeface="Georgia"/>
            </a:endParaRPr>
          </a:p>
        </p:txBody>
      </p:sp>
      <p:sp>
        <p:nvSpPr>
          <p:cNvPr id="116" name="Google Shape;116;p20"/>
          <p:cNvSpPr txBox="1"/>
          <p:nvPr/>
        </p:nvSpPr>
        <p:spPr>
          <a:xfrm>
            <a:off x="4121688" y="4616400"/>
            <a:ext cx="4013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Fig-8 </a:t>
            </a:r>
            <a:r>
              <a:rPr lang="en" sz="1200">
                <a:latin typeface="Georgia"/>
                <a:ea typeface="Georgia"/>
                <a:cs typeface="Georgia"/>
                <a:sym typeface="Georgia"/>
              </a:rPr>
              <a:t>: Properties of SnS  layer . P-type surface.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This layer is called as Back field  layer.</a:t>
            </a:r>
            <a:endParaRPr sz="12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20100" y="15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Experimental Results:</a:t>
            </a:r>
            <a:endParaRPr/>
          </a:p>
        </p:txBody>
      </p:sp>
      <p:pic>
        <p:nvPicPr>
          <p:cNvPr id="122" name="Google Shape;122;p21"/>
          <p:cNvPicPr preferRelativeResize="0"/>
          <p:nvPr/>
        </p:nvPicPr>
        <p:blipFill>
          <a:blip r:embed="rId3">
            <a:alphaModFix/>
          </a:blip>
          <a:stretch>
            <a:fillRect/>
          </a:stretch>
        </p:blipFill>
        <p:spPr>
          <a:xfrm>
            <a:off x="0" y="555030"/>
            <a:ext cx="9144001" cy="1943890"/>
          </a:xfrm>
          <a:prstGeom prst="rect">
            <a:avLst/>
          </a:prstGeom>
          <a:noFill/>
          <a:ln>
            <a:noFill/>
          </a:ln>
        </p:spPr>
      </p:pic>
      <p:pic>
        <p:nvPicPr>
          <p:cNvPr id="123" name="Google Shape;123;p21" title="Chart"/>
          <p:cNvPicPr preferRelativeResize="0"/>
          <p:nvPr/>
        </p:nvPicPr>
        <p:blipFill>
          <a:blip r:embed="rId4">
            <a:alphaModFix/>
          </a:blip>
          <a:stretch>
            <a:fillRect/>
          </a:stretch>
        </p:blipFill>
        <p:spPr>
          <a:xfrm>
            <a:off x="159173" y="2498921"/>
            <a:ext cx="3878874" cy="2397175"/>
          </a:xfrm>
          <a:prstGeom prst="rect">
            <a:avLst/>
          </a:prstGeom>
          <a:noFill/>
          <a:ln>
            <a:noFill/>
          </a:ln>
        </p:spPr>
      </p:pic>
      <p:sp>
        <p:nvSpPr>
          <p:cNvPr id="124" name="Google Shape;124;p21"/>
          <p:cNvSpPr txBox="1"/>
          <p:nvPr/>
        </p:nvSpPr>
        <p:spPr>
          <a:xfrm>
            <a:off x="4369975" y="2722450"/>
            <a:ext cx="3606600" cy="106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200">
                <a:solidFill>
                  <a:schemeClr val="dk1"/>
                </a:solidFill>
                <a:latin typeface="Georgia"/>
                <a:ea typeface="Georgia"/>
                <a:cs typeface="Georgia"/>
                <a:sym typeface="Georgia"/>
              </a:rPr>
              <a:t>Fig-9 :</a:t>
            </a:r>
            <a:r>
              <a:rPr lang="en" sz="1200">
                <a:solidFill>
                  <a:schemeClr val="dk1"/>
                </a:solidFill>
                <a:latin typeface="Georgia"/>
                <a:ea typeface="Georgia"/>
                <a:cs typeface="Georgia"/>
                <a:sym typeface="Georgia"/>
              </a:rPr>
              <a:t> Experimental result on eta vs width of CdS from 10 um to 120 um, shows that eta is almost constant . We can see that by adding SnS layer, the efficiency got boosted by 7-8% which shows the benefit for having MJSC.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