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68" autoAdjust="0"/>
    <p:restoredTop sz="94660"/>
  </p:normalViewPr>
  <p:slideViewPr>
    <p:cSldViewPr snapToGrid="0">
      <p:cViewPr>
        <p:scale>
          <a:sx n="150" d="100"/>
          <a:sy n="150" d="100"/>
        </p:scale>
        <p:origin x="123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huggingface.co/nlptown/bert-base-multilingual-uncased-senti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Copperplate" panose="02000504000000020004" pitchFamily="2" charset="77"/>
              </a:rPr>
              <a:t>Web Scraping to Gain Company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Scraping and analysing customer reviews to uncover customer’s views on BA trips.</a:t>
            </a:r>
          </a:p>
          <a:p>
            <a:endParaRPr lang="en-GB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B633027-04D0-D247-A960-38263400E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914" y="941993"/>
            <a:ext cx="4584172" cy="174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5811203"/>
          </a:xfrm>
        </p:spPr>
        <p:txBody>
          <a:bodyPr/>
          <a:lstStyle/>
          <a:p>
            <a:r>
              <a:rPr lang="en-GB" sz="1600" dirty="0"/>
              <a:t>Findings: </a:t>
            </a:r>
          </a:p>
          <a:p>
            <a:pPr lvl="1" algn="just"/>
            <a:r>
              <a:rPr lang="en-GB" sz="1200" dirty="0"/>
              <a:t>At total of a 1000 reviews have been scraped from the given website. After creating a dataframe, a sentiment analysis has been performed using pre-trained model from Huggingface (</a:t>
            </a:r>
            <a:r>
              <a:rPr lang="en-GB" sz="1200" dirty="0">
                <a:hlinkClick r:id="rId2"/>
              </a:rPr>
              <a:t>https://huggingface.co/nlptown/bert-base-multilingual-uncased-sentiment</a:t>
            </a:r>
            <a:r>
              <a:rPr lang="en-GB" sz="1200" dirty="0"/>
              <a:t>) This is a </a:t>
            </a:r>
            <a:r>
              <a:rPr lang="en-GB" sz="1200" dirty="0" err="1"/>
              <a:t>bert</a:t>
            </a:r>
            <a:r>
              <a:rPr lang="en-GB" sz="1200" dirty="0"/>
              <a:t>-base multilingual model that predicts the sentiment of a review as a number of stars (From 1 to 5).</a:t>
            </a:r>
          </a:p>
          <a:p>
            <a:pPr lvl="1" algn="just"/>
            <a:r>
              <a:rPr lang="en-GB" sz="1200" dirty="0"/>
              <a:t>According to the sentiment analysis the reviews are pretty damming with more that 60% of those ranking at 1 or 2. </a:t>
            </a:r>
          </a:p>
          <a:p>
            <a:pPr lvl="1" algn="just"/>
            <a:r>
              <a:rPr lang="en-GB" sz="1200" dirty="0"/>
              <a:t>We have performed random checks on reviews and the model is pretty accurate at predicting sentiment, in line with the accuracy provided by Huggingface (95%).</a:t>
            </a:r>
          </a:p>
          <a:p>
            <a:pPr lvl="1" algn="just"/>
            <a:r>
              <a:rPr lang="en-GB" sz="1200" dirty="0"/>
              <a:t>Please see below for some summaries on the matter:</a:t>
            </a:r>
          </a:p>
          <a:p>
            <a:pPr lvl="1" algn="just"/>
            <a:endParaRPr lang="en-GB" sz="1200" dirty="0"/>
          </a:p>
          <a:p>
            <a:pPr marL="457200" lvl="1" indent="0" algn="just">
              <a:buNone/>
            </a:pPr>
            <a:endParaRPr lang="en-GB" sz="1200" dirty="0"/>
          </a:p>
          <a:p>
            <a:pPr lvl="1" algn="just"/>
            <a:endParaRPr lang="en-GB" sz="1200" dirty="0"/>
          </a:p>
          <a:p>
            <a:pPr lvl="1" algn="just"/>
            <a:endParaRPr lang="en-GB" sz="1200" dirty="0"/>
          </a:p>
          <a:p>
            <a:pPr marL="457200" lvl="1" indent="0" algn="just">
              <a:buNone/>
            </a:pPr>
            <a:r>
              <a:rPr lang="en-GB" sz="1200" dirty="0"/>
              <a:t> </a:t>
            </a:r>
            <a:endParaRPr lang="en-GB" sz="1800" dirty="0"/>
          </a:p>
          <a:p>
            <a:pPr marL="457200" lvl="1" indent="0">
              <a:buNone/>
            </a:pPr>
            <a:endParaRPr lang="en-GB" sz="1800" dirty="0"/>
          </a:p>
          <a:p>
            <a:pPr lvl="1"/>
            <a:endParaRPr lang="en-GB" sz="1800" dirty="0"/>
          </a:p>
          <a:p>
            <a:pPr lvl="1"/>
            <a:endParaRPr lang="en-GB" sz="1800" dirty="0"/>
          </a:p>
          <a:p>
            <a:pPr lvl="1"/>
            <a:endParaRPr lang="en-GB" sz="1800" dirty="0"/>
          </a:p>
          <a:p>
            <a:pPr lvl="1"/>
            <a:r>
              <a:rPr lang="en-GB" sz="1200" dirty="0"/>
              <a:t>A couple of examples of reviews:</a:t>
            </a:r>
          </a:p>
          <a:p>
            <a:pPr marL="457200" lvl="1" indent="0">
              <a:buNone/>
            </a:pPr>
            <a:endParaRPr lang="en-GB" sz="1200" dirty="0"/>
          </a:p>
          <a:p>
            <a:pPr lvl="1"/>
            <a:endParaRPr lang="en-GB" sz="1200" dirty="0"/>
          </a:p>
          <a:p>
            <a:pPr lvl="1"/>
            <a:endParaRPr lang="en-GB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F6E6F4-0B3E-434E-835C-2D0BDFFC470C}"/>
              </a:ext>
            </a:extLst>
          </p:cNvPr>
          <p:cNvSpPr txBox="1"/>
          <p:nvPr/>
        </p:nvSpPr>
        <p:spPr>
          <a:xfrm>
            <a:off x="1302207" y="6276990"/>
            <a:ext cx="120898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Dataset’s correlation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5AE8B2-5683-7645-9EB0-2E486F8BFAAC}"/>
              </a:ext>
            </a:extLst>
          </p:cNvPr>
          <p:cNvSpPr txBox="1"/>
          <p:nvPr/>
        </p:nvSpPr>
        <p:spPr>
          <a:xfrm>
            <a:off x="4805987" y="5890589"/>
            <a:ext cx="14911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Random Forest Feature importance</a:t>
            </a:r>
            <a:endParaRPr lang="en-US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F5D729-E197-284A-A5FC-8192DCBA8C1A}"/>
              </a:ext>
            </a:extLst>
          </p:cNvPr>
          <p:cNvSpPr txBox="1"/>
          <p:nvPr/>
        </p:nvSpPr>
        <p:spPr>
          <a:xfrm>
            <a:off x="7357240" y="5890589"/>
            <a:ext cx="169790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/>
              <a:t>XGBoost</a:t>
            </a:r>
            <a:r>
              <a:rPr lang="en-US" sz="700" dirty="0"/>
              <a:t> Feature importance and metrics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505F002-A787-B747-A534-2F01DA385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0" y="2202858"/>
            <a:ext cx="3172883" cy="2137006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B759DA86-CFD3-0841-908C-D2E1E95C39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558" y="2202858"/>
            <a:ext cx="3172883" cy="2137006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CCB00828-1F02-844E-962D-9B5334AC36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916" y="2202858"/>
            <a:ext cx="3172883" cy="21370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8D0EFD-6B9A-2A4C-95EB-7927E65CBE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216" y="4755658"/>
            <a:ext cx="4779433" cy="5729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0B2CCCF-BFD9-804E-9237-C64450B9CD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216" y="5310890"/>
            <a:ext cx="10117666" cy="56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167</Words>
  <Application>Microsoft Macintosh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Copperplate</vt:lpstr>
      <vt:lpstr>Office Theme</vt:lpstr>
      <vt:lpstr>Web Scraping to Gain Company 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Ivan SANZ MARIN (Student)</cp:lastModifiedBy>
  <cp:revision>3</cp:revision>
  <dcterms:created xsi:type="dcterms:W3CDTF">2022-12-06T11:13:27Z</dcterms:created>
  <dcterms:modified xsi:type="dcterms:W3CDTF">2023-01-09T23:02:32Z</dcterms:modified>
</cp:coreProperties>
</file>