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2" autoAdjust="0"/>
    <p:restoredTop sz="94660"/>
  </p:normalViewPr>
  <p:slideViewPr>
    <p:cSldViewPr snapToGrid="0">
      <p:cViewPr varScale="1">
        <p:scale>
          <a:sx n="128" d="100"/>
          <a:sy n="128"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09/01/2023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09/01/2023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09/01/2023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GB" sz="3200" dirty="0">
                <a:latin typeface="Copperplate" panose="02000504000000020004" pitchFamily="2" charset="77"/>
              </a:rPr>
              <a:t>Predicting Customer Buying Behaviour</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Building a predictive model to understand the factors the influence BA’s customers buying behaviour</a:t>
            </a:r>
          </a:p>
          <a:p>
            <a:endParaRPr lang="en-GB" dirty="0"/>
          </a:p>
        </p:txBody>
      </p:sp>
      <p:pic>
        <p:nvPicPr>
          <p:cNvPr id="5" name="Picture 4" descr="Text&#10;&#10;Description automatically generated">
            <a:extLst>
              <a:ext uri="{FF2B5EF4-FFF2-40B4-BE49-F238E27FC236}">
                <a16:creationId xmlns:a16="http://schemas.microsoft.com/office/drawing/2014/main" id="{2B633027-04D0-D247-A960-38263400E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914" y="941993"/>
            <a:ext cx="4584172" cy="1742672"/>
          </a:xfrm>
          <a:prstGeom prst="rect">
            <a:avLst/>
          </a:prstGeom>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38200" y="365760"/>
            <a:ext cx="10515600" cy="5811203"/>
          </a:xfrm>
        </p:spPr>
        <p:txBody>
          <a:bodyPr/>
          <a:lstStyle/>
          <a:p>
            <a:r>
              <a:rPr lang="en-GB" sz="1600" dirty="0"/>
              <a:t>Findings: </a:t>
            </a:r>
          </a:p>
          <a:p>
            <a:pPr lvl="1" algn="just"/>
            <a:r>
              <a:rPr lang="en-GB" sz="1200" dirty="0"/>
              <a:t>Data provided is valid, we just need much more of it to make meaningful predictions. As per now the dataset is highly unbalanced and it is quite hard for modelling. Even using two quite good models (RF and </a:t>
            </a:r>
            <a:r>
              <a:rPr lang="en-GB" sz="1200" dirty="0" err="1"/>
              <a:t>XGBoost</a:t>
            </a:r>
            <a:r>
              <a:rPr lang="en-GB" sz="1200" dirty="0"/>
              <a:t>) we have not been able to obtain an accuracy of more than 85% after tuning. Cross validated metrics are quite poor as well. Maybe get more data until we get at least a 60/40 split  if possible.</a:t>
            </a:r>
          </a:p>
          <a:p>
            <a:pPr lvl="1" algn="just"/>
            <a:r>
              <a:rPr lang="en-GB" sz="1200" dirty="0"/>
              <a:t>Based on the correlation matrix all the variables comprised on the dataset have very little correlation one with each other, again proving that all the features from the dataset are meaningful and valid.</a:t>
            </a:r>
          </a:p>
          <a:p>
            <a:pPr lvl="1" algn="just"/>
            <a:r>
              <a:rPr lang="en-GB" sz="1200" dirty="0"/>
              <a:t>We have tried some feature engineering and some of the newly created features have ranked high on the feature importance but in favour or interpretability  we have decided to go with the existing features.</a:t>
            </a:r>
          </a:p>
          <a:p>
            <a:pPr lvl="1" algn="just"/>
            <a:r>
              <a:rPr lang="en-GB" sz="1200" dirty="0"/>
              <a:t>Although in different order, both RF and </a:t>
            </a:r>
            <a:r>
              <a:rPr lang="en-GB" sz="1200" dirty="0" err="1"/>
              <a:t>XGBoost</a:t>
            </a:r>
            <a:r>
              <a:rPr lang="en-GB" sz="1200" dirty="0"/>
              <a:t> highlight the same features as key contributors. Sales_channel is not one of them but it is worth mentioning that most of the bookings are done using a desktop or a laptop. Improving the mobile interface could be explored, given current trends.  </a:t>
            </a:r>
          </a:p>
          <a:p>
            <a:pPr marL="457200" lvl="1" indent="0">
              <a:buNone/>
            </a:pPr>
            <a:endParaRPr lang="en-GB" sz="1800" dirty="0"/>
          </a:p>
          <a:p>
            <a:pPr marL="457200" lvl="1" indent="0">
              <a:buNone/>
            </a:pPr>
            <a:endParaRPr lang="en-GB" sz="1800" dirty="0"/>
          </a:p>
          <a:p>
            <a:pPr lvl="1"/>
            <a:endParaRPr lang="en-GB" sz="1800" dirty="0"/>
          </a:p>
        </p:txBody>
      </p:sp>
      <p:pic>
        <p:nvPicPr>
          <p:cNvPr id="7" name="Picture 6" descr="Table&#10;&#10;Description automatically generated">
            <a:extLst>
              <a:ext uri="{FF2B5EF4-FFF2-40B4-BE49-F238E27FC236}">
                <a16:creationId xmlns:a16="http://schemas.microsoft.com/office/drawing/2014/main" id="{9331862C-D259-8843-9386-5ECCC1411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210" y="2729605"/>
            <a:ext cx="4099603" cy="2374353"/>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C88A1632-4736-034F-95D8-356231FFF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69" y="2798684"/>
            <a:ext cx="3227462" cy="3378278"/>
          </a:xfrm>
          <a:prstGeom prst="rect">
            <a:avLst/>
          </a:prstGeom>
        </p:spPr>
      </p:pic>
      <p:pic>
        <p:nvPicPr>
          <p:cNvPr id="11" name="Picture 10" descr="Chart, bar chart&#10;&#10;Description automatically generated">
            <a:extLst>
              <a:ext uri="{FF2B5EF4-FFF2-40B4-BE49-F238E27FC236}">
                <a16:creationId xmlns:a16="http://schemas.microsoft.com/office/drawing/2014/main" id="{B8F1F494-CFE6-C347-873C-C5CE72CA7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5383" y="5103958"/>
            <a:ext cx="1674430" cy="1465127"/>
          </a:xfrm>
          <a:prstGeom prst="rect">
            <a:avLst/>
          </a:prstGeom>
        </p:spPr>
      </p:pic>
      <p:pic>
        <p:nvPicPr>
          <p:cNvPr id="13" name="Picture 12" descr="Chart, bar chart&#10;&#10;Description automatically generated">
            <a:extLst>
              <a:ext uri="{FF2B5EF4-FFF2-40B4-BE49-F238E27FC236}">
                <a16:creationId xmlns:a16="http://schemas.microsoft.com/office/drawing/2014/main" id="{34F0D7F8-DEC1-A345-BCB3-93C154F61A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8232" y="2805760"/>
            <a:ext cx="3114425" cy="2822448"/>
          </a:xfrm>
          <a:prstGeom prst="rect">
            <a:avLst/>
          </a:prstGeom>
        </p:spPr>
      </p:pic>
      <p:sp>
        <p:nvSpPr>
          <p:cNvPr id="2" name="TextBox 1">
            <a:extLst>
              <a:ext uri="{FF2B5EF4-FFF2-40B4-BE49-F238E27FC236}">
                <a16:creationId xmlns:a16="http://schemas.microsoft.com/office/drawing/2014/main" id="{91F6E6F4-0B3E-434E-835C-2D0BDFFC470C}"/>
              </a:ext>
            </a:extLst>
          </p:cNvPr>
          <p:cNvSpPr txBox="1"/>
          <p:nvPr/>
        </p:nvSpPr>
        <p:spPr>
          <a:xfrm>
            <a:off x="1302207" y="6276990"/>
            <a:ext cx="1208985" cy="200055"/>
          </a:xfrm>
          <a:prstGeom prst="rect">
            <a:avLst/>
          </a:prstGeom>
          <a:noFill/>
        </p:spPr>
        <p:txBody>
          <a:bodyPr wrap="none" rtlCol="0">
            <a:spAutoFit/>
          </a:bodyPr>
          <a:lstStyle/>
          <a:p>
            <a:r>
              <a:rPr lang="en-US" sz="700" dirty="0"/>
              <a:t>Dataset’s correlation matrix</a:t>
            </a:r>
          </a:p>
        </p:txBody>
      </p:sp>
      <p:sp>
        <p:nvSpPr>
          <p:cNvPr id="8" name="TextBox 7">
            <a:extLst>
              <a:ext uri="{FF2B5EF4-FFF2-40B4-BE49-F238E27FC236}">
                <a16:creationId xmlns:a16="http://schemas.microsoft.com/office/drawing/2014/main" id="{BF5AE8B2-5683-7645-9EB0-2E486F8BFAAC}"/>
              </a:ext>
            </a:extLst>
          </p:cNvPr>
          <p:cNvSpPr txBox="1"/>
          <p:nvPr/>
        </p:nvSpPr>
        <p:spPr>
          <a:xfrm>
            <a:off x="4805987" y="5890589"/>
            <a:ext cx="1491114" cy="200055"/>
          </a:xfrm>
          <a:prstGeom prst="rect">
            <a:avLst/>
          </a:prstGeom>
          <a:noFill/>
        </p:spPr>
        <p:txBody>
          <a:bodyPr wrap="none" rtlCol="0">
            <a:spAutoFit/>
          </a:bodyPr>
          <a:lstStyle/>
          <a:p>
            <a:r>
              <a:rPr lang="en-US" sz="700" dirty="0"/>
              <a:t>Random Forest Feature importance</a:t>
            </a:r>
            <a:endParaRPr lang="en-US" sz="800" dirty="0"/>
          </a:p>
        </p:txBody>
      </p:sp>
      <p:sp>
        <p:nvSpPr>
          <p:cNvPr id="10" name="TextBox 9">
            <a:extLst>
              <a:ext uri="{FF2B5EF4-FFF2-40B4-BE49-F238E27FC236}">
                <a16:creationId xmlns:a16="http://schemas.microsoft.com/office/drawing/2014/main" id="{B5F5D729-E197-284A-A5FC-8192DCBA8C1A}"/>
              </a:ext>
            </a:extLst>
          </p:cNvPr>
          <p:cNvSpPr txBox="1"/>
          <p:nvPr/>
        </p:nvSpPr>
        <p:spPr>
          <a:xfrm>
            <a:off x="7357240" y="5890589"/>
            <a:ext cx="1697901" cy="200055"/>
          </a:xfrm>
          <a:prstGeom prst="rect">
            <a:avLst/>
          </a:prstGeom>
          <a:noFill/>
        </p:spPr>
        <p:txBody>
          <a:bodyPr wrap="none" rtlCol="0">
            <a:spAutoFit/>
          </a:bodyPr>
          <a:lstStyle/>
          <a:p>
            <a:r>
              <a:rPr lang="en-US" sz="700" dirty="0" err="1"/>
              <a:t>XGBoost</a:t>
            </a:r>
            <a:r>
              <a:rPr lang="en-US" sz="700" dirty="0"/>
              <a:t> Feature importance and metrics</a:t>
            </a: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243</Words>
  <Application>Microsoft Macintosh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Copperplate</vt:lpstr>
      <vt:lpstr>Office Theme</vt:lpstr>
      <vt:lpstr>Predicting Customer Buying Behaviour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Ivan SANZ MARIN (Student)</cp:lastModifiedBy>
  <cp:revision>2</cp:revision>
  <dcterms:created xsi:type="dcterms:W3CDTF">2022-12-06T11:13:27Z</dcterms:created>
  <dcterms:modified xsi:type="dcterms:W3CDTF">2023-01-09T21:27:36Z</dcterms:modified>
</cp:coreProperties>
</file>