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90"/>
    <p:restoredTop sz="94682"/>
  </p:normalViewPr>
  <p:slideViewPr>
    <p:cSldViewPr snapToGrid="0" snapToObjects="1">
      <p:cViewPr varScale="1">
        <p:scale>
          <a:sx n="99" d="100"/>
          <a:sy n="99" d="100"/>
        </p:scale>
        <p:origin x="6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29FFD5-4ABF-914F-87ED-13A32D55CBEA}"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67231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9FFD5-4ABF-914F-87ED-13A32D55CBEA}"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107527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9FFD5-4ABF-914F-87ED-13A32D55CBEA}"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114447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9FFD5-4ABF-914F-87ED-13A32D55CBEA}"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154673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9FFD5-4ABF-914F-87ED-13A32D55CBEA}"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194418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29FFD5-4ABF-914F-87ED-13A32D55CBEA}"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188834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29FFD5-4ABF-914F-87ED-13A32D55CBEA}"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188955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29FFD5-4ABF-914F-87ED-13A32D55CBEA}"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67921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9FFD5-4ABF-914F-87ED-13A32D55CBEA}"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170752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9FFD5-4ABF-914F-87ED-13A32D55CBEA}"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1574095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9FFD5-4ABF-914F-87ED-13A32D55CBEA}"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AEEBE-B12F-F349-9FB0-B582D912D35B}" type="slidenum">
              <a:rPr lang="en-US" smtClean="0"/>
              <a:t>‹#›</a:t>
            </a:fld>
            <a:endParaRPr lang="en-US"/>
          </a:p>
        </p:txBody>
      </p:sp>
    </p:spTree>
    <p:extLst>
      <p:ext uri="{BB962C8B-B14F-4D97-AF65-F5344CB8AC3E}">
        <p14:creationId xmlns:p14="http://schemas.microsoft.com/office/powerpoint/2010/main" val="97229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9FFD5-4ABF-914F-87ED-13A32D55CBEA}" type="datetimeFigureOut">
              <a:rPr lang="en-US" smtClean="0"/>
              <a:t>10/20/2016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AEEBE-B12F-F349-9FB0-B582D912D35B}" type="slidenum">
              <a:rPr lang="en-US" smtClean="0"/>
              <a:t>‹#›</a:t>
            </a:fld>
            <a:endParaRPr lang="en-US"/>
          </a:p>
        </p:txBody>
      </p:sp>
    </p:spTree>
    <p:extLst>
      <p:ext uri="{BB962C8B-B14F-4D97-AF65-F5344CB8AC3E}">
        <p14:creationId xmlns:p14="http://schemas.microsoft.com/office/powerpoint/2010/main" val="413513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a:t>
            </a:r>
            <a:r>
              <a:rPr lang="mr-IN" b="1" dirty="0" smtClean="0"/>
              <a:t>–</a:t>
            </a:r>
            <a:r>
              <a:rPr lang="en-US" b="1" dirty="0" smtClean="0"/>
              <a:t> “Imaginary Bookstore”</a:t>
            </a:r>
            <a:endParaRPr lang="en-US" b="1" dirty="0"/>
          </a:p>
        </p:txBody>
      </p:sp>
      <p:sp>
        <p:nvSpPr>
          <p:cNvPr id="3" name="Content Placeholder 2"/>
          <p:cNvSpPr>
            <a:spLocks noGrp="1"/>
          </p:cNvSpPr>
          <p:nvPr>
            <p:ph idx="1"/>
          </p:nvPr>
        </p:nvSpPr>
        <p:spPr>
          <a:xfrm>
            <a:off x="645017" y="1432819"/>
            <a:ext cx="10515600" cy="4815807"/>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a:t>	</a:t>
            </a:r>
            <a:r>
              <a:rPr lang="en-US" sz="2400" dirty="0" smtClean="0"/>
              <a:t>This bookstore is a very simple little business that was founded in 2014. This book store is extremely socially responsible as such, it does not categorize customers in any way other than where they live or their basic contact information. Our business is known to be extremely charitable, some almost call it a charity. This is because we do not charge for the books as such, there is no payment information that we record or any </a:t>
            </a:r>
            <a:r>
              <a:rPr lang="en-US" sz="2400" dirty="0"/>
              <a:t>t</a:t>
            </a:r>
            <a:r>
              <a:rPr lang="en-US" sz="2400" dirty="0" smtClean="0"/>
              <a:t>otal dues per order.  This bookstore has only a few suppliers and so has a limited assortment of books. However, some of our books may lack author information.  This bookstore’s owner utterly hates books with multiple authors; therefore, such books are immediately burned and are not apart of the assortment (please see assumptions in the next slide). </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smtClean="0"/>
          </a:p>
          <a:p>
            <a:pPr marL="0" indent="0">
              <a:lnSpc>
                <a:spcPct val="100000"/>
              </a:lnSpc>
              <a:spcBef>
                <a:spcPts val="0"/>
              </a:spcBef>
              <a:buNone/>
            </a:pPr>
            <a:r>
              <a:rPr lang="en-US" sz="2400" b="1" dirty="0" smtClean="0"/>
              <a:t>Members</a:t>
            </a:r>
            <a:r>
              <a:rPr lang="en-US" sz="2400" dirty="0" smtClean="0"/>
              <a:t>: </a:t>
            </a:r>
            <a:r>
              <a:rPr lang="en-US" sz="2400" dirty="0" err="1"/>
              <a:t>István</a:t>
            </a:r>
            <a:r>
              <a:rPr lang="en-US" sz="2400" dirty="0"/>
              <a:t> </a:t>
            </a:r>
            <a:r>
              <a:rPr lang="en-US" sz="2400" dirty="0" err="1" smtClean="0"/>
              <a:t>Bárdi</a:t>
            </a:r>
            <a:r>
              <a:rPr lang="en-US" sz="2400" dirty="0"/>
              <a:t>, Stefanie Cañete </a:t>
            </a:r>
          </a:p>
        </p:txBody>
      </p:sp>
    </p:spTree>
    <p:extLst>
      <p:ext uri="{BB962C8B-B14F-4D97-AF65-F5344CB8AC3E}">
        <p14:creationId xmlns:p14="http://schemas.microsoft.com/office/powerpoint/2010/main" val="478817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38283" y="176107"/>
            <a:ext cx="1784808" cy="23391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2000" b="1" dirty="0" smtClean="0"/>
              <a:t>Book</a:t>
            </a:r>
          </a:p>
          <a:p>
            <a:pPr eaLnBrk="1" hangingPunct="1">
              <a:spcBef>
                <a:spcPct val="50000"/>
              </a:spcBef>
            </a:pPr>
            <a:r>
              <a:rPr lang="en-US" altLang="en-US" sz="1200" dirty="0" err="1" smtClean="0">
                <a:solidFill>
                  <a:srgbClr val="FF0000"/>
                </a:solidFill>
              </a:rPr>
              <a:t>BookID</a:t>
            </a:r>
            <a:r>
              <a:rPr lang="en-US" altLang="en-US" sz="1200" dirty="0" smtClean="0">
                <a:solidFill>
                  <a:srgbClr val="FF0000"/>
                </a:solidFill>
              </a:rPr>
              <a:t> (PK)</a:t>
            </a:r>
          </a:p>
          <a:p>
            <a:pPr eaLnBrk="1" hangingPunct="1">
              <a:spcBef>
                <a:spcPct val="50000"/>
              </a:spcBef>
            </a:pPr>
            <a:r>
              <a:rPr lang="en-US" altLang="en-US" sz="1200" dirty="0" err="1" smtClean="0">
                <a:solidFill>
                  <a:schemeClr val="accent1"/>
                </a:solidFill>
              </a:rPr>
              <a:t>AuthorID</a:t>
            </a:r>
            <a:r>
              <a:rPr lang="en-US" altLang="en-US" sz="1200" dirty="0">
                <a:solidFill>
                  <a:schemeClr val="accent1"/>
                </a:solidFill>
              </a:rPr>
              <a:t> </a:t>
            </a:r>
            <a:r>
              <a:rPr lang="en-US" altLang="en-US" sz="1200" dirty="0" smtClean="0">
                <a:solidFill>
                  <a:schemeClr val="accent1"/>
                </a:solidFill>
              </a:rPr>
              <a:t>(FK)</a:t>
            </a:r>
          </a:p>
          <a:p>
            <a:pPr eaLnBrk="1" hangingPunct="1">
              <a:spcBef>
                <a:spcPct val="50000"/>
              </a:spcBef>
            </a:pPr>
            <a:r>
              <a:rPr lang="en-US" altLang="en-US" sz="1200" dirty="0" smtClean="0">
                <a:solidFill>
                  <a:schemeClr val="accent1"/>
                </a:solidFill>
              </a:rPr>
              <a:t>SupplierID (FK)</a:t>
            </a:r>
          </a:p>
          <a:p>
            <a:pPr eaLnBrk="1" hangingPunct="1">
              <a:spcBef>
                <a:spcPct val="50000"/>
              </a:spcBef>
            </a:pPr>
            <a:r>
              <a:rPr lang="en-US" altLang="en-US" sz="1200" dirty="0" smtClean="0"/>
              <a:t>Title</a:t>
            </a:r>
          </a:p>
          <a:p>
            <a:pPr eaLnBrk="1" hangingPunct="1">
              <a:spcBef>
                <a:spcPct val="50000"/>
              </a:spcBef>
            </a:pPr>
            <a:r>
              <a:rPr lang="en-US" altLang="en-US" sz="1200" dirty="0" err="1" smtClean="0"/>
              <a:t>YearPublished</a:t>
            </a:r>
            <a:endParaRPr lang="en-US" altLang="en-US" sz="1200" dirty="0" smtClean="0"/>
          </a:p>
          <a:p>
            <a:pPr eaLnBrk="1" hangingPunct="1">
              <a:spcBef>
                <a:spcPct val="50000"/>
              </a:spcBef>
            </a:pPr>
            <a:r>
              <a:rPr lang="en-US" altLang="en-US" sz="1200" dirty="0" smtClean="0"/>
              <a:t>ISBN</a:t>
            </a:r>
          </a:p>
          <a:p>
            <a:pPr eaLnBrk="1" hangingPunct="1">
              <a:spcBef>
                <a:spcPct val="50000"/>
              </a:spcBef>
            </a:pPr>
            <a:r>
              <a:rPr lang="en-US" altLang="en-US" sz="1200" dirty="0" smtClean="0"/>
              <a:t>Price</a:t>
            </a:r>
          </a:p>
        </p:txBody>
      </p:sp>
      <p:sp>
        <p:nvSpPr>
          <p:cNvPr id="5" name="Text Box 4"/>
          <p:cNvSpPr txBox="1">
            <a:spLocks noChangeArrowheads="1"/>
          </p:cNvSpPr>
          <p:nvPr/>
        </p:nvSpPr>
        <p:spPr bwMode="auto">
          <a:xfrm>
            <a:off x="7969755" y="176107"/>
            <a:ext cx="2691293" cy="2893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2000" b="1" dirty="0" smtClean="0"/>
              <a:t>Customer</a:t>
            </a:r>
          </a:p>
          <a:p>
            <a:pPr eaLnBrk="1" hangingPunct="1">
              <a:spcBef>
                <a:spcPct val="50000"/>
              </a:spcBef>
            </a:pPr>
            <a:r>
              <a:rPr lang="en-US" altLang="en-US" sz="1200" dirty="0" smtClean="0">
                <a:solidFill>
                  <a:srgbClr val="FF0000"/>
                </a:solidFill>
              </a:rPr>
              <a:t>Customer ID (PK)</a:t>
            </a:r>
            <a:endParaRPr lang="en-US" altLang="en-US" sz="1200" dirty="0">
              <a:solidFill>
                <a:srgbClr val="FF0000"/>
              </a:solidFill>
            </a:endParaRPr>
          </a:p>
          <a:p>
            <a:pPr eaLnBrk="1" hangingPunct="1">
              <a:spcBef>
                <a:spcPct val="50000"/>
              </a:spcBef>
            </a:pPr>
            <a:r>
              <a:rPr lang="en-US" altLang="en-US" sz="1200" dirty="0" err="1" smtClean="0"/>
              <a:t>FirstName</a:t>
            </a:r>
            <a:endParaRPr lang="en-US" altLang="en-US" sz="1200" dirty="0" smtClean="0"/>
          </a:p>
          <a:p>
            <a:pPr eaLnBrk="1" hangingPunct="1">
              <a:spcBef>
                <a:spcPct val="50000"/>
              </a:spcBef>
            </a:pPr>
            <a:r>
              <a:rPr lang="en-US" altLang="en-US" sz="1200" dirty="0" err="1" smtClean="0"/>
              <a:t>LastName</a:t>
            </a:r>
            <a:endParaRPr lang="en-US" altLang="en-US" sz="1200" dirty="0" smtClean="0"/>
          </a:p>
          <a:p>
            <a:pPr eaLnBrk="1" hangingPunct="1">
              <a:spcBef>
                <a:spcPct val="50000"/>
              </a:spcBef>
            </a:pPr>
            <a:r>
              <a:rPr lang="en-US" altLang="en-US" sz="1200" dirty="0" smtClean="0"/>
              <a:t>Phone</a:t>
            </a:r>
          </a:p>
          <a:p>
            <a:pPr eaLnBrk="1" hangingPunct="1">
              <a:spcBef>
                <a:spcPct val="50000"/>
              </a:spcBef>
            </a:pPr>
            <a:r>
              <a:rPr lang="en-US" altLang="en-US" sz="1200" dirty="0" smtClean="0"/>
              <a:t>Address1</a:t>
            </a:r>
          </a:p>
          <a:p>
            <a:pPr eaLnBrk="1" hangingPunct="1">
              <a:spcBef>
                <a:spcPct val="50000"/>
              </a:spcBef>
            </a:pPr>
            <a:r>
              <a:rPr lang="en-US" altLang="en-US" sz="1200" dirty="0" smtClean="0"/>
              <a:t>Address2</a:t>
            </a:r>
          </a:p>
          <a:p>
            <a:pPr eaLnBrk="1" hangingPunct="1">
              <a:spcBef>
                <a:spcPct val="50000"/>
              </a:spcBef>
            </a:pPr>
            <a:r>
              <a:rPr lang="en-US" altLang="en-US" sz="1200" dirty="0" smtClean="0"/>
              <a:t>City</a:t>
            </a:r>
          </a:p>
          <a:p>
            <a:pPr eaLnBrk="1" hangingPunct="1">
              <a:spcBef>
                <a:spcPct val="50000"/>
              </a:spcBef>
            </a:pPr>
            <a:r>
              <a:rPr lang="en-US" altLang="en-US" sz="1200" dirty="0" smtClean="0"/>
              <a:t>State</a:t>
            </a:r>
          </a:p>
          <a:p>
            <a:pPr eaLnBrk="1" hangingPunct="1">
              <a:spcBef>
                <a:spcPct val="50000"/>
              </a:spcBef>
            </a:pPr>
            <a:r>
              <a:rPr lang="en-US" altLang="en-US" sz="1200" dirty="0" smtClean="0"/>
              <a:t>ZIP</a:t>
            </a:r>
          </a:p>
        </p:txBody>
      </p:sp>
      <p:sp>
        <p:nvSpPr>
          <p:cNvPr id="7" name="Text Box 4"/>
          <p:cNvSpPr txBox="1">
            <a:spLocks noChangeArrowheads="1"/>
          </p:cNvSpPr>
          <p:nvPr/>
        </p:nvSpPr>
        <p:spPr bwMode="auto">
          <a:xfrm>
            <a:off x="3856253" y="176107"/>
            <a:ext cx="1960520" cy="15081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2000" b="1" dirty="0" err="1" smtClean="0"/>
              <a:t>BookOrder</a:t>
            </a:r>
            <a:endParaRPr lang="en-US" altLang="en-US" sz="2000" b="1" dirty="0" smtClean="0"/>
          </a:p>
          <a:p>
            <a:pPr eaLnBrk="1" hangingPunct="1">
              <a:spcBef>
                <a:spcPct val="50000"/>
              </a:spcBef>
            </a:pPr>
            <a:r>
              <a:rPr lang="is-IS" altLang="en-US" sz="1200" dirty="0" smtClean="0">
                <a:solidFill>
                  <a:srgbClr val="FF0000"/>
                </a:solidFill>
              </a:rPr>
              <a:t>BookOrderID (PK)</a:t>
            </a:r>
          </a:p>
          <a:p>
            <a:pPr eaLnBrk="1" hangingPunct="1">
              <a:spcBef>
                <a:spcPct val="50000"/>
              </a:spcBef>
            </a:pPr>
            <a:r>
              <a:rPr lang="is-IS" altLang="en-US" sz="1200" dirty="0" smtClean="0">
                <a:solidFill>
                  <a:schemeClr val="accent1"/>
                </a:solidFill>
              </a:rPr>
              <a:t>BookID(FK)</a:t>
            </a:r>
          </a:p>
          <a:p>
            <a:pPr eaLnBrk="1" hangingPunct="1">
              <a:spcBef>
                <a:spcPct val="50000"/>
              </a:spcBef>
            </a:pPr>
            <a:r>
              <a:rPr lang="is-IS" altLang="en-US" sz="1200" dirty="0" smtClean="0">
                <a:solidFill>
                  <a:schemeClr val="accent1"/>
                </a:solidFill>
              </a:rPr>
              <a:t>OrderID (FK)</a:t>
            </a:r>
          </a:p>
          <a:p>
            <a:pPr eaLnBrk="1" hangingPunct="1">
              <a:spcBef>
                <a:spcPct val="50000"/>
              </a:spcBef>
            </a:pPr>
            <a:r>
              <a:rPr lang="is-IS" altLang="en-US" sz="1200" dirty="0" smtClean="0"/>
              <a:t>OrderQuantity</a:t>
            </a:r>
          </a:p>
        </p:txBody>
      </p:sp>
      <p:sp>
        <p:nvSpPr>
          <p:cNvPr id="8" name="Text Box 4"/>
          <p:cNvSpPr txBox="1">
            <a:spLocks noChangeArrowheads="1"/>
          </p:cNvSpPr>
          <p:nvPr/>
        </p:nvSpPr>
        <p:spPr bwMode="auto">
          <a:xfrm>
            <a:off x="2652238" y="3378123"/>
            <a:ext cx="1988750" cy="34470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2000" b="1" dirty="0" smtClean="0"/>
              <a:t>Supplier</a:t>
            </a:r>
          </a:p>
          <a:p>
            <a:pPr eaLnBrk="1" hangingPunct="1">
              <a:spcBef>
                <a:spcPct val="50000"/>
              </a:spcBef>
            </a:pPr>
            <a:r>
              <a:rPr lang="en-US" altLang="en-US" sz="1200" dirty="0" smtClean="0">
                <a:solidFill>
                  <a:srgbClr val="FF0000"/>
                </a:solidFill>
              </a:rPr>
              <a:t>SupplierID (PK)</a:t>
            </a:r>
          </a:p>
          <a:p>
            <a:pPr eaLnBrk="1" hangingPunct="1">
              <a:spcBef>
                <a:spcPct val="50000"/>
              </a:spcBef>
            </a:pPr>
            <a:r>
              <a:rPr lang="en-US" altLang="en-US" sz="1200" dirty="0" err="1" smtClean="0"/>
              <a:t>CompanyName</a:t>
            </a:r>
            <a:endParaRPr lang="en-US" altLang="en-US" sz="1200" dirty="0" smtClean="0"/>
          </a:p>
          <a:p>
            <a:pPr eaLnBrk="1" hangingPunct="1">
              <a:spcBef>
                <a:spcPct val="50000"/>
              </a:spcBef>
            </a:pPr>
            <a:r>
              <a:rPr lang="en-US" altLang="en-US" sz="1200" dirty="0" err="1" smtClean="0"/>
              <a:t>ContactName</a:t>
            </a:r>
            <a:endParaRPr lang="en-US" altLang="en-US" sz="1200" dirty="0" smtClean="0"/>
          </a:p>
          <a:p>
            <a:pPr eaLnBrk="1" hangingPunct="1">
              <a:spcBef>
                <a:spcPct val="50000"/>
              </a:spcBef>
            </a:pPr>
            <a:r>
              <a:rPr lang="en-US" altLang="en-US" sz="1200" dirty="0" err="1" smtClean="0"/>
              <a:t>ContactPhone</a:t>
            </a:r>
            <a:endParaRPr lang="en-US" altLang="en-US" sz="1200" dirty="0"/>
          </a:p>
          <a:p>
            <a:pPr eaLnBrk="1" hangingPunct="1">
              <a:spcBef>
                <a:spcPct val="50000"/>
              </a:spcBef>
            </a:pPr>
            <a:r>
              <a:rPr lang="en-US" altLang="en-US" sz="1200" dirty="0"/>
              <a:t>Address1</a:t>
            </a:r>
          </a:p>
          <a:p>
            <a:pPr eaLnBrk="1" hangingPunct="1">
              <a:spcBef>
                <a:spcPct val="50000"/>
              </a:spcBef>
            </a:pPr>
            <a:r>
              <a:rPr lang="en-US" altLang="en-US" sz="1200" dirty="0"/>
              <a:t>Address2</a:t>
            </a:r>
          </a:p>
          <a:p>
            <a:pPr eaLnBrk="1" hangingPunct="1">
              <a:spcBef>
                <a:spcPct val="50000"/>
              </a:spcBef>
            </a:pPr>
            <a:r>
              <a:rPr lang="en-US" altLang="en-US" sz="1200" dirty="0"/>
              <a:t>City</a:t>
            </a:r>
          </a:p>
          <a:p>
            <a:pPr eaLnBrk="1" hangingPunct="1">
              <a:spcBef>
                <a:spcPct val="50000"/>
              </a:spcBef>
            </a:pPr>
            <a:r>
              <a:rPr lang="en-US" altLang="en-US" sz="1200" dirty="0"/>
              <a:t>State</a:t>
            </a:r>
          </a:p>
          <a:p>
            <a:pPr eaLnBrk="1" hangingPunct="1">
              <a:spcBef>
                <a:spcPct val="50000"/>
              </a:spcBef>
            </a:pPr>
            <a:r>
              <a:rPr lang="en-US" altLang="en-US" sz="1200" dirty="0" smtClean="0"/>
              <a:t>ZIP</a:t>
            </a:r>
          </a:p>
          <a:p>
            <a:pPr eaLnBrk="1" hangingPunct="1">
              <a:spcBef>
                <a:spcPct val="50000"/>
              </a:spcBef>
            </a:pPr>
            <a:r>
              <a:rPr lang="en-US" altLang="en-US" sz="1200" dirty="0" smtClean="0"/>
              <a:t>Country</a:t>
            </a:r>
          </a:p>
          <a:p>
            <a:pPr eaLnBrk="1" hangingPunct="1">
              <a:spcBef>
                <a:spcPct val="50000"/>
              </a:spcBef>
            </a:pPr>
            <a:endParaRPr lang="en-US" altLang="en-US" sz="1200" b="1" dirty="0" smtClean="0"/>
          </a:p>
        </p:txBody>
      </p:sp>
      <p:sp>
        <p:nvSpPr>
          <p:cNvPr id="9" name="TextBox 8"/>
          <p:cNvSpPr txBox="1"/>
          <p:nvPr/>
        </p:nvSpPr>
        <p:spPr>
          <a:xfrm>
            <a:off x="7983740" y="4266711"/>
            <a:ext cx="4191777" cy="2585323"/>
          </a:xfrm>
          <a:prstGeom prst="rect">
            <a:avLst/>
          </a:prstGeom>
          <a:noFill/>
          <a:ln>
            <a:solidFill>
              <a:schemeClr val="tx1"/>
            </a:solidFill>
          </a:ln>
        </p:spPr>
        <p:txBody>
          <a:bodyPr wrap="square" rtlCol="0">
            <a:spAutoFit/>
          </a:bodyPr>
          <a:lstStyle/>
          <a:p>
            <a:r>
              <a:rPr lang="en-US" b="1" dirty="0" smtClean="0"/>
              <a:t>Assumptions:</a:t>
            </a:r>
            <a:r>
              <a:rPr lang="en-US" dirty="0" smtClean="0"/>
              <a:t> We are assuming that each book may have a maximum of one author (or none). This table only shows book orders, NOT book rentals. Publisher and edition information are excluded, to maintain simplicity. Payment is outside of the scope of this assignment. Also we are charitable business, so no TotalDue or LineTotal will show. </a:t>
            </a:r>
            <a:endParaRPr lang="en-US" b="1" dirty="0"/>
          </a:p>
        </p:txBody>
      </p:sp>
      <p:cxnSp>
        <p:nvCxnSpPr>
          <p:cNvPr id="59" name="Straight Connector 58"/>
          <p:cNvCxnSpPr>
            <a:stCxn id="60" idx="3"/>
            <a:endCxn id="61" idx="1"/>
          </p:cNvCxnSpPr>
          <p:nvPr/>
        </p:nvCxnSpPr>
        <p:spPr>
          <a:xfrm flipH="1" flipV="1">
            <a:off x="2256849" y="2339698"/>
            <a:ext cx="682383" cy="854189"/>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flipH="1">
            <a:off x="2939232" y="3009221"/>
            <a:ext cx="315715" cy="369332"/>
          </a:xfrm>
          <a:prstGeom prst="rect">
            <a:avLst/>
          </a:prstGeom>
          <a:noFill/>
        </p:spPr>
        <p:txBody>
          <a:bodyPr wrap="square" rtlCol="0">
            <a:spAutoFit/>
          </a:bodyPr>
          <a:lstStyle/>
          <a:p>
            <a:r>
              <a:rPr lang="en-US" b="1" dirty="0" smtClean="0"/>
              <a:t>1</a:t>
            </a:r>
            <a:endParaRPr lang="en-US" b="1" dirty="0"/>
          </a:p>
        </p:txBody>
      </p:sp>
      <p:sp>
        <p:nvSpPr>
          <p:cNvPr id="61" name="TextBox 60"/>
          <p:cNvSpPr txBox="1"/>
          <p:nvPr/>
        </p:nvSpPr>
        <p:spPr>
          <a:xfrm flipH="1">
            <a:off x="1941134" y="2155032"/>
            <a:ext cx="315715" cy="369332"/>
          </a:xfrm>
          <a:prstGeom prst="rect">
            <a:avLst/>
          </a:prstGeom>
          <a:noFill/>
        </p:spPr>
        <p:txBody>
          <a:bodyPr wrap="square" rtlCol="0">
            <a:spAutoFit/>
          </a:bodyPr>
          <a:lstStyle/>
          <a:p>
            <a:r>
              <a:rPr lang="en-US" b="1" dirty="0" smtClean="0"/>
              <a:t>M</a:t>
            </a:r>
            <a:endParaRPr lang="en-US" b="1" dirty="0"/>
          </a:p>
        </p:txBody>
      </p:sp>
      <p:sp>
        <p:nvSpPr>
          <p:cNvPr id="17" name="Text Box 4"/>
          <p:cNvSpPr txBox="1">
            <a:spLocks noChangeArrowheads="1"/>
          </p:cNvSpPr>
          <p:nvPr/>
        </p:nvSpPr>
        <p:spPr bwMode="auto">
          <a:xfrm>
            <a:off x="5179812" y="3400496"/>
            <a:ext cx="1988750" cy="19697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2000" b="1" dirty="0" smtClean="0"/>
              <a:t>Orders</a:t>
            </a:r>
          </a:p>
          <a:p>
            <a:pPr eaLnBrk="1" hangingPunct="1">
              <a:spcBef>
                <a:spcPct val="50000"/>
              </a:spcBef>
            </a:pPr>
            <a:r>
              <a:rPr lang="en-US" altLang="en-US" sz="1200" dirty="0" err="1" smtClean="0">
                <a:solidFill>
                  <a:srgbClr val="FF0000"/>
                </a:solidFill>
              </a:rPr>
              <a:t>OrderID</a:t>
            </a:r>
            <a:r>
              <a:rPr lang="en-US" altLang="en-US" sz="1200" dirty="0" smtClean="0">
                <a:solidFill>
                  <a:srgbClr val="FF0000"/>
                </a:solidFill>
              </a:rPr>
              <a:t> (PK)</a:t>
            </a:r>
          </a:p>
          <a:p>
            <a:pPr eaLnBrk="1" hangingPunct="1">
              <a:spcBef>
                <a:spcPct val="50000"/>
              </a:spcBef>
            </a:pPr>
            <a:r>
              <a:rPr lang="en-US" altLang="en-US" sz="1200" dirty="0" err="1" smtClean="0">
                <a:solidFill>
                  <a:schemeClr val="accent1"/>
                </a:solidFill>
              </a:rPr>
              <a:t>CustomerID</a:t>
            </a:r>
            <a:r>
              <a:rPr lang="en-US" altLang="en-US" sz="1200" dirty="0" smtClean="0">
                <a:solidFill>
                  <a:schemeClr val="accent1"/>
                </a:solidFill>
              </a:rPr>
              <a:t> (FK)</a:t>
            </a:r>
          </a:p>
          <a:p>
            <a:pPr eaLnBrk="1" hangingPunct="1">
              <a:spcBef>
                <a:spcPct val="50000"/>
              </a:spcBef>
            </a:pPr>
            <a:r>
              <a:rPr lang="en-US" altLang="en-US" sz="1200" dirty="0" err="1" smtClean="0"/>
              <a:t>OrderDate</a:t>
            </a:r>
            <a:endParaRPr lang="en-US" altLang="en-US" sz="1200" dirty="0" smtClean="0"/>
          </a:p>
          <a:p>
            <a:pPr eaLnBrk="1" hangingPunct="1">
              <a:spcBef>
                <a:spcPct val="50000"/>
              </a:spcBef>
            </a:pPr>
            <a:endParaRPr lang="en-US" altLang="en-US" sz="1600" dirty="0" smtClean="0"/>
          </a:p>
          <a:p>
            <a:pPr eaLnBrk="1" hangingPunct="1">
              <a:spcBef>
                <a:spcPct val="50000"/>
              </a:spcBef>
            </a:pPr>
            <a:endParaRPr lang="en-US" altLang="en-US" sz="1600" dirty="0" smtClean="0"/>
          </a:p>
        </p:txBody>
      </p:sp>
      <p:cxnSp>
        <p:nvCxnSpPr>
          <p:cNvPr id="22" name="Straight Connector 21"/>
          <p:cNvCxnSpPr>
            <a:stCxn id="24" idx="2"/>
            <a:endCxn id="26" idx="0"/>
          </p:cNvCxnSpPr>
          <p:nvPr/>
        </p:nvCxnSpPr>
        <p:spPr>
          <a:xfrm flipH="1">
            <a:off x="7445505" y="819009"/>
            <a:ext cx="380377" cy="2559114"/>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7668025" y="449677"/>
            <a:ext cx="315715" cy="369332"/>
          </a:xfrm>
          <a:prstGeom prst="rect">
            <a:avLst/>
          </a:prstGeom>
          <a:noFill/>
        </p:spPr>
        <p:txBody>
          <a:bodyPr wrap="square" rtlCol="0">
            <a:spAutoFit/>
          </a:bodyPr>
          <a:lstStyle/>
          <a:p>
            <a:r>
              <a:rPr lang="en-US" b="1" dirty="0" smtClean="0"/>
              <a:t>1</a:t>
            </a:r>
            <a:endParaRPr lang="en-US" b="1" dirty="0"/>
          </a:p>
        </p:txBody>
      </p:sp>
      <p:sp>
        <p:nvSpPr>
          <p:cNvPr id="26" name="TextBox 25"/>
          <p:cNvSpPr txBox="1"/>
          <p:nvPr/>
        </p:nvSpPr>
        <p:spPr>
          <a:xfrm flipH="1">
            <a:off x="7232956" y="3378123"/>
            <a:ext cx="425099" cy="369332"/>
          </a:xfrm>
          <a:prstGeom prst="rect">
            <a:avLst/>
          </a:prstGeom>
          <a:noFill/>
        </p:spPr>
        <p:txBody>
          <a:bodyPr wrap="square" rtlCol="0">
            <a:spAutoFit/>
          </a:bodyPr>
          <a:lstStyle/>
          <a:p>
            <a:r>
              <a:rPr lang="en-US" b="1" dirty="0" smtClean="0"/>
              <a:t>M</a:t>
            </a:r>
            <a:endParaRPr lang="en-US" b="1" dirty="0"/>
          </a:p>
        </p:txBody>
      </p:sp>
      <p:cxnSp>
        <p:nvCxnSpPr>
          <p:cNvPr id="36" name="Straight Connector 35"/>
          <p:cNvCxnSpPr>
            <a:stCxn id="37" idx="1"/>
            <a:endCxn id="38" idx="3"/>
          </p:cNvCxnSpPr>
          <p:nvPr/>
        </p:nvCxnSpPr>
        <p:spPr>
          <a:xfrm>
            <a:off x="2299167" y="577513"/>
            <a:ext cx="1122749"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1983452" y="392847"/>
            <a:ext cx="315715" cy="369332"/>
          </a:xfrm>
          <a:prstGeom prst="rect">
            <a:avLst/>
          </a:prstGeom>
          <a:noFill/>
        </p:spPr>
        <p:txBody>
          <a:bodyPr wrap="square" rtlCol="0">
            <a:spAutoFit/>
          </a:bodyPr>
          <a:lstStyle/>
          <a:p>
            <a:r>
              <a:rPr lang="en-US" b="1" dirty="0" smtClean="0"/>
              <a:t>1</a:t>
            </a:r>
            <a:endParaRPr lang="en-US" b="1" dirty="0"/>
          </a:p>
        </p:txBody>
      </p:sp>
      <p:sp>
        <p:nvSpPr>
          <p:cNvPr id="38" name="TextBox 37"/>
          <p:cNvSpPr txBox="1"/>
          <p:nvPr/>
        </p:nvSpPr>
        <p:spPr>
          <a:xfrm flipH="1">
            <a:off x="3421916" y="392847"/>
            <a:ext cx="315715" cy="369332"/>
          </a:xfrm>
          <a:prstGeom prst="rect">
            <a:avLst/>
          </a:prstGeom>
          <a:noFill/>
        </p:spPr>
        <p:txBody>
          <a:bodyPr wrap="square" rtlCol="0">
            <a:spAutoFit/>
          </a:bodyPr>
          <a:lstStyle/>
          <a:p>
            <a:r>
              <a:rPr lang="en-US" b="1" dirty="0" smtClean="0"/>
              <a:t>M</a:t>
            </a:r>
            <a:endParaRPr lang="en-US" b="1" dirty="0"/>
          </a:p>
        </p:txBody>
      </p:sp>
      <p:cxnSp>
        <p:nvCxnSpPr>
          <p:cNvPr id="41" name="Straight Connector 40"/>
          <p:cNvCxnSpPr>
            <a:stCxn id="42" idx="0"/>
            <a:endCxn id="43" idx="2"/>
          </p:cNvCxnSpPr>
          <p:nvPr/>
        </p:nvCxnSpPr>
        <p:spPr>
          <a:xfrm flipH="1" flipV="1">
            <a:off x="5620318" y="2084358"/>
            <a:ext cx="1" cy="978154"/>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flipH="1">
            <a:off x="5462462" y="3062512"/>
            <a:ext cx="315715" cy="369332"/>
          </a:xfrm>
          <a:prstGeom prst="rect">
            <a:avLst/>
          </a:prstGeom>
          <a:noFill/>
        </p:spPr>
        <p:txBody>
          <a:bodyPr wrap="square" rtlCol="0">
            <a:spAutoFit/>
          </a:bodyPr>
          <a:lstStyle/>
          <a:p>
            <a:r>
              <a:rPr lang="en-US" b="1" dirty="0" smtClean="0"/>
              <a:t>1</a:t>
            </a:r>
            <a:endParaRPr lang="en-US" b="1" dirty="0"/>
          </a:p>
        </p:txBody>
      </p:sp>
      <p:sp>
        <p:nvSpPr>
          <p:cNvPr id="43" name="TextBox 42"/>
          <p:cNvSpPr txBox="1"/>
          <p:nvPr/>
        </p:nvSpPr>
        <p:spPr>
          <a:xfrm flipH="1">
            <a:off x="5462461" y="1715026"/>
            <a:ext cx="315715" cy="369332"/>
          </a:xfrm>
          <a:prstGeom prst="rect">
            <a:avLst/>
          </a:prstGeom>
          <a:noFill/>
        </p:spPr>
        <p:txBody>
          <a:bodyPr wrap="square" rtlCol="0">
            <a:spAutoFit/>
          </a:bodyPr>
          <a:lstStyle/>
          <a:p>
            <a:r>
              <a:rPr lang="en-US" b="1" dirty="0" smtClean="0"/>
              <a:t>M</a:t>
            </a:r>
            <a:endParaRPr lang="en-US" b="1" dirty="0"/>
          </a:p>
        </p:txBody>
      </p:sp>
      <p:sp>
        <p:nvSpPr>
          <p:cNvPr id="46" name="Text Box 4"/>
          <p:cNvSpPr txBox="1">
            <a:spLocks noChangeArrowheads="1"/>
          </p:cNvSpPr>
          <p:nvPr/>
        </p:nvSpPr>
        <p:spPr bwMode="auto">
          <a:xfrm>
            <a:off x="120239" y="3400496"/>
            <a:ext cx="1820895" cy="1785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2000" b="1" dirty="0" smtClean="0"/>
              <a:t>Author</a:t>
            </a:r>
          </a:p>
          <a:p>
            <a:pPr eaLnBrk="1" hangingPunct="1">
              <a:spcBef>
                <a:spcPct val="50000"/>
              </a:spcBef>
            </a:pPr>
            <a:r>
              <a:rPr lang="en-US" altLang="en-US" sz="1200" dirty="0" err="1" smtClean="0">
                <a:solidFill>
                  <a:srgbClr val="FF0000"/>
                </a:solidFill>
              </a:rPr>
              <a:t>AuthorID</a:t>
            </a:r>
            <a:r>
              <a:rPr lang="en-US" altLang="en-US" sz="1200" dirty="0" smtClean="0">
                <a:solidFill>
                  <a:srgbClr val="FF0000"/>
                </a:solidFill>
              </a:rPr>
              <a:t> (PK)</a:t>
            </a:r>
          </a:p>
          <a:p>
            <a:pPr eaLnBrk="1" hangingPunct="1">
              <a:spcBef>
                <a:spcPct val="50000"/>
              </a:spcBef>
            </a:pPr>
            <a:r>
              <a:rPr lang="en-US" altLang="en-US" sz="1200" dirty="0" err="1" smtClean="0"/>
              <a:t>FirstName</a:t>
            </a:r>
            <a:endParaRPr lang="en-US" altLang="en-US" sz="1200" dirty="0" smtClean="0"/>
          </a:p>
          <a:p>
            <a:pPr eaLnBrk="1" hangingPunct="1">
              <a:spcBef>
                <a:spcPct val="50000"/>
              </a:spcBef>
            </a:pPr>
            <a:r>
              <a:rPr lang="en-US" altLang="en-US" sz="1200" dirty="0" err="1" smtClean="0"/>
              <a:t>LastName</a:t>
            </a:r>
            <a:endParaRPr lang="en-US" altLang="en-US" sz="1200" dirty="0" smtClean="0"/>
          </a:p>
          <a:p>
            <a:pPr eaLnBrk="1" hangingPunct="1">
              <a:spcBef>
                <a:spcPct val="50000"/>
              </a:spcBef>
            </a:pPr>
            <a:r>
              <a:rPr lang="en-US" altLang="en-US" sz="1200" dirty="0" err="1" smtClean="0"/>
              <a:t>YearBorn</a:t>
            </a:r>
            <a:endParaRPr lang="en-US" altLang="en-US" sz="1200" dirty="0" smtClean="0"/>
          </a:p>
          <a:p>
            <a:pPr eaLnBrk="1" hangingPunct="1">
              <a:spcBef>
                <a:spcPct val="50000"/>
              </a:spcBef>
            </a:pPr>
            <a:r>
              <a:rPr lang="en-US" altLang="en-US" sz="1200" dirty="0" err="1" smtClean="0"/>
              <a:t>YearDied</a:t>
            </a:r>
            <a:endParaRPr lang="en-US" altLang="en-US" sz="1200" dirty="0" smtClean="0"/>
          </a:p>
        </p:txBody>
      </p:sp>
      <p:cxnSp>
        <p:nvCxnSpPr>
          <p:cNvPr id="47" name="Straight Connector 46"/>
          <p:cNvCxnSpPr>
            <a:stCxn id="48" idx="0"/>
            <a:endCxn id="49" idx="2"/>
          </p:cNvCxnSpPr>
          <p:nvPr/>
        </p:nvCxnSpPr>
        <p:spPr>
          <a:xfrm flipH="1" flipV="1">
            <a:off x="1093951" y="2903964"/>
            <a:ext cx="2668" cy="182793"/>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flipH="1">
            <a:off x="938762" y="3086757"/>
            <a:ext cx="315715" cy="369332"/>
          </a:xfrm>
          <a:prstGeom prst="rect">
            <a:avLst/>
          </a:prstGeom>
          <a:noFill/>
        </p:spPr>
        <p:txBody>
          <a:bodyPr wrap="square" rtlCol="0">
            <a:spAutoFit/>
          </a:bodyPr>
          <a:lstStyle/>
          <a:p>
            <a:r>
              <a:rPr lang="en-US" b="1" dirty="0" smtClean="0"/>
              <a:t>1</a:t>
            </a:r>
            <a:endParaRPr lang="en-US" b="1" dirty="0"/>
          </a:p>
        </p:txBody>
      </p:sp>
      <p:sp>
        <p:nvSpPr>
          <p:cNvPr id="49" name="TextBox 48"/>
          <p:cNvSpPr txBox="1"/>
          <p:nvPr/>
        </p:nvSpPr>
        <p:spPr>
          <a:xfrm flipH="1">
            <a:off x="936094" y="2534632"/>
            <a:ext cx="315715" cy="369332"/>
          </a:xfrm>
          <a:prstGeom prst="rect">
            <a:avLst/>
          </a:prstGeom>
          <a:noFill/>
        </p:spPr>
        <p:txBody>
          <a:bodyPr wrap="square" rtlCol="0">
            <a:spAutoFit/>
          </a:bodyPr>
          <a:lstStyle/>
          <a:p>
            <a:r>
              <a:rPr lang="en-US" b="1" dirty="0" smtClean="0"/>
              <a:t>M</a:t>
            </a:r>
            <a:endParaRPr lang="en-US" b="1" dirty="0"/>
          </a:p>
        </p:txBody>
      </p:sp>
    </p:spTree>
    <p:extLst>
      <p:ext uri="{BB962C8B-B14F-4D97-AF65-F5344CB8AC3E}">
        <p14:creationId xmlns:p14="http://schemas.microsoft.com/office/powerpoint/2010/main" val="644773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157</Words>
  <Application>Microsoft Office PowerPoint</Application>
  <PresentationFormat>Widescreen</PresentationFormat>
  <Paragraphs>60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Mangal</vt:lpstr>
      <vt:lpstr>Tahoma</vt:lpstr>
      <vt:lpstr>Office Theme</vt:lpstr>
      <vt:lpstr>Introduction – “Imaginary Bookstore”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Istvan Bardi</dc:creator>
  <cp:lastModifiedBy>Bardi, Istvan</cp:lastModifiedBy>
  <cp:revision>35</cp:revision>
  <dcterms:created xsi:type="dcterms:W3CDTF">2016-09-09T00:11:51Z</dcterms:created>
  <dcterms:modified xsi:type="dcterms:W3CDTF">2016-10-20T23:28:27Z</dcterms:modified>
</cp:coreProperties>
</file>