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68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74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29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6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60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6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2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7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4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3900" y="2286000"/>
            <a:ext cx="7766936" cy="1646302"/>
          </a:xfrm>
        </p:spPr>
        <p:txBody>
          <a:bodyPr/>
          <a:lstStyle/>
          <a:p>
            <a:pPr algn="ctr"/>
            <a:r>
              <a:rPr lang="es-ES" dirty="0" smtClean="0"/>
              <a:t>Trabajo Final: </a:t>
            </a:r>
            <a:br>
              <a:rPr lang="es-ES" dirty="0" smtClean="0"/>
            </a:br>
            <a:r>
              <a:rPr lang="es-ES" dirty="0" smtClean="0"/>
              <a:t>Extracción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1667" y="4541668"/>
            <a:ext cx="7766936" cy="1981667"/>
          </a:xfrm>
        </p:spPr>
        <p:txBody>
          <a:bodyPr>
            <a:normAutofit/>
          </a:bodyPr>
          <a:lstStyle/>
          <a:p>
            <a:r>
              <a:rPr lang="es-ES" dirty="0" smtClean="0"/>
              <a:t>Integrantes: Francisco Ibarra </a:t>
            </a:r>
          </a:p>
          <a:p>
            <a:r>
              <a:rPr lang="es-ES" dirty="0" smtClean="0"/>
              <a:t>María Elizabeth Opazo</a:t>
            </a:r>
          </a:p>
          <a:p>
            <a:r>
              <a:rPr lang="es-ES" dirty="0" smtClean="0"/>
              <a:t>Profesores: Diana López</a:t>
            </a:r>
          </a:p>
          <a:p>
            <a:r>
              <a:rPr lang="es-ES" dirty="0" smtClean="0"/>
              <a:t>Amaru Fernández</a:t>
            </a:r>
          </a:p>
          <a:p>
            <a:r>
              <a:rPr lang="es-ES" dirty="0" smtClean="0"/>
              <a:t>Big </a:t>
            </a:r>
            <a:r>
              <a:rPr lang="es-ES" dirty="0" smtClean="0"/>
              <a:t>Data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93900" cy="685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87" b="23467"/>
          <a:stretch/>
        </p:blipFill>
        <p:spPr>
          <a:xfrm>
            <a:off x="3086100" y="5549666"/>
            <a:ext cx="2019300" cy="686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1" t="35185" r="24889" b="32275"/>
          <a:stretch/>
        </p:blipFill>
        <p:spPr>
          <a:xfrm>
            <a:off x="525454" y="5532502"/>
            <a:ext cx="2242625" cy="703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46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6894"/>
            <a:ext cx="8596668" cy="1320800"/>
          </a:xfrm>
        </p:spPr>
        <p:txBody>
          <a:bodyPr/>
          <a:lstStyle/>
          <a:p>
            <a:r>
              <a:rPr lang="es-CL" dirty="0" smtClean="0"/>
              <a:t>NACIONAL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841322"/>
              </p:ext>
            </p:extLst>
          </p:nvPr>
        </p:nvGraphicFramePr>
        <p:xfrm>
          <a:off x="677690" y="1027488"/>
          <a:ext cx="859631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1325862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33953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Producto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5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/>
                        </a:rPr>
                        <a:t>Cuaderno </a:t>
                      </a:r>
                      <a:r>
                        <a:rPr lang="es-ES" dirty="0" err="1" smtClean="0">
                          <a:effectLst/>
                        </a:rPr>
                        <a:t>College</a:t>
                      </a:r>
                      <a:r>
                        <a:rPr lang="es-ES" dirty="0" smtClean="0">
                          <a:effectLst/>
                        </a:rPr>
                        <a:t> 80 Hojas 7mm. </a:t>
                      </a:r>
                      <a:r>
                        <a:rPr lang="es-ES" dirty="0" err="1" smtClean="0">
                          <a:effectLst/>
                        </a:rPr>
                        <a:t>Georgi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$890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1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GRAFITO WRAPS JUNGLA HEXAGONAL 4 UNID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$1.090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2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Estuche 12 Lápices de Colores Cortos </a:t>
                      </a:r>
                      <a:r>
                        <a:rPr lang="es-CL" dirty="0" err="1" smtClean="0"/>
                        <a:t>Artel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$890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Bolígrafo</a:t>
                      </a:r>
                      <a:r>
                        <a:rPr lang="en-US" dirty="0" smtClean="0">
                          <a:effectLst/>
                        </a:rPr>
                        <a:t> FX2 </a:t>
                      </a:r>
                      <a:r>
                        <a:rPr lang="en-US" dirty="0" err="1" smtClean="0">
                          <a:effectLst/>
                        </a:rPr>
                        <a:t>Rojo</a:t>
                      </a:r>
                      <a:r>
                        <a:rPr lang="en-US" dirty="0" smtClean="0">
                          <a:effectLst/>
                        </a:rPr>
                        <a:t> 1mm. </a:t>
                      </a:r>
                      <a:r>
                        <a:rPr lang="en-US" dirty="0" err="1" smtClean="0">
                          <a:effectLst/>
                        </a:rPr>
                        <a:t>Artel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$790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3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Blíster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Sacapunta</a:t>
                      </a:r>
                      <a:r>
                        <a:rPr lang="en-US" dirty="0" smtClean="0">
                          <a:effectLst/>
                        </a:rPr>
                        <a:t> + Goma Look </a:t>
                      </a:r>
                      <a:r>
                        <a:rPr lang="en-US" dirty="0" err="1" smtClean="0">
                          <a:effectLst/>
                        </a:rPr>
                        <a:t>Colores</a:t>
                      </a:r>
                      <a:r>
                        <a:rPr lang="en-US" dirty="0" smtClean="0">
                          <a:effectLst/>
                        </a:rPr>
                        <a:t> Milan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$490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Pegamento</a:t>
                      </a:r>
                      <a:r>
                        <a:rPr lang="en-US" dirty="0" smtClean="0">
                          <a:effectLst/>
                        </a:rPr>
                        <a:t> Glitter Rosado 177ml. </a:t>
                      </a:r>
                      <a:r>
                        <a:rPr lang="en-US" dirty="0" err="1" smtClean="0">
                          <a:effectLst/>
                        </a:rPr>
                        <a:t>Elmers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$390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0120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38200" y="5626100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TOTAL $4.540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534" y="3162300"/>
            <a:ext cx="8596668" cy="1320800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Comparación </a:t>
            </a:r>
            <a:r>
              <a:rPr lang="es-ES" dirty="0" smtClean="0"/>
              <a:t>de Precios entre </a:t>
            </a:r>
            <a:r>
              <a:rPr lang="es-ES" dirty="0" err="1" smtClean="0"/>
              <a:t>Dimeiggs</a:t>
            </a:r>
            <a:r>
              <a:rPr lang="es-ES" dirty="0" smtClean="0"/>
              <a:t> y Liberia Nacional</a:t>
            </a:r>
          </a:p>
          <a:p>
            <a:r>
              <a:rPr lang="es-ES" dirty="0" smtClean="0"/>
              <a:t>Sección útiles escolares </a:t>
            </a:r>
          </a:p>
          <a:p>
            <a:r>
              <a:rPr lang="es-ES" dirty="0" smtClean="0"/>
              <a:t>Análisis de los datos recolectados 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1" t="35185" r="24889" b="32275"/>
          <a:stretch/>
        </p:blipFill>
        <p:spPr>
          <a:xfrm>
            <a:off x="1307806" y="5184011"/>
            <a:ext cx="2242625" cy="703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87" b="23467"/>
          <a:stretch/>
        </p:blipFill>
        <p:spPr>
          <a:xfrm>
            <a:off x="4975668" y="5150773"/>
            <a:ext cx="2242625" cy="686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60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General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66413"/>
            <a:ext cx="8596668" cy="3880773"/>
          </a:xfrm>
        </p:spPr>
        <p:txBody>
          <a:bodyPr/>
          <a:lstStyle/>
          <a:p>
            <a:pPr lvl="0"/>
            <a:r>
              <a:rPr lang="es-CL" dirty="0"/>
              <a:t>E</a:t>
            </a:r>
            <a:r>
              <a:rPr lang="es-CL" dirty="0" smtClean="0"/>
              <a:t>lección de los útiles escolares más económicos para comprar.</a:t>
            </a:r>
            <a:endParaRPr lang="en-U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0"/>
            <a:r>
              <a:rPr lang="es-CL" dirty="0"/>
              <a:t>Analizar y comparar precios de productos específicos que tengan en </a:t>
            </a:r>
            <a:r>
              <a:rPr lang="es-CL" dirty="0" smtClean="0"/>
              <a:t>común </a:t>
            </a:r>
            <a:r>
              <a:rPr lang="es-CL" dirty="0"/>
              <a:t>la sección escolares.</a:t>
            </a:r>
            <a:endParaRPr lang="en-US" dirty="0"/>
          </a:p>
          <a:p>
            <a:pPr lvl="0"/>
            <a:r>
              <a:rPr lang="es-CL" dirty="0"/>
              <a:t>Recopilar y analizar datos </a:t>
            </a:r>
            <a:r>
              <a:rPr lang="es-CL" dirty="0" smtClean="0"/>
              <a:t>de </a:t>
            </a:r>
            <a:r>
              <a:rPr lang="es-CL" dirty="0"/>
              <a:t>productos de ambas tiendas.</a:t>
            </a:r>
            <a:endParaRPr lang="en-US" dirty="0"/>
          </a:p>
          <a:p>
            <a:pPr lvl="0"/>
            <a:r>
              <a:rPr lang="es-CL" dirty="0"/>
              <a:t>Comparar y evaluar la mejor opción en cuanto a </a:t>
            </a:r>
            <a:r>
              <a:rPr lang="es-CL" dirty="0" smtClean="0"/>
              <a:t>precio.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4179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Objetivo Específicos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24227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 smtClean="0"/>
              <a:t>Extracción de datos de las categorías </a:t>
            </a:r>
            <a:r>
              <a:rPr lang="es-ES" dirty="0" smtClean="0"/>
              <a:t>(web </a:t>
            </a:r>
            <a:r>
              <a:rPr lang="es-ES" dirty="0" err="1" smtClean="0"/>
              <a:t>scraping</a:t>
            </a:r>
            <a:r>
              <a:rPr lang="es-ES" dirty="0" smtClean="0"/>
              <a:t>)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dirty="0" smtClean="0"/>
              <a:t>Limpiar los datos (símbolos, espacios, entre otros)</a:t>
            </a:r>
          </a:p>
          <a:p>
            <a:r>
              <a:rPr lang="es-ES" dirty="0" smtClean="0"/>
              <a:t>Crear funciones para unir precio y nombre producto</a:t>
            </a:r>
          </a:p>
          <a:p>
            <a:r>
              <a:rPr lang="es-ES" dirty="0" smtClean="0"/>
              <a:t>Crear </a:t>
            </a:r>
            <a:r>
              <a:rPr lang="es-ES" dirty="0" err="1" smtClean="0"/>
              <a:t>dataframe</a:t>
            </a:r>
            <a:r>
              <a:rPr lang="es-ES" dirty="0" smtClean="0"/>
              <a:t> de los productos de las distintas empresas</a:t>
            </a:r>
          </a:p>
          <a:p>
            <a:r>
              <a:rPr lang="es-ES" dirty="0" smtClean="0"/>
              <a:t>Guardar base de datos </a:t>
            </a:r>
            <a:r>
              <a:rPr lang="es-ES" dirty="0" smtClean="0"/>
              <a:t> </a:t>
            </a:r>
          </a:p>
          <a:p>
            <a:r>
              <a:rPr lang="es-ES" dirty="0" smtClean="0"/>
              <a:t>Desarrollo </a:t>
            </a:r>
            <a:r>
              <a:rPr lang="es-ES" dirty="0" smtClean="0"/>
              <a:t>de </a:t>
            </a:r>
            <a:r>
              <a:rPr lang="es-ES" dirty="0" smtClean="0"/>
              <a:t>gráficos por productos </a:t>
            </a:r>
            <a:endParaRPr lang="es-ES" dirty="0" smtClean="0"/>
          </a:p>
          <a:p>
            <a:r>
              <a:rPr lang="es-ES" dirty="0" smtClean="0"/>
              <a:t>Análisis de estadística obtenida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4886962"/>
            <a:ext cx="2501900" cy="15449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3146200"/>
            <a:ext cx="40005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3276"/>
              </p:ext>
            </p:extLst>
          </p:nvPr>
        </p:nvGraphicFramePr>
        <p:xfrm>
          <a:off x="977900" y="2084852"/>
          <a:ext cx="8296104" cy="65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684">
                  <a:extLst>
                    <a:ext uri="{9D8B030D-6E8A-4147-A177-3AD203B41FA5}">
                      <a16:colId xmlns:a16="http://schemas.microsoft.com/office/drawing/2014/main" val="3988822741"/>
                    </a:ext>
                  </a:extLst>
                </a:gridCol>
                <a:gridCol w="1382684">
                  <a:extLst>
                    <a:ext uri="{9D8B030D-6E8A-4147-A177-3AD203B41FA5}">
                      <a16:colId xmlns:a16="http://schemas.microsoft.com/office/drawing/2014/main" val="3500169857"/>
                    </a:ext>
                  </a:extLst>
                </a:gridCol>
                <a:gridCol w="1382684">
                  <a:extLst>
                    <a:ext uri="{9D8B030D-6E8A-4147-A177-3AD203B41FA5}">
                      <a16:colId xmlns:a16="http://schemas.microsoft.com/office/drawing/2014/main" val="1183903938"/>
                    </a:ext>
                  </a:extLst>
                </a:gridCol>
                <a:gridCol w="1382684">
                  <a:extLst>
                    <a:ext uri="{9D8B030D-6E8A-4147-A177-3AD203B41FA5}">
                      <a16:colId xmlns:a16="http://schemas.microsoft.com/office/drawing/2014/main" val="3846970825"/>
                    </a:ext>
                  </a:extLst>
                </a:gridCol>
                <a:gridCol w="1382684">
                  <a:extLst>
                    <a:ext uri="{9D8B030D-6E8A-4147-A177-3AD203B41FA5}">
                      <a16:colId xmlns:a16="http://schemas.microsoft.com/office/drawing/2014/main" val="2009014108"/>
                    </a:ext>
                  </a:extLst>
                </a:gridCol>
                <a:gridCol w="1382684">
                  <a:extLst>
                    <a:ext uri="{9D8B030D-6E8A-4147-A177-3AD203B41FA5}">
                      <a16:colId xmlns:a16="http://schemas.microsoft.com/office/drawing/2014/main" val="3370842068"/>
                    </a:ext>
                  </a:extLst>
                </a:gridCol>
              </a:tblGrid>
              <a:tr h="655511">
                <a:tc>
                  <a:txBody>
                    <a:bodyPr/>
                    <a:lstStyle/>
                    <a:p>
                      <a:r>
                        <a:rPr lang="es-ES" dirty="0" smtClean="0"/>
                        <a:t>Cuadernos</a:t>
                      </a:r>
                      <a:r>
                        <a:rPr lang="es-E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Lápices</a:t>
                      </a:r>
                      <a:r>
                        <a:rPr lang="es-ES" baseline="0" dirty="0" smtClean="0"/>
                        <a:t> Mina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Lápices de Colores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Lápiz Pasta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Pegamento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4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643" y="609600"/>
            <a:ext cx="8596668" cy="4707863"/>
          </a:xfrm>
        </p:spPr>
        <p:txBody>
          <a:bodyPr/>
          <a:lstStyle/>
          <a:p>
            <a:r>
              <a:rPr lang="es-CL" dirty="0" err="1" smtClean="0"/>
              <a:t>Dimeiggs</a:t>
            </a:r>
            <a:r>
              <a:rPr lang="es-CL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29" y="2721139"/>
            <a:ext cx="7678222" cy="21148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9" y="1079500"/>
            <a:ext cx="351521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50349"/>
            <a:ext cx="8596668" cy="3880773"/>
          </a:xfrm>
        </p:spPr>
        <p:txBody>
          <a:bodyPr/>
          <a:lstStyle/>
          <a:p>
            <a:r>
              <a:rPr lang="es-CL" dirty="0" smtClean="0"/>
              <a:t>Nacional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03" y="1382636"/>
            <a:ext cx="3362794" cy="10955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6160"/>
          <a:stretch/>
        </p:blipFill>
        <p:spPr>
          <a:xfrm>
            <a:off x="1226903" y="2971799"/>
            <a:ext cx="7421011" cy="21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Resultados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172" y="3468550"/>
            <a:ext cx="3506915" cy="304648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1" y="3506236"/>
            <a:ext cx="3375226" cy="29320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33" y="272569"/>
            <a:ext cx="3533268" cy="30693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17" y="398087"/>
            <a:ext cx="3178275" cy="27609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1" y="398087"/>
            <a:ext cx="3141036" cy="27286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17" y="3468550"/>
            <a:ext cx="3593815" cy="31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690" y="330200"/>
            <a:ext cx="8596668" cy="1320800"/>
          </a:xfrm>
        </p:spPr>
        <p:txBody>
          <a:bodyPr/>
          <a:lstStyle/>
          <a:p>
            <a:r>
              <a:rPr lang="es-CL" dirty="0" err="1" smtClean="0"/>
              <a:t>Dimeiggs</a:t>
            </a:r>
            <a:endParaRPr lang="en-U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78920"/>
              </p:ext>
            </p:extLst>
          </p:nvPr>
        </p:nvGraphicFramePr>
        <p:xfrm>
          <a:off x="677690" y="1119188"/>
          <a:ext cx="859631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1325862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33953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Producto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5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/>
                        </a:rPr>
                        <a:t>CUADERNO DE LOL 100 HOJAS, TAPA EXTRA DURA 7MM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$1.130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1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LAPIZ GRAFITO CON GOMA N2 HEXAGONAL 12 UNIDADES MURANO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2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LAPICES  12  COLORES  ECO  HEXAGONALES       FABER CASTELL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LAPIZ  PASTA  INKJOY PUNTA FINA ROJO CAJA 12 UN 0,7 MM PAPER 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$790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3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CINTA CORRECTORA CON GOMA DE BORRA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PEGAMENTO EN BARRA 40 GRAMOS PRITT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$890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01205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5626100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TOTAL $3.970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754</TotalTime>
  <Words>279</Words>
  <Application>Microsoft Office PowerPoint</Application>
  <PresentationFormat>Panorámica</PresentationFormat>
  <Paragraphs>73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Trabajo Final:  Extracción de Datos</vt:lpstr>
      <vt:lpstr>Introducción</vt:lpstr>
      <vt:lpstr>Objetivo General </vt:lpstr>
      <vt:lpstr>Metodología</vt:lpstr>
      <vt:lpstr> </vt:lpstr>
      <vt:lpstr>Presentación de PowerPoint</vt:lpstr>
      <vt:lpstr>Resultados</vt:lpstr>
      <vt:lpstr>Presentación de PowerPoint</vt:lpstr>
      <vt:lpstr>Dimeiggs</vt:lpstr>
      <vt:lpstr>NACIONAL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Extracción de Datos</dc:title>
  <dc:creator>Bastian Matamala</dc:creator>
  <cp:lastModifiedBy>Bastian Matamala</cp:lastModifiedBy>
  <cp:revision>15</cp:revision>
  <dcterms:created xsi:type="dcterms:W3CDTF">2021-01-02T18:55:26Z</dcterms:created>
  <dcterms:modified xsi:type="dcterms:W3CDTF">2021-01-04T11:55:50Z</dcterms:modified>
</cp:coreProperties>
</file>