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9" r:id="rId10"/>
    <p:sldId id="268" r:id="rId11"/>
    <p:sldId id="267" r:id="rId12"/>
    <p:sldId id="266" r:id="rId13"/>
    <p:sldId id="265"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900"/>
    <a:srgbClr val="502618"/>
    <a:srgbClr val="B37F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B0F0-F0E2-4159-8D5A-128440B6B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0D683-7BCA-4D8E-AE69-1DAE360A3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68861-0F26-42A5-8500-61F70726C3F1}"/>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C768B3C2-5B84-4AE5-89BB-88938DA43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87845-C32D-47BD-A9CE-719D0E4D5871}"/>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41258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B0BF-DB06-4EBF-B4C0-D41873A3F8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D822B-887C-4036-A7A2-89DF2AB06A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8AA62-8810-48B3-A260-3F425AE64518}"/>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B7136045-3427-4E59-A097-ED4A5D9B4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7A523-EB93-4246-9A7F-DE0EECB64DD3}"/>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12530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AFF84-5674-4D73-BF5E-318CB80D2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09C41C-5102-45FE-A553-8646D90A7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B09B1-C366-484D-BB10-AD5131EA99B4}"/>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525F8191-F86C-42D5-81EC-B71CB2A1C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994BE-5778-417E-825C-1BF6094F54EA}"/>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24681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B619-CFB6-4FB6-9569-BB9A6BF4C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ECA00-48CC-4FC8-9130-B08F14422A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176D2-1BF4-4FFF-A8B9-9B23FA386253}"/>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0AA34834-AE61-44BA-AB33-C049B702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9053E-89A2-4053-BD57-12823427008B}"/>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41871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956A-3CDB-4105-B18B-C84AC1C37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0C200D-BE54-4781-A44F-F0AC2BB1A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9CFAC-B809-46CD-AE1E-BDBC120BBF83}"/>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81FB40F4-566D-4C4A-8BC6-268B22219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61F79-1714-4AF6-83C7-9772582E6C5D}"/>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40320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1F2B-3D39-4A13-A4C6-E14C0EF2C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92280-009C-453A-925D-A06533281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1157C-DE02-4583-B192-9A7184DB3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2E702-B741-4D88-8659-0E66E773DB23}"/>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6" name="Footer Placeholder 5">
            <a:extLst>
              <a:ext uri="{FF2B5EF4-FFF2-40B4-BE49-F238E27FC236}">
                <a16:creationId xmlns:a16="http://schemas.microsoft.com/office/drawing/2014/main" id="{95BFCCA2-90B0-4BEA-B730-304E2C917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22214-D995-45C1-8D38-B26AB3DF9455}"/>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21693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0E82-4C17-4A62-A8C2-E62612182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074D2-132F-40FA-84E7-439C6F4F2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094D9-7562-4110-ADD0-BD5A366DD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1E607D-BB77-4471-8D51-231EA2F44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DD3C9-E734-4DBE-A356-E2BA624C9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040551-EE46-4978-A636-EF58087DF9FB}"/>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8" name="Footer Placeholder 7">
            <a:extLst>
              <a:ext uri="{FF2B5EF4-FFF2-40B4-BE49-F238E27FC236}">
                <a16:creationId xmlns:a16="http://schemas.microsoft.com/office/drawing/2014/main" id="{948E983F-3E17-4B88-95C6-3A6968193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D58778-669F-4277-882B-D27B250CCFDF}"/>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246822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CA1F-2110-4A6B-AF90-EE8F9E91E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9B8592-DF27-434F-9596-2C3DA9B7FF24}"/>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4" name="Footer Placeholder 3">
            <a:extLst>
              <a:ext uri="{FF2B5EF4-FFF2-40B4-BE49-F238E27FC236}">
                <a16:creationId xmlns:a16="http://schemas.microsoft.com/office/drawing/2014/main" id="{0DB32147-1E2E-475C-84AC-F6D7A9D1F1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1F9BF-E72A-40A9-9A7B-F6730A849726}"/>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195034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02F3D-CFF3-4A63-B403-756E1040AB2B}"/>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3" name="Footer Placeholder 2">
            <a:extLst>
              <a:ext uri="{FF2B5EF4-FFF2-40B4-BE49-F238E27FC236}">
                <a16:creationId xmlns:a16="http://schemas.microsoft.com/office/drawing/2014/main" id="{624BFB45-5F4F-425D-BF0E-FE4581316E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79917-1B45-4506-8677-CACE0896A7CA}"/>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626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4629-5DE2-460F-9BF4-E72612D7C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A7864-5089-4F34-94D3-E8C0C1663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CFFC5E-FB74-4BC2-BD9C-8AC217957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100FA-7448-4E85-8BCB-AB8D52C6F452}"/>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6" name="Footer Placeholder 5">
            <a:extLst>
              <a:ext uri="{FF2B5EF4-FFF2-40B4-BE49-F238E27FC236}">
                <a16:creationId xmlns:a16="http://schemas.microsoft.com/office/drawing/2014/main" id="{D541DB7C-E23C-4393-A6D8-8F9FDB353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4007F-9418-4369-8F68-52BE637A2B8B}"/>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363623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8AB3-BD0E-4CA3-9FA6-4E076C764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98A0CB-D63C-4D4C-81D0-EE9711900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9DE94D-A021-4B88-8207-F634FDB48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60669-7600-4FC4-B5D7-A22C8C1455C3}"/>
              </a:ext>
            </a:extLst>
          </p:cNvPr>
          <p:cNvSpPr>
            <a:spLocks noGrp="1"/>
          </p:cNvSpPr>
          <p:nvPr>
            <p:ph type="dt" sz="half" idx="10"/>
          </p:nvPr>
        </p:nvSpPr>
        <p:spPr/>
        <p:txBody>
          <a:bodyPr/>
          <a:lstStyle/>
          <a:p>
            <a:fld id="{1393BB5D-969F-4F24-B63A-3BDF39DA84C9}" type="datetimeFigureOut">
              <a:rPr lang="en-US" smtClean="0"/>
              <a:t>2/9/2021</a:t>
            </a:fld>
            <a:endParaRPr lang="en-US"/>
          </a:p>
        </p:txBody>
      </p:sp>
      <p:sp>
        <p:nvSpPr>
          <p:cNvPr id="6" name="Footer Placeholder 5">
            <a:extLst>
              <a:ext uri="{FF2B5EF4-FFF2-40B4-BE49-F238E27FC236}">
                <a16:creationId xmlns:a16="http://schemas.microsoft.com/office/drawing/2014/main" id="{0D88AF1A-891C-42E1-83C8-E5F71F024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38EFB-3F9F-4A70-A9D1-C16DB1C1FAD1}"/>
              </a:ext>
            </a:extLst>
          </p:cNvPr>
          <p:cNvSpPr>
            <a:spLocks noGrp="1"/>
          </p:cNvSpPr>
          <p:nvPr>
            <p:ph type="sldNum" sz="quarter" idx="12"/>
          </p:nvPr>
        </p:nvSpPr>
        <p:spPr/>
        <p:txBody>
          <a:bodyPr/>
          <a:lstStyle/>
          <a:p>
            <a:fld id="{BF157A5A-9946-424F-8925-CAD03E251CE5}" type="slidenum">
              <a:rPr lang="en-US" smtClean="0"/>
              <a:t>‹#›</a:t>
            </a:fld>
            <a:endParaRPr lang="en-US"/>
          </a:p>
        </p:txBody>
      </p:sp>
    </p:spTree>
    <p:extLst>
      <p:ext uri="{BB962C8B-B14F-4D97-AF65-F5344CB8AC3E}">
        <p14:creationId xmlns:p14="http://schemas.microsoft.com/office/powerpoint/2010/main" val="64505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C82A7-828A-4160-942B-83E19EAD8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58285-CFB7-4C4D-ABFB-E078B6C3F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C9469-C276-488E-B42A-26A396F02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3BB5D-969F-4F24-B63A-3BDF39DA84C9}" type="datetimeFigureOut">
              <a:rPr lang="en-US" smtClean="0"/>
              <a:t>2/9/2021</a:t>
            </a:fld>
            <a:endParaRPr lang="en-US"/>
          </a:p>
        </p:txBody>
      </p:sp>
      <p:sp>
        <p:nvSpPr>
          <p:cNvPr id="5" name="Footer Placeholder 4">
            <a:extLst>
              <a:ext uri="{FF2B5EF4-FFF2-40B4-BE49-F238E27FC236}">
                <a16:creationId xmlns:a16="http://schemas.microsoft.com/office/drawing/2014/main" id="{A891AA39-E57A-4298-9A57-A78CFFDF6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7EED9B-15D4-4BF3-BCB8-544CBF9B2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57A5A-9946-424F-8925-CAD03E251CE5}" type="slidenum">
              <a:rPr lang="en-US" smtClean="0"/>
              <a:t>‹#›</a:t>
            </a:fld>
            <a:endParaRPr lang="en-US"/>
          </a:p>
        </p:txBody>
      </p:sp>
    </p:spTree>
    <p:extLst>
      <p:ext uri="{BB962C8B-B14F-4D97-AF65-F5344CB8AC3E}">
        <p14:creationId xmlns:p14="http://schemas.microsoft.com/office/powerpoint/2010/main" val="107499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0A714C-0B28-4C34-8573-A4641E1A0927}"/>
              </a:ext>
            </a:extLst>
          </p:cNvPr>
          <p:cNvSpPr/>
          <p:nvPr/>
        </p:nvSpPr>
        <p:spPr>
          <a:xfrm>
            <a:off x="3877869" y="2644170"/>
            <a:ext cx="7429085" cy="1569660"/>
          </a:xfrm>
          <a:prstGeom prst="rect">
            <a:avLst/>
          </a:prstGeom>
          <a:noFill/>
        </p:spPr>
        <p:txBody>
          <a:bodyPr wrap="none" lIns="91440" tIns="45720" rIns="91440" bIns="45720">
            <a:spAutoFit/>
          </a:bodyPr>
          <a:lstStyle/>
          <a:p>
            <a:pPr algn="ctr" rtl="0">
              <a:spcBef>
                <a:spcPts val="0"/>
              </a:spcBef>
              <a:spcAft>
                <a:spcPts val="0"/>
              </a:spcAft>
            </a:pPr>
            <a:r>
              <a:rPr lang="en-US" sz="9600" b="1" i="0" u="none" strike="noStrike" dirty="0">
                <a:solidFill>
                  <a:schemeClr val="accent4"/>
                </a:solidFill>
                <a:effectLst/>
                <a:latin typeface="Anna" panose="02000400000000000000" pitchFamily="2" charset="0"/>
              </a:rPr>
              <a:t>Bookworm Bear</a:t>
            </a:r>
            <a:endParaRPr lang="en-US" sz="49600" b="1" dirty="0">
              <a:solidFill>
                <a:schemeClr val="accent4"/>
              </a:solidFill>
              <a:effectLst/>
              <a:latin typeface="Anna" panose="02000400000000000000" pitchFamily="2" charset="0"/>
            </a:endParaRPr>
          </a:p>
        </p:txBody>
      </p:sp>
      <p:pic>
        <p:nvPicPr>
          <p:cNvPr id="6" name="Picture 5">
            <a:extLst>
              <a:ext uri="{FF2B5EF4-FFF2-40B4-BE49-F238E27FC236}">
                <a16:creationId xmlns:a16="http://schemas.microsoft.com/office/drawing/2014/main" id="{CD81E483-2C54-4F68-9C34-809F2AE06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35" y="1980528"/>
            <a:ext cx="2644470" cy="2657866"/>
          </a:xfrm>
          <a:prstGeom prst="ellipse">
            <a:avLst/>
          </a:prstGeom>
        </p:spPr>
      </p:pic>
    </p:spTree>
    <p:extLst>
      <p:ext uri="{BB962C8B-B14F-4D97-AF65-F5344CB8AC3E}">
        <p14:creationId xmlns:p14="http://schemas.microsoft.com/office/powerpoint/2010/main" val="131572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BC160-43ED-4DF7-BF1D-3B1C146C00A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889" r="100000">
                        <a14:foregroundMark x1="27111" y1="70222" x2="70222" y2="24000"/>
                        <a14:foregroundMark x1="72889" y1="69778" x2="20889" y2="25778"/>
                        <a14:foregroundMark x1="29778" y1="26667" x2="72889" y2="28000"/>
                        <a14:foregroundMark x1="27556" y1="33778" x2="27556" y2="68444"/>
                        <a14:foregroundMark x1="42667" y1="57778" x2="75111" y2="58222"/>
                        <a14:foregroundMark x1="52000" y1="58667" x2="50222" y2="72444"/>
                        <a14:foregroundMark x1="73778" y1="72444" x2="25778" y2="72444"/>
                        <a14:foregroundMark x1="73333" y1="55556" x2="72889" y2="28889"/>
                        <a14:foregroundMark x1="54667" y1="42222" x2="71556" y2="42667"/>
                      </a14:backgroundRemoval>
                    </a14:imgEffect>
                  </a14:imgLayer>
                </a14:imgProps>
              </a:ext>
              <a:ext uri="{28A0092B-C50C-407E-A947-70E740481C1C}">
                <a14:useLocalDpi xmlns:a14="http://schemas.microsoft.com/office/drawing/2010/main" val="0"/>
              </a:ext>
            </a:extLst>
          </a:blip>
          <a:stretch>
            <a:fillRect/>
          </a:stretch>
        </p:blipFill>
        <p:spPr>
          <a:xfrm>
            <a:off x="904875" y="2714030"/>
            <a:ext cx="2133600" cy="2133600"/>
          </a:xfrm>
          <a:prstGeom prst="rect">
            <a:avLst/>
          </a:prstGeom>
        </p:spPr>
      </p:pic>
      <p:sp>
        <p:nvSpPr>
          <p:cNvPr id="7" name="TextBox 6">
            <a:extLst>
              <a:ext uri="{FF2B5EF4-FFF2-40B4-BE49-F238E27FC236}">
                <a16:creationId xmlns:a16="http://schemas.microsoft.com/office/drawing/2014/main" id="{2F553C73-8278-4875-B4A6-728F8C901BF9}"/>
              </a:ext>
            </a:extLst>
          </p:cNvPr>
          <p:cNvSpPr txBox="1"/>
          <p:nvPr/>
        </p:nvSpPr>
        <p:spPr>
          <a:xfrm>
            <a:off x="1128712" y="1513701"/>
            <a:ext cx="6096000" cy="1200329"/>
          </a:xfrm>
          <a:prstGeom prst="rect">
            <a:avLst/>
          </a:prstGeom>
          <a:noFill/>
        </p:spPr>
        <p:txBody>
          <a:bodyPr wrap="square">
            <a:spAutoFit/>
          </a:bodyPr>
          <a:lstStyle/>
          <a:p>
            <a:r>
              <a:rPr lang="en-US" sz="7200" b="1" i="0">
                <a:solidFill>
                  <a:srgbClr val="FFC000"/>
                </a:solidFill>
                <a:effectLst/>
                <a:latin typeface="Anna" panose="02000400000000000000" pitchFamily="2" charset="0"/>
              </a:rPr>
              <a:t>Grid</a:t>
            </a:r>
            <a:endParaRPr lang="en-US" sz="7200">
              <a:solidFill>
                <a:srgbClr val="FFC000"/>
              </a:solidFill>
              <a:latin typeface="Anna" panose="02000400000000000000" pitchFamily="2" charset="0"/>
            </a:endParaRPr>
          </a:p>
        </p:txBody>
      </p:sp>
      <p:sp>
        <p:nvSpPr>
          <p:cNvPr id="9" name="TextBox 8">
            <a:extLst>
              <a:ext uri="{FF2B5EF4-FFF2-40B4-BE49-F238E27FC236}">
                <a16:creationId xmlns:a16="http://schemas.microsoft.com/office/drawing/2014/main" id="{7E7F4464-F303-4969-A0E6-4B201D587040}"/>
              </a:ext>
            </a:extLst>
          </p:cNvPr>
          <p:cNvSpPr txBox="1"/>
          <p:nvPr/>
        </p:nvSpPr>
        <p:spPr>
          <a:xfrm>
            <a:off x="3705225" y="845165"/>
            <a:ext cx="7486650" cy="5509200"/>
          </a:xfrm>
          <a:prstGeom prst="rect">
            <a:avLst/>
          </a:prstGeom>
          <a:noFill/>
        </p:spPr>
        <p:txBody>
          <a:bodyPr wrap="square">
            <a:spAutoFit/>
          </a:bodyPr>
          <a:lstStyle/>
          <a:p>
            <a:pPr algn="just" rtl="0">
              <a:spcBef>
                <a:spcPts val="0"/>
              </a:spcBef>
              <a:spcAft>
                <a:spcPts val="1600"/>
              </a:spcAft>
            </a:pPr>
            <a:r>
              <a:rPr lang="en-US" sz="2400" i="0" u="none" strike="noStrike">
                <a:solidFill>
                  <a:srgbClr val="B37F4D"/>
                </a:solidFill>
                <a:effectLst/>
                <a:latin typeface="Anna" panose="02000400000000000000" pitchFamily="2" charset="0"/>
              </a:rPr>
              <a:t>We have used a 30 X 15 grid to represent the jungle. In the grid, ‘P’ represents the player, ‘W’ represents the word to unlock and ‘w’ is the trap. </a:t>
            </a:r>
            <a:endParaRPr lang="en-US" sz="2400">
              <a:solidFill>
                <a:srgbClr val="B37F4D"/>
              </a:solidFill>
              <a:effectLst/>
              <a:latin typeface="Anna" panose="02000400000000000000" pitchFamily="2" charset="0"/>
            </a:endParaRPr>
          </a:p>
          <a:p>
            <a:pPr algn="just" rtl="0">
              <a:spcBef>
                <a:spcPts val="0"/>
              </a:spcBef>
              <a:spcAft>
                <a:spcPts val="1600"/>
              </a:spcAft>
            </a:pPr>
            <a:r>
              <a:rPr lang="en-US" sz="2400" i="0" u="none" strike="noStrike">
                <a:solidFill>
                  <a:srgbClr val="B37F4D"/>
                </a:solidFill>
                <a:effectLst/>
                <a:latin typeface="Anna" panose="02000400000000000000" pitchFamily="2" charset="0"/>
              </a:rPr>
              <a:t>The player’s position is initially at the start i.e. at (1,1). The positions for W’s and w’s are defined in a structure </a:t>
            </a:r>
            <a:r>
              <a:rPr lang="en-US" sz="2400" i="1" u="none" strike="noStrike">
                <a:solidFill>
                  <a:srgbClr val="B37F4D"/>
                </a:solidFill>
                <a:effectLst/>
                <a:latin typeface="Anna" panose="02000400000000000000" pitchFamily="2" charset="0"/>
              </a:rPr>
              <a:t>position</a:t>
            </a:r>
            <a:r>
              <a:rPr lang="en-US" sz="2400" i="0" u="none" strike="noStrike">
                <a:solidFill>
                  <a:srgbClr val="B37F4D"/>
                </a:solidFill>
                <a:effectLst/>
                <a:latin typeface="Anna" panose="02000400000000000000" pitchFamily="2" charset="0"/>
              </a:rPr>
              <a:t> which are generated using rand() in each new level. The positions of the words and traps have been stored in a map with their coordinates. </a:t>
            </a:r>
            <a:endParaRPr lang="en-US" sz="2400">
              <a:solidFill>
                <a:srgbClr val="B37F4D"/>
              </a:solidFill>
              <a:effectLst/>
              <a:latin typeface="Anna" panose="02000400000000000000" pitchFamily="2" charset="0"/>
            </a:endParaRPr>
          </a:p>
          <a:p>
            <a:pPr algn="just" rtl="0">
              <a:spcBef>
                <a:spcPts val="0"/>
              </a:spcBef>
              <a:spcAft>
                <a:spcPts val="1600"/>
              </a:spcAft>
            </a:pPr>
            <a:r>
              <a:rPr lang="en-US" sz="2400" i="0" u="none" strike="noStrike">
                <a:solidFill>
                  <a:srgbClr val="B37F4D"/>
                </a:solidFill>
                <a:effectLst/>
                <a:latin typeface="Anna" panose="02000400000000000000" pitchFamily="2" charset="0"/>
              </a:rPr>
              <a:t>The grid is rendered repeatedly within a while loop using another structure </a:t>
            </a:r>
            <a:r>
              <a:rPr lang="en-US" sz="2400" i="1" u="none" strike="noStrike">
                <a:solidFill>
                  <a:srgbClr val="B37F4D"/>
                </a:solidFill>
                <a:effectLst/>
                <a:latin typeface="Anna" panose="02000400000000000000" pitchFamily="2" charset="0"/>
              </a:rPr>
              <a:t>grid</a:t>
            </a:r>
            <a:r>
              <a:rPr lang="en-US" sz="2400" i="0" u="none" strike="noStrike">
                <a:solidFill>
                  <a:srgbClr val="B37F4D"/>
                </a:solidFill>
                <a:effectLst/>
                <a:latin typeface="Anna" panose="02000400000000000000" pitchFamily="2" charset="0"/>
              </a:rPr>
              <a:t> where we’ve used nested loops to position the player, words and the traps.  </a:t>
            </a:r>
            <a:endParaRPr lang="en-US" sz="2400">
              <a:solidFill>
                <a:srgbClr val="B37F4D"/>
              </a:solidFill>
              <a:effectLst/>
              <a:latin typeface="Anna" panose="02000400000000000000" pitchFamily="2" charset="0"/>
            </a:endParaRPr>
          </a:p>
          <a:p>
            <a:pPr algn="just"/>
            <a:br>
              <a:rPr lang="en-US" sz="2400">
                <a:solidFill>
                  <a:srgbClr val="B37F4D"/>
                </a:solidFill>
                <a:latin typeface="Anna" panose="02000400000000000000" pitchFamily="2" charset="0"/>
              </a:rPr>
            </a:br>
            <a:endParaRPr lang="en-US" sz="2400">
              <a:solidFill>
                <a:srgbClr val="B37F4D"/>
              </a:solidFill>
              <a:latin typeface="Anna" panose="02000400000000000000" pitchFamily="2" charset="0"/>
            </a:endParaRPr>
          </a:p>
        </p:txBody>
      </p:sp>
    </p:spTree>
    <p:extLst>
      <p:ext uri="{BB962C8B-B14F-4D97-AF65-F5344CB8AC3E}">
        <p14:creationId xmlns:p14="http://schemas.microsoft.com/office/powerpoint/2010/main" val="20413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2FD62-F88D-448F-8AB5-4705F1BA5AC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88351" y="2852054"/>
            <a:ext cx="2045374" cy="2045374"/>
          </a:xfrm>
          <a:prstGeom prst="rect">
            <a:avLst/>
          </a:prstGeom>
        </p:spPr>
      </p:pic>
      <p:sp>
        <p:nvSpPr>
          <p:cNvPr id="3" name="TextBox 2">
            <a:extLst>
              <a:ext uri="{FF2B5EF4-FFF2-40B4-BE49-F238E27FC236}">
                <a16:creationId xmlns:a16="http://schemas.microsoft.com/office/drawing/2014/main" id="{2C90F71E-E618-459C-B157-61867C006410}"/>
              </a:ext>
            </a:extLst>
          </p:cNvPr>
          <p:cNvSpPr txBox="1"/>
          <p:nvPr/>
        </p:nvSpPr>
        <p:spPr>
          <a:xfrm>
            <a:off x="410085" y="1723511"/>
            <a:ext cx="6089987" cy="1015663"/>
          </a:xfrm>
          <a:prstGeom prst="rect">
            <a:avLst/>
          </a:prstGeom>
          <a:noFill/>
        </p:spPr>
        <p:txBody>
          <a:bodyPr wrap="square">
            <a:spAutoFit/>
          </a:bodyPr>
          <a:lstStyle/>
          <a:p>
            <a:r>
              <a:rPr lang="en-US" sz="6000" b="1" i="0" dirty="0">
                <a:solidFill>
                  <a:srgbClr val="FFC000"/>
                </a:solidFill>
                <a:latin typeface="Anna" panose="02000400000000000000" pitchFamily="2" charset="0"/>
              </a:rPr>
              <a:t>Movement</a:t>
            </a:r>
            <a:r>
              <a:rPr lang="en-US" sz="6000" b="1" i="0" strike="noStrike" dirty="0">
                <a:solidFill>
                  <a:srgbClr val="FFC000"/>
                </a:solidFill>
                <a:latin typeface="Anna" panose="02000400000000000000" pitchFamily="2" charset="0"/>
              </a:rPr>
              <a:t> </a:t>
            </a:r>
            <a:endParaRPr lang="en-US" sz="6000" b="1" dirty="0">
              <a:solidFill>
                <a:srgbClr val="FFC000"/>
              </a:solidFill>
              <a:latin typeface="Anna" panose="02000400000000000000" pitchFamily="2" charset="0"/>
            </a:endParaRPr>
          </a:p>
        </p:txBody>
      </p:sp>
      <p:sp>
        <p:nvSpPr>
          <p:cNvPr id="5" name="TextBox 4">
            <a:extLst>
              <a:ext uri="{FF2B5EF4-FFF2-40B4-BE49-F238E27FC236}">
                <a16:creationId xmlns:a16="http://schemas.microsoft.com/office/drawing/2014/main" id="{10EECDD2-E1E0-440B-8221-6EC9ADFB34A7}"/>
              </a:ext>
            </a:extLst>
          </p:cNvPr>
          <p:cNvSpPr txBox="1"/>
          <p:nvPr/>
        </p:nvSpPr>
        <p:spPr>
          <a:xfrm>
            <a:off x="4067174" y="1109741"/>
            <a:ext cx="7105651" cy="5304016"/>
          </a:xfrm>
          <a:prstGeom prst="rect">
            <a:avLst/>
          </a:prstGeom>
          <a:noFill/>
        </p:spPr>
        <p:txBody>
          <a:bodyPr wrap="square">
            <a:spAutoFit/>
          </a:bodyPr>
          <a:lstStyle/>
          <a:p>
            <a:pPr algn="just" rtl="0">
              <a:spcBef>
                <a:spcPts val="0"/>
              </a:spcBef>
              <a:spcAft>
                <a:spcPts val="1600"/>
              </a:spcAft>
            </a:pPr>
            <a:r>
              <a:rPr lang="en-US" sz="2400" b="1" i="0" u="none" strike="noStrike" dirty="0">
                <a:solidFill>
                  <a:srgbClr val="B37F4D"/>
                </a:solidFill>
                <a:effectLst/>
                <a:latin typeface="Anna" panose="02000400000000000000" pitchFamily="2" charset="0"/>
              </a:rPr>
              <a:t>In a while loop for current level, using </a:t>
            </a:r>
            <a:r>
              <a:rPr lang="en-US" sz="2400" b="1" i="1" u="none" strike="noStrike" dirty="0" err="1">
                <a:solidFill>
                  <a:srgbClr val="B37F4D"/>
                </a:solidFill>
                <a:effectLst/>
                <a:latin typeface="Anna" panose="02000400000000000000" pitchFamily="2" charset="0"/>
              </a:rPr>
              <a:t>getch</a:t>
            </a:r>
            <a:r>
              <a:rPr lang="en-US" sz="2400" b="1" i="1" u="none" strike="noStrike" dirty="0">
                <a:solidFill>
                  <a:srgbClr val="B37F4D"/>
                </a:solidFill>
                <a:effectLst/>
                <a:latin typeface="Anna" panose="02000400000000000000" pitchFamily="2" charset="0"/>
              </a:rPr>
              <a:t>()</a:t>
            </a:r>
            <a:r>
              <a:rPr lang="en-US" sz="2400" b="1" i="0" u="none" strike="noStrike" dirty="0">
                <a:solidFill>
                  <a:srgbClr val="B37F4D"/>
                </a:solidFill>
                <a:effectLst/>
                <a:latin typeface="Anna" panose="02000400000000000000" pitchFamily="2" charset="0"/>
              </a:rPr>
              <a:t> we are taking the player input for by ‘w’/’a’/’s’/’d’. We update the player position according to the input before rendering the grid again. </a:t>
            </a:r>
            <a:endParaRPr lang="en-US" sz="2400" b="1" dirty="0">
              <a:solidFill>
                <a:srgbClr val="B37F4D"/>
              </a:solidFill>
              <a:effectLst/>
              <a:latin typeface="Anna" panose="02000400000000000000" pitchFamily="2" charset="0"/>
            </a:endParaRPr>
          </a:p>
          <a:p>
            <a:pPr algn="just" rtl="0">
              <a:spcBef>
                <a:spcPts val="0"/>
              </a:spcBef>
              <a:spcAft>
                <a:spcPts val="1600"/>
              </a:spcAft>
            </a:pPr>
            <a:r>
              <a:rPr lang="en-US" sz="2400" b="1" i="0" u="none" strike="noStrike" dirty="0">
                <a:solidFill>
                  <a:srgbClr val="B37F4D"/>
                </a:solidFill>
                <a:effectLst/>
                <a:latin typeface="Anna" panose="02000400000000000000" pitchFamily="2" charset="0"/>
              </a:rPr>
              <a:t>We also check the player position using another nested loop. Whenever the player’s position coordinates match a word coordinate stored in map, that position in the map is omitted and the wordgame starts. The no. of plays and current level score increases. Again, when player’s coordinates match with a trap’s coordinates, scores are reduced.</a:t>
            </a:r>
            <a:endParaRPr lang="en-US" sz="2400" b="1" dirty="0">
              <a:solidFill>
                <a:srgbClr val="B37F4D"/>
              </a:solidFill>
              <a:effectLst/>
              <a:latin typeface="Anna" panose="02000400000000000000" pitchFamily="2" charset="0"/>
            </a:endParaRPr>
          </a:p>
          <a:p>
            <a:pPr algn="just"/>
            <a:br>
              <a:rPr lang="en-US" sz="2400" b="1" dirty="0">
                <a:solidFill>
                  <a:srgbClr val="B37F4D"/>
                </a:solidFill>
                <a:latin typeface="Anna" panose="02000400000000000000" pitchFamily="2" charset="0"/>
              </a:rPr>
            </a:br>
            <a:endParaRPr lang="en-US" sz="2400" b="1" dirty="0">
              <a:solidFill>
                <a:srgbClr val="B37F4D"/>
              </a:solidFill>
              <a:latin typeface="Anna" panose="02000400000000000000" pitchFamily="2" charset="0"/>
            </a:endParaRPr>
          </a:p>
        </p:txBody>
      </p:sp>
    </p:spTree>
    <p:extLst>
      <p:ext uri="{BB962C8B-B14F-4D97-AF65-F5344CB8AC3E}">
        <p14:creationId xmlns:p14="http://schemas.microsoft.com/office/powerpoint/2010/main" val="221093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E8B8A-9312-49F0-974B-9CF4A07BA72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52" b="92951" l="7972" r="92432">
                        <a14:foregroundMark x1="37033" y1="66062" x2="59738" y2="47533"/>
                        <a14:foregroundMark x1="39859" y1="70594" x2="69324" y2="54884"/>
                        <a14:foregroundMark x1="32896" y1="60020" x2="42482" y2="44008"/>
                        <a14:foregroundMark x1="62361" y1="54179" x2="53582" y2="44814"/>
                        <a14:foregroundMark x1="64884" y1="59013" x2="42785" y2="74018"/>
                      </a14:backgroundRemoval>
                    </a14:imgEffect>
                  </a14:imgLayer>
                </a14:imgProps>
              </a:ext>
              <a:ext uri="{28A0092B-C50C-407E-A947-70E740481C1C}">
                <a14:useLocalDpi xmlns:a14="http://schemas.microsoft.com/office/drawing/2010/main" val="0"/>
              </a:ext>
            </a:extLst>
          </a:blip>
          <a:stretch>
            <a:fillRect/>
          </a:stretch>
        </p:blipFill>
        <p:spPr>
          <a:xfrm>
            <a:off x="859377" y="2609158"/>
            <a:ext cx="2453194" cy="2458142"/>
          </a:xfrm>
          <a:prstGeom prst="rect">
            <a:avLst/>
          </a:prstGeom>
        </p:spPr>
      </p:pic>
      <p:sp>
        <p:nvSpPr>
          <p:cNvPr id="5" name="TextBox 4">
            <a:extLst>
              <a:ext uri="{FF2B5EF4-FFF2-40B4-BE49-F238E27FC236}">
                <a16:creationId xmlns:a16="http://schemas.microsoft.com/office/drawing/2014/main" id="{E41706DC-2E04-4039-B6D1-7F134348C7EF}"/>
              </a:ext>
            </a:extLst>
          </p:cNvPr>
          <p:cNvSpPr txBox="1"/>
          <p:nvPr/>
        </p:nvSpPr>
        <p:spPr>
          <a:xfrm>
            <a:off x="1153981" y="1755420"/>
            <a:ext cx="6096000" cy="1015663"/>
          </a:xfrm>
          <a:prstGeom prst="rect">
            <a:avLst/>
          </a:prstGeom>
          <a:noFill/>
        </p:spPr>
        <p:txBody>
          <a:bodyPr wrap="square">
            <a:spAutoFit/>
          </a:bodyPr>
          <a:lstStyle/>
          <a:p>
            <a:r>
              <a:rPr lang="en-US" sz="6000" b="1" i="0">
                <a:solidFill>
                  <a:srgbClr val="FFC000"/>
                </a:solidFill>
                <a:effectLst/>
                <a:latin typeface="Anna" panose="02000400000000000000" pitchFamily="2" charset="0"/>
              </a:rPr>
              <a:t>Timer</a:t>
            </a:r>
            <a:r>
              <a:rPr lang="en-US" sz="5400" b="1" i="0" strike="noStrike">
                <a:solidFill>
                  <a:srgbClr val="FFC000"/>
                </a:solidFill>
                <a:effectLst/>
                <a:latin typeface="Anna" panose="02000400000000000000" pitchFamily="2" charset="0"/>
              </a:rPr>
              <a:t> </a:t>
            </a:r>
            <a:endParaRPr lang="en-US" sz="6000">
              <a:solidFill>
                <a:srgbClr val="FFC000"/>
              </a:solidFill>
              <a:latin typeface="Anna" panose="02000400000000000000" pitchFamily="2" charset="0"/>
            </a:endParaRPr>
          </a:p>
        </p:txBody>
      </p:sp>
      <p:sp>
        <p:nvSpPr>
          <p:cNvPr id="7" name="TextBox 6">
            <a:extLst>
              <a:ext uri="{FF2B5EF4-FFF2-40B4-BE49-F238E27FC236}">
                <a16:creationId xmlns:a16="http://schemas.microsoft.com/office/drawing/2014/main" id="{DF220F8E-F3EA-4E3A-9A3F-F2324282BA4E}"/>
              </a:ext>
            </a:extLst>
          </p:cNvPr>
          <p:cNvSpPr txBox="1"/>
          <p:nvPr/>
        </p:nvSpPr>
        <p:spPr>
          <a:xfrm>
            <a:off x="3848885" y="1364519"/>
            <a:ext cx="7258050" cy="4770537"/>
          </a:xfrm>
          <a:prstGeom prst="rect">
            <a:avLst/>
          </a:prstGeom>
          <a:noFill/>
        </p:spPr>
        <p:txBody>
          <a:bodyPr wrap="square">
            <a:spAutoFit/>
          </a:bodyPr>
          <a:lstStyle/>
          <a:p>
            <a:pPr algn="just" rtl="0">
              <a:spcBef>
                <a:spcPts val="0"/>
              </a:spcBef>
              <a:spcAft>
                <a:spcPts val="1600"/>
              </a:spcAft>
            </a:pPr>
            <a:r>
              <a:rPr lang="en-US" sz="2400" i="0" u="none" strike="noStrike" dirty="0">
                <a:solidFill>
                  <a:srgbClr val="B37F4D"/>
                </a:solidFill>
                <a:effectLst/>
                <a:latin typeface="Anna" panose="02000400000000000000" pitchFamily="2" charset="0"/>
              </a:rPr>
              <a:t>The time resets with each new level and remains paused when the wordgame is executing. It can be paused manually as well. </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We have implemented the timer with &lt;</a:t>
            </a:r>
            <a:r>
              <a:rPr lang="en-US" sz="2400" i="0" u="none" strike="noStrike" dirty="0" err="1">
                <a:solidFill>
                  <a:srgbClr val="B37F4D"/>
                </a:solidFill>
                <a:effectLst/>
                <a:latin typeface="Anna" panose="02000400000000000000" pitchFamily="2" charset="0"/>
              </a:rPr>
              <a:t>ctime</a:t>
            </a:r>
            <a:r>
              <a:rPr lang="en-US" sz="2400" i="0" u="none" strike="noStrike" dirty="0">
                <a:solidFill>
                  <a:srgbClr val="B37F4D"/>
                </a:solidFill>
                <a:effectLst/>
                <a:latin typeface="Anna" panose="02000400000000000000" pitchFamily="2" charset="0"/>
              </a:rPr>
              <a:t>&gt; header functions and a user defined function </a:t>
            </a:r>
            <a:r>
              <a:rPr lang="en-US" sz="2400" i="1" u="none" strike="noStrike" dirty="0" err="1">
                <a:solidFill>
                  <a:srgbClr val="B37F4D"/>
                </a:solidFill>
                <a:effectLst/>
                <a:latin typeface="Anna" panose="02000400000000000000" pitchFamily="2" charset="0"/>
              </a:rPr>
              <a:t>gotoxy</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The timer keeps reprinting in a while loop until the level is over. </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The input for movement in the grid is handled by </a:t>
            </a:r>
            <a:r>
              <a:rPr lang="en-US" sz="2400" i="1" u="none" strike="noStrike" dirty="0" err="1">
                <a:solidFill>
                  <a:srgbClr val="B37F4D"/>
                </a:solidFill>
                <a:effectLst/>
                <a:latin typeface="Anna" panose="02000400000000000000" pitchFamily="2" charset="0"/>
              </a:rPr>
              <a:t>kbhit</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When the player gives an input, </a:t>
            </a:r>
            <a:r>
              <a:rPr lang="en-US" sz="2400" i="1" u="none" strike="noStrike" dirty="0" err="1">
                <a:solidFill>
                  <a:srgbClr val="B37F4D"/>
                </a:solidFill>
                <a:effectLst/>
                <a:latin typeface="Anna" panose="02000400000000000000" pitchFamily="2" charset="0"/>
              </a:rPr>
              <a:t>kbhit</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detects it and the player position is then set according to the input.</a:t>
            </a:r>
            <a:endParaRPr lang="en-US" sz="2400" dirty="0">
              <a:solidFill>
                <a:srgbClr val="B37F4D"/>
              </a:solidFill>
              <a:effectLst/>
              <a:latin typeface="Anna" panose="02000400000000000000" pitchFamily="2" charset="0"/>
            </a:endParaRPr>
          </a:p>
          <a:p>
            <a:pPr algn="just"/>
            <a:br>
              <a:rPr lang="en-US" sz="2400" dirty="0">
                <a:solidFill>
                  <a:srgbClr val="B37F4D"/>
                </a:solidFill>
                <a:latin typeface="Anna" panose="02000400000000000000" pitchFamily="2" charset="0"/>
              </a:rPr>
            </a:br>
            <a:endParaRPr lang="en-US" sz="2400" dirty="0">
              <a:solidFill>
                <a:srgbClr val="B37F4D"/>
              </a:solidFill>
              <a:latin typeface="Anna" panose="02000400000000000000" pitchFamily="2" charset="0"/>
            </a:endParaRPr>
          </a:p>
        </p:txBody>
      </p:sp>
    </p:spTree>
    <p:extLst>
      <p:ext uri="{BB962C8B-B14F-4D97-AF65-F5344CB8AC3E}">
        <p14:creationId xmlns:p14="http://schemas.microsoft.com/office/powerpoint/2010/main" val="346713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67885C-73C1-46A9-8A05-6900C3B92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88" y="2768442"/>
            <a:ext cx="1929074" cy="1936908"/>
          </a:xfrm>
          <a:prstGeom prst="ellipse">
            <a:avLst/>
          </a:prstGeom>
        </p:spPr>
      </p:pic>
      <p:sp>
        <p:nvSpPr>
          <p:cNvPr id="7" name="TextBox 6">
            <a:extLst>
              <a:ext uri="{FF2B5EF4-FFF2-40B4-BE49-F238E27FC236}">
                <a16:creationId xmlns:a16="http://schemas.microsoft.com/office/drawing/2014/main" id="{01F57A06-E8EC-4E96-B635-BC39B2E95816}"/>
              </a:ext>
            </a:extLst>
          </p:cNvPr>
          <p:cNvSpPr txBox="1"/>
          <p:nvPr/>
        </p:nvSpPr>
        <p:spPr>
          <a:xfrm>
            <a:off x="514350" y="1469363"/>
            <a:ext cx="6096000" cy="1015663"/>
          </a:xfrm>
          <a:prstGeom prst="rect">
            <a:avLst/>
          </a:prstGeom>
          <a:noFill/>
        </p:spPr>
        <p:txBody>
          <a:bodyPr wrap="square">
            <a:spAutoFit/>
          </a:bodyPr>
          <a:lstStyle/>
          <a:p>
            <a:r>
              <a:rPr lang="en-US" sz="6000" b="1" i="0" dirty="0">
                <a:solidFill>
                  <a:srgbClr val="FFC000"/>
                </a:solidFill>
                <a:effectLst/>
                <a:latin typeface="Anna" panose="02000400000000000000" pitchFamily="2" charset="0"/>
              </a:rPr>
              <a:t>Wordgame</a:t>
            </a:r>
            <a:endParaRPr lang="en-US" sz="6000" dirty="0">
              <a:solidFill>
                <a:srgbClr val="FFC000"/>
              </a:solidFill>
              <a:latin typeface="Anna" panose="02000400000000000000" pitchFamily="2" charset="0"/>
            </a:endParaRPr>
          </a:p>
        </p:txBody>
      </p:sp>
      <p:sp>
        <p:nvSpPr>
          <p:cNvPr id="9" name="TextBox 8">
            <a:extLst>
              <a:ext uri="{FF2B5EF4-FFF2-40B4-BE49-F238E27FC236}">
                <a16:creationId xmlns:a16="http://schemas.microsoft.com/office/drawing/2014/main" id="{A958ED4F-B99F-4FD8-8953-09D47EF2E54E}"/>
              </a:ext>
            </a:extLst>
          </p:cNvPr>
          <p:cNvSpPr txBox="1"/>
          <p:nvPr/>
        </p:nvSpPr>
        <p:spPr>
          <a:xfrm>
            <a:off x="4229100" y="1091269"/>
            <a:ext cx="7448550" cy="5056047"/>
          </a:xfrm>
          <a:prstGeom prst="rect">
            <a:avLst/>
          </a:prstGeom>
          <a:noFill/>
        </p:spPr>
        <p:txBody>
          <a:bodyPr wrap="square">
            <a:spAutoFit/>
          </a:bodyPr>
          <a:lstStyle/>
          <a:p>
            <a:pPr algn="just" rtl="0">
              <a:spcBef>
                <a:spcPts val="0"/>
              </a:spcBef>
              <a:spcAft>
                <a:spcPts val="1600"/>
              </a:spcAft>
            </a:pPr>
            <a:r>
              <a:rPr lang="en-US" sz="2000" i="0" u="none" strike="noStrike" dirty="0">
                <a:solidFill>
                  <a:srgbClr val="B37F4D"/>
                </a:solidFill>
                <a:effectLst/>
                <a:latin typeface="Anna" panose="02000400000000000000" pitchFamily="2" charset="0"/>
              </a:rPr>
              <a:t>We opened the text files containing the words and hints in read mode and stored all the words and hints in a vector of pairs as soon as the game started. We also made an array in which we stored unique random numbers using </a:t>
            </a:r>
            <a:r>
              <a:rPr lang="en-US" sz="2000" i="1" u="none" strike="noStrike" dirty="0">
                <a:solidFill>
                  <a:srgbClr val="B37F4D"/>
                </a:solidFill>
                <a:effectLst/>
                <a:latin typeface="Anna" panose="02000400000000000000" pitchFamily="2" charset="0"/>
              </a:rPr>
              <a:t>rand(). </a:t>
            </a:r>
            <a:endParaRPr lang="en-US" sz="2000" dirty="0">
              <a:solidFill>
                <a:srgbClr val="B37F4D"/>
              </a:solidFill>
              <a:effectLst/>
              <a:latin typeface="Anna" panose="02000400000000000000" pitchFamily="2" charset="0"/>
            </a:endParaRPr>
          </a:p>
          <a:p>
            <a:pPr algn="just" rtl="0">
              <a:spcBef>
                <a:spcPts val="0"/>
              </a:spcBef>
              <a:spcAft>
                <a:spcPts val="1600"/>
              </a:spcAft>
            </a:pPr>
            <a:r>
              <a:rPr lang="en-US" sz="2000" i="0" u="none" strike="noStrike" dirty="0">
                <a:solidFill>
                  <a:srgbClr val="B37F4D"/>
                </a:solidFill>
                <a:effectLst/>
                <a:latin typeface="Anna" panose="02000400000000000000" pitchFamily="2" charset="0"/>
              </a:rPr>
              <a:t>In each wordgame loop, we used these random numbers one by one as index of the vector to choose random words. We also made a vector of alphabets to track which letters the player has already used. </a:t>
            </a:r>
            <a:endParaRPr lang="en-US" sz="2000" dirty="0">
              <a:solidFill>
                <a:srgbClr val="B37F4D"/>
              </a:solidFill>
              <a:effectLst/>
              <a:latin typeface="Anna" panose="02000400000000000000" pitchFamily="2" charset="0"/>
            </a:endParaRPr>
          </a:p>
          <a:p>
            <a:pPr algn="just" rtl="0">
              <a:spcBef>
                <a:spcPts val="0"/>
              </a:spcBef>
              <a:spcAft>
                <a:spcPts val="1600"/>
              </a:spcAft>
            </a:pPr>
            <a:r>
              <a:rPr lang="en-US" sz="2000" i="0" u="none" strike="noStrike" dirty="0">
                <a:solidFill>
                  <a:srgbClr val="B37F4D"/>
                </a:solidFill>
                <a:effectLst/>
                <a:latin typeface="Anna" panose="02000400000000000000" pitchFamily="2" charset="0"/>
              </a:rPr>
              <a:t>In an inner loop, the player is asked for letter inputs, this letter is checked with the word. If the player guesses it correctly, the blanks are updated using another loop. Otherwise, lives and points are decreased. This loop continues till lives&gt;0 or filled blanks!=no. of letters in the word. The points are returned at the end of the function. </a:t>
            </a:r>
            <a:endParaRPr lang="en-US" sz="2000" dirty="0">
              <a:solidFill>
                <a:srgbClr val="B37F4D"/>
              </a:solidFill>
              <a:effectLst/>
              <a:latin typeface="Anna" panose="02000400000000000000" pitchFamily="2" charset="0"/>
            </a:endParaRPr>
          </a:p>
          <a:p>
            <a:pPr algn="just"/>
            <a:br>
              <a:rPr lang="en-US" sz="2000" dirty="0">
                <a:solidFill>
                  <a:srgbClr val="B37F4D"/>
                </a:solidFill>
                <a:latin typeface="Anna" panose="02000400000000000000" pitchFamily="2" charset="0"/>
              </a:rPr>
            </a:br>
            <a:endParaRPr lang="en-US" sz="2000" dirty="0">
              <a:solidFill>
                <a:srgbClr val="B37F4D"/>
              </a:solidFill>
              <a:latin typeface="Anna" panose="02000400000000000000" pitchFamily="2" charset="0"/>
            </a:endParaRPr>
          </a:p>
        </p:txBody>
      </p:sp>
    </p:spTree>
    <p:extLst>
      <p:ext uri="{BB962C8B-B14F-4D97-AF65-F5344CB8AC3E}">
        <p14:creationId xmlns:p14="http://schemas.microsoft.com/office/powerpoint/2010/main" val="130633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5AAE1-9644-452C-88FE-CD2D5708DA0F}"/>
              </a:ext>
            </a:extLst>
          </p:cNvPr>
          <p:cNvSpPr txBox="1"/>
          <p:nvPr/>
        </p:nvSpPr>
        <p:spPr>
          <a:xfrm>
            <a:off x="942973" y="737260"/>
            <a:ext cx="4019550" cy="2585323"/>
          </a:xfrm>
          <a:prstGeom prst="rect">
            <a:avLst/>
          </a:prstGeom>
          <a:noFill/>
        </p:spPr>
        <p:txBody>
          <a:bodyPr wrap="square">
            <a:spAutoFit/>
          </a:bodyPr>
          <a:lstStyle/>
          <a:p>
            <a:r>
              <a:rPr lang="en-US" sz="5400" b="1" i="0" dirty="0">
                <a:solidFill>
                  <a:srgbClr val="FFC000"/>
                </a:solidFill>
                <a:effectLst/>
                <a:latin typeface="Anna" panose="02000400000000000000" pitchFamily="2" charset="0"/>
              </a:rPr>
              <a:t>Leaderboard </a:t>
            </a:r>
            <a:r>
              <a:rPr lang="en-US" sz="5400" b="1" dirty="0">
                <a:solidFill>
                  <a:srgbClr val="FFC000"/>
                </a:solidFill>
                <a:latin typeface="Anna" panose="02000400000000000000" pitchFamily="2" charset="0"/>
              </a:rPr>
              <a:t>&amp;</a:t>
            </a:r>
            <a:r>
              <a:rPr lang="en-US" sz="5400" b="1" i="0" dirty="0">
                <a:solidFill>
                  <a:srgbClr val="FFC000"/>
                </a:solidFill>
                <a:effectLst/>
                <a:latin typeface="Anna" panose="02000400000000000000" pitchFamily="2" charset="0"/>
              </a:rPr>
              <a:t> save/load</a:t>
            </a:r>
            <a:r>
              <a:rPr lang="en-US" sz="5400" b="1" dirty="0">
                <a:solidFill>
                  <a:srgbClr val="FFC000"/>
                </a:solidFill>
                <a:latin typeface="Anna" panose="02000400000000000000" pitchFamily="2" charset="0"/>
              </a:rPr>
              <a:t> </a:t>
            </a:r>
            <a:r>
              <a:rPr lang="en-US" sz="5400" b="1" i="0" dirty="0">
                <a:solidFill>
                  <a:srgbClr val="FFC000"/>
                </a:solidFill>
                <a:effectLst/>
                <a:latin typeface="Anna" panose="02000400000000000000" pitchFamily="2" charset="0"/>
              </a:rPr>
              <a:t>score</a:t>
            </a:r>
            <a:endParaRPr lang="en-US" sz="5400" dirty="0">
              <a:solidFill>
                <a:srgbClr val="FFC000"/>
              </a:solidFill>
              <a:latin typeface="Anna" panose="02000400000000000000" pitchFamily="2" charset="0"/>
            </a:endParaRPr>
          </a:p>
        </p:txBody>
      </p:sp>
      <p:pic>
        <p:nvPicPr>
          <p:cNvPr id="5" name="Picture 4">
            <a:extLst>
              <a:ext uri="{FF2B5EF4-FFF2-40B4-BE49-F238E27FC236}">
                <a16:creationId xmlns:a16="http://schemas.microsoft.com/office/drawing/2014/main" id="{B7184316-70D3-4DDE-857F-D3A36AF80EE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3" b="88846" l="100" r="100000"/>
                    </a14:imgEffect>
                  </a14:imgLayer>
                </a14:imgProps>
              </a:ext>
              <a:ext uri="{28A0092B-C50C-407E-A947-70E740481C1C}">
                <a14:useLocalDpi xmlns:a14="http://schemas.microsoft.com/office/drawing/2010/main" val="0"/>
              </a:ext>
            </a:extLst>
          </a:blip>
          <a:stretch>
            <a:fillRect/>
          </a:stretch>
        </p:blipFill>
        <p:spPr>
          <a:xfrm>
            <a:off x="1457325" y="3322583"/>
            <a:ext cx="2400300" cy="1872234"/>
          </a:xfrm>
          <a:prstGeom prst="rect">
            <a:avLst/>
          </a:prstGeom>
        </p:spPr>
      </p:pic>
      <p:sp>
        <p:nvSpPr>
          <p:cNvPr id="7" name="TextBox 6">
            <a:extLst>
              <a:ext uri="{FF2B5EF4-FFF2-40B4-BE49-F238E27FC236}">
                <a16:creationId xmlns:a16="http://schemas.microsoft.com/office/drawing/2014/main" id="{79294E75-AFE4-4F61-9EEC-CA2E57319245}"/>
              </a:ext>
            </a:extLst>
          </p:cNvPr>
          <p:cNvSpPr txBox="1"/>
          <p:nvPr/>
        </p:nvSpPr>
        <p:spPr>
          <a:xfrm>
            <a:off x="5153027" y="889130"/>
            <a:ext cx="6096000" cy="5509200"/>
          </a:xfrm>
          <a:prstGeom prst="rect">
            <a:avLst/>
          </a:prstGeom>
          <a:noFill/>
        </p:spPr>
        <p:txBody>
          <a:bodyPr wrap="square">
            <a:spAutoFit/>
          </a:bodyPr>
          <a:lstStyle/>
          <a:p>
            <a:pPr algn="just" rtl="0">
              <a:spcBef>
                <a:spcPts val="0"/>
              </a:spcBef>
              <a:spcAft>
                <a:spcPts val="1600"/>
              </a:spcAft>
            </a:pPr>
            <a:r>
              <a:rPr lang="en-US" sz="2400" i="0" u="none" strike="noStrike" dirty="0">
                <a:solidFill>
                  <a:srgbClr val="B37F4D"/>
                </a:solidFill>
                <a:effectLst/>
                <a:latin typeface="Anna" panose="02000400000000000000" pitchFamily="2" charset="0"/>
              </a:rPr>
              <a:t>The leaderboard can be entered from the main menu. The scores are stored in a text file which is accessed using a file pointer. In this way, all the previous gameplay scores are also stored. We just read the file and print in the console to show the leaderboard.</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After each game loop, the text file is updated with the new score.  </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We have used a separate user-defined </a:t>
            </a:r>
            <a:r>
              <a:rPr lang="en-US" sz="2400" i="1" u="none" strike="noStrike" dirty="0">
                <a:solidFill>
                  <a:srgbClr val="B37F4D"/>
                </a:solidFill>
                <a:effectLst/>
                <a:latin typeface="Anna" panose="02000400000000000000" pitchFamily="2" charset="0"/>
              </a:rPr>
              <a:t>compare()</a:t>
            </a:r>
            <a:r>
              <a:rPr lang="en-US" sz="2400" i="0" u="none" strike="noStrike" dirty="0">
                <a:solidFill>
                  <a:srgbClr val="B37F4D"/>
                </a:solidFill>
                <a:effectLst/>
                <a:latin typeface="Anna" panose="02000400000000000000" pitchFamily="2" charset="0"/>
              </a:rPr>
              <a:t> to sort the scores in descending order before printing.</a:t>
            </a:r>
            <a:endParaRPr lang="en-US" sz="2400" dirty="0">
              <a:solidFill>
                <a:srgbClr val="B37F4D"/>
              </a:solidFill>
              <a:effectLst/>
              <a:latin typeface="Anna" panose="02000400000000000000" pitchFamily="2" charset="0"/>
            </a:endParaRPr>
          </a:p>
          <a:p>
            <a:pPr algn="just"/>
            <a:br>
              <a:rPr lang="en-US" sz="2400" dirty="0">
                <a:solidFill>
                  <a:srgbClr val="B37F4D"/>
                </a:solidFill>
                <a:latin typeface="Anna" panose="02000400000000000000" pitchFamily="2" charset="0"/>
              </a:rPr>
            </a:br>
            <a:endParaRPr lang="en-US" sz="2400" dirty="0">
              <a:solidFill>
                <a:srgbClr val="B37F4D"/>
              </a:solidFill>
              <a:latin typeface="Anna" panose="02000400000000000000" pitchFamily="2" charset="0"/>
            </a:endParaRPr>
          </a:p>
        </p:txBody>
      </p:sp>
    </p:spTree>
    <p:extLst>
      <p:ext uri="{BB962C8B-B14F-4D97-AF65-F5344CB8AC3E}">
        <p14:creationId xmlns:p14="http://schemas.microsoft.com/office/powerpoint/2010/main" val="385959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2C692-7DF8-4A9E-95DF-5B44BC618390}"/>
              </a:ext>
            </a:extLst>
          </p:cNvPr>
          <p:cNvSpPr/>
          <p:nvPr/>
        </p:nvSpPr>
        <p:spPr>
          <a:xfrm>
            <a:off x="2523605" y="1605260"/>
            <a:ext cx="7297190" cy="1200329"/>
          </a:xfrm>
          <a:prstGeom prst="rect">
            <a:avLst/>
          </a:prstGeom>
          <a:noFill/>
        </p:spPr>
        <p:txBody>
          <a:bodyPr wrap="none" lIns="91440" tIns="45720" rIns="91440" bIns="45720">
            <a:spAutoFit/>
          </a:bodyPr>
          <a:lstStyle/>
          <a:p>
            <a:pPr algn="ctr"/>
            <a:r>
              <a:rPr lang="en-US" sz="7200" b="1" cap="none" spc="0">
                <a:ln w="0"/>
                <a:solidFill>
                  <a:srgbClr val="FFC000"/>
                </a:solidFill>
                <a:latin typeface="Anna" panose="02000400000000000000" pitchFamily="2" charset="0"/>
              </a:rPr>
              <a:t>It’s time to play the </a:t>
            </a:r>
          </a:p>
        </p:txBody>
      </p:sp>
      <p:sp>
        <p:nvSpPr>
          <p:cNvPr id="3" name="Rectangle 2">
            <a:extLst>
              <a:ext uri="{FF2B5EF4-FFF2-40B4-BE49-F238E27FC236}">
                <a16:creationId xmlns:a16="http://schemas.microsoft.com/office/drawing/2014/main" id="{62C52FDE-316C-4816-A73F-45B2108C5ED0}"/>
              </a:ext>
            </a:extLst>
          </p:cNvPr>
          <p:cNvSpPr/>
          <p:nvPr/>
        </p:nvSpPr>
        <p:spPr>
          <a:xfrm>
            <a:off x="2437880" y="2082552"/>
            <a:ext cx="6989414" cy="3770263"/>
          </a:xfrm>
          <a:prstGeom prst="rect">
            <a:avLst/>
          </a:prstGeom>
          <a:noFill/>
        </p:spPr>
        <p:txBody>
          <a:bodyPr wrap="none" lIns="91440" tIns="45720" rIns="91440" bIns="45720">
            <a:spAutoFit/>
          </a:bodyPr>
          <a:lstStyle/>
          <a:p>
            <a:pPr algn="ctr"/>
            <a:r>
              <a:rPr lang="en-US" sz="23900" b="1" dirty="0">
                <a:ln w="0"/>
                <a:solidFill>
                  <a:srgbClr val="FFC000"/>
                </a:solidFill>
                <a:latin typeface="Anna" panose="02000400000000000000" pitchFamily="2" charset="0"/>
              </a:rPr>
              <a:t>GAME</a:t>
            </a:r>
            <a:endParaRPr lang="en-US" sz="23900" b="1" cap="none" spc="0" dirty="0">
              <a:ln w="0"/>
              <a:solidFill>
                <a:srgbClr val="FFC000"/>
              </a:solidFill>
              <a:latin typeface="Anna" panose="02000400000000000000" pitchFamily="2" charset="0"/>
            </a:endParaRPr>
          </a:p>
        </p:txBody>
      </p:sp>
    </p:spTree>
    <p:extLst>
      <p:ext uri="{BB962C8B-B14F-4D97-AF65-F5344CB8AC3E}">
        <p14:creationId xmlns:p14="http://schemas.microsoft.com/office/powerpoint/2010/main" val="32182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62A6DD-ED52-42FA-A9CA-FAD53A845731}"/>
              </a:ext>
            </a:extLst>
          </p:cNvPr>
          <p:cNvSpPr/>
          <p:nvPr/>
        </p:nvSpPr>
        <p:spPr>
          <a:xfrm>
            <a:off x="2453631" y="262235"/>
            <a:ext cx="7132337" cy="1569660"/>
          </a:xfrm>
          <a:prstGeom prst="rect">
            <a:avLst/>
          </a:prstGeom>
          <a:noFill/>
        </p:spPr>
        <p:txBody>
          <a:bodyPr wrap="none" lIns="91440" tIns="45720" rIns="91440" bIns="45720">
            <a:spAutoFit/>
          </a:bodyPr>
          <a:lstStyle/>
          <a:p>
            <a:pPr algn="ctr"/>
            <a:r>
              <a:rPr lang="en-US" sz="9600" b="1" cap="none" spc="0">
                <a:ln w="0"/>
                <a:solidFill>
                  <a:schemeClr val="accent4"/>
                </a:solidFill>
                <a:effectLst>
                  <a:outerShdw blurRad="38100" dist="19050" dir="2700000" algn="tl" rotWithShape="0">
                    <a:schemeClr val="dk1">
                      <a:alpha val="40000"/>
                    </a:schemeClr>
                  </a:outerShdw>
                </a:effectLst>
                <a:latin typeface="Anna" panose="02000400000000000000" pitchFamily="2" charset="0"/>
              </a:rPr>
              <a:t>Team Members</a:t>
            </a:r>
          </a:p>
        </p:txBody>
      </p:sp>
      <p:sp>
        <p:nvSpPr>
          <p:cNvPr id="3" name="Rectangle 2">
            <a:extLst>
              <a:ext uri="{FF2B5EF4-FFF2-40B4-BE49-F238E27FC236}">
                <a16:creationId xmlns:a16="http://schemas.microsoft.com/office/drawing/2014/main" id="{67E7DB7D-71EA-465F-93AB-0508D80E9C46}"/>
              </a:ext>
            </a:extLst>
          </p:cNvPr>
          <p:cNvSpPr/>
          <p:nvPr/>
        </p:nvSpPr>
        <p:spPr>
          <a:xfrm>
            <a:off x="2212774" y="2637649"/>
            <a:ext cx="7373194" cy="923330"/>
          </a:xfrm>
          <a:prstGeom prst="rect">
            <a:avLst/>
          </a:prstGeom>
          <a:noFill/>
        </p:spPr>
        <p:txBody>
          <a:bodyPr wrap="square" lIns="91440" tIns="45720" rIns="91440" bIns="45720">
            <a:spAutoFit/>
          </a:bodyPr>
          <a:lstStyle/>
          <a:p>
            <a:pPr algn="ctr"/>
            <a:r>
              <a:rPr lang="en-US" sz="5400" b="1" cap="none" spc="0">
                <a:ln w="0"/>
                <a:solidFill>
                  <a:srgbClr val="B37F4D"/>
                </a:solidFill>
              </a:rPr>
              <a:t>Isaba Ishrak - 190041223</a:t>
            </a:r>
          </a:p>
        </p:txBody>
      </p:sp>
      <p:sp>
        <p:nvSpPr>
          <p:cNvPr id="4" name="Rectangle 3">
            <a:extLst>
              <a:ext uri="{FF2B5EF4-FFF2-40B4-BE49-F238E27FC236}">
                <a16:creationId xmlns:a16="http://schemas.microsoft.com/office/drawing/2014/main" id="{94DB37F2-2571-4418-8FF4-B37A8C123F75}"/>
              </a:ext>
            </a:extLst>
          </p:cNvPr>
          <p:cNvSpPr/>
          <p:nvPr/>
        </p:nvSpPr>
        <p:spPr>
          <a:xfrm>
            <a:off x="2180889" y="3467100"/>
            <a:ext cx="7830220" cy="923330"/>
          </a:xfrm>
          <a:prstGeom prst="rect">
            <a:avLst/>
          </a:prstGeom>
          <a:noFill/>
        </p:spPr>
        <p:txBody>
          <a:bodyPr wrap="none" lIns="91440" tIns="45720" rIns="91440" bIns="45720">
            <a:spAutoFit/>
          </a:bodyPr>
          <a:lstStyle/>
          <a:p>
            <a:pPr algn="ctr"/>
            <a:r>
              <a:rPr lang="en-US" sz="5400" b="1" cap="none" spc="0">
                <a:ln w="0"/>
                <a:solidFill>
                  <a:srgbClr val="B37F4D"/>
                </a:solidFill>
              </a:rPr>
              <a:t>Sabah Nushra - 190041227</a:t>
            </a:r>
          </a:p>
        </p:txBody>
      </p:sp>
      <p:sp>
        <p:nvSpPr>
          <p:cNvPr id="5" name="Rectangle 4">
            <a:extLst>
              <a:ext uri="{FF2B5EF4-FFF2-40B4-BE49-F238E27FC236}">
                <a16:creationId xmlns:a16="http://schemas.microsoft.com/office/drawing/2014/main" id="{C890617C-BC57-404D-BD24-85FE1E9AB128}"/>
              </a:ext>
            </a:extLst>
          </p:cNvPr>
          <p:cNvSpPr/>
          <p:nvPr/>
        </p:nvSpPr>
        <p:spPr>
          <a:xfrm>
            <a:off x="2203427" y="4320660"/>
            <a:ext cx="7807458" cy="923330"/>
          </a:xfrm>
          <a:prstGeom prst="rect">
            <a:avLst/>
          </a:prstGeom>
          <a:noFill/>
        </p:spPr>
        <p:txBody>
          <a:bodyPr wrap="none" lIns="91440" tIns="45720" rIns="91440" bIns="45720">
            <a:spAutoFit/>
          </a:bodyPr>
          <a:lstStyle/>
          <a:p>
            <a:pPr algn="ctr"/>
            <a:r>
              <a:rPr lang="en-US" sz="5400" b="1" cap="none" spc="0">
                <a:ln w="0"/>
                <a:solidFill>
                  <a:srgbClr val="B37F4D"/>
                </a:solidFill>
              </a:rPr>
              <a:t>Tasnim Hasan - 190041241</a:t>
            </a:r>
          </a:p>
        </p:txBody>
      </p:sp>
    </p:spTree>
    <p:extLst>
      <p:ext uri="{BB962C8B-B14F-4D97-AF65-F5344CB8AC3E}">
        <p14:creationId xmlns:p14="http://schemas.microsoft.com/office/powerpoint/2010/main" val="244607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53F03B-6065-4E8E-8E28-DCD97272F1A0}"/>
              </a:ext>
            </a:extLst>
          </p:cNvPr>
          <p:cNvSpPr/>
          <p:nvPr/>
        </p:nvSpPr>
        <p:spPr>
          <a:xfrm>
            <a:off x="2007707" y="474302"/>
            <a:ext cx="8595686" cy="1015663"/>
          </a:xfrm>
          <a:prstGeom prst="rect">
            <a:avLst/>
          </a:prstGeom>
          <a:noFill/>
        </p:spPr>
        <p:txBody>
          <a:bodyPr wrap="none" lIns="91440" tIns="45720" rIns="91440" bIns="45720">
            <a:spAutoFit/>
          </a:bodyPr>
          <a:lstStyle/>
          <a:p>
            <a:pPr rtl="0">
              <a:spcBef>
                <a:spcPts val="0"/>
              </a:spcBef>
              <a:spcAft>
                <a:spcPts val="0"/>
              </a:spcAft>
            </a:pPr>
            <a:r>
              <a:rPr lang="en-US" sz="6000" b="1" i="0" u="none" strike="noStrike">
                <a:solidFill>
                  <a:schemeClr val="accent4"/>
                </a:solidFill>
                <a:effectLst/>
                <a:latin typeface="Anna" panose="02000400000000000000" pitchFamily="2" charset="0"/>
              </a:rPr>
              <a:t>What is the Bookworm Bear?</a:t>
            </a:r>
            <a:endParaRPr lang="en-US" sz="19900" b="1">
              <a:solidFill>
                <a:schemeClr val="accent4"/>
              </a:solidFill>
              <a:effectLst/>
              <a:latin typeface="Anna" panose="02000400000000000000" pitchFamily="2" charset="0"/>
            </a:endParaRPr>
          </a:p>
        </p:txBody>
      </p:sp>
      <p:pic>
        <p:nvPicPr>
          <p:cNvPr id="4" name="Picture 3">
            <a:extLst>
              <a:ext uri="{FF2B5EF4-FFF2-40B4-BE49-F238E27FC236}">
                <a16:creationId xmlns:a16="http://schemas.microsoft.com/office/drawing/2014/main" id="{2072AC29-E33C-4688-BB8C-828883E8610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897" b="66552" l="36207" r="63103"/>
                    </a14:imgEffect>
                  </a14:imgLayer>
                </a14:imgProps>
              </a:ext>
              <a:ext uri="{28A0092B-C50C-407E-A947-70E740481C1C}">
                <a14:useLocalDpi xmlns:a14="http://schemas.microsoft.com/office/drawing/2010/main" val="0"/>
              </a:ext>
            </a:extLst>
          </a:blip>
          <a:srcRect l="35517" t="23362" r="35259" b="31896"/>
          <a:stretch/>
        </p:blipFill>
        <p:spPr>
          <a:xfrm rot="2620914">
            <a:off x="1174269" y="271454"/>
            <a:ext cx="828674" cy="1268678"/>
          </a:xfrm>
          <a:prstGeom prst="rect">
            <a:avLst/>
          </a:prstGeom>
        </p:spPr>
      </p:pic>
      <p:sp>
        <p:nvSpPr>
          <p:cNvPr id="7" name="TextBox 6">
            <a:extLst>
              <a:ext uri="{FF2B5EF4-FFF2-40B4-BE49-F238E27FC236}">
                <a16:creationId xmlns:a16="http://schemas.microsoft.com/office/drawing/2014/main" id="{B72506AB-5753-49BC-B020-58117BBF7B7E}"/>
              </a:ext>
            </a:extLst>
          </p:cNvPr>
          <p:cNvSpPr txBox="1"/>
          <p:nvPr/>
        </p:nvSpPr>
        <p:spPr>
          <a:xfrm>
            <a:off x="2007707" y="1650702"/>
            <a:ext cx="8595686" cy="4068177"/>
          </a:xfrm>
          <a:prstGeom prst="rect">
            <a:avLst/>
          </a:prstGeom>
          <a:noFill/>
        </p:spPr>
        <p:txBody>
          <a:bodyPr wrap="square">
            <a:spAutoFit/>
          </a:bodyPr>
          <a:lstStyle/>
          <a:p>
            <a:pPr algn="just" rtl="0">
              <a:spcBef>
                <a:spcPts val="0"/>
              </a:spcBef>
              <a:spcAft>
                <a:spcPts val="1600"/>
              </a:spcAft>
            </a:pPr>
            <a:r>
              <a:rPr lang="en-US" sz="3600" b="1" i="0" u="none" strike="noStrike">
                <a:solidFill>
                  <a:srgbClr val="B37F4D"/>
                </a:solidFill>
                <a:effectLst/>
                <a:latin typeface="Anna" panose="02000400000000000000" pitchFamily="2" charset="0"/>
              </a:rPr>
              <a:t>The goal of this game is to collect a treasure. For this, the player has to successfully cross the jungle by helping the Bookworm Bear, who resides in the jungle, to fill up his dictionary. There are words spread across the jungle which needs to be collected by guessing each letters of that word. </a:t>
            </a:r>
            <a:endParaRPr lang="en-US" sz="3600">
              <a:solidFill>
                <a:srgbClr val="B37F4D"/>
              </a:solidFill>
              <a:latin typeface="Anna" panose="02000400000000000000" pitchFamily="2" charset="0"/>
            </a:endParaRPr>
          </a:p>
        </p:txBody>
      </p:sp>
    </p:spTree>
    <p:extLst>
      <p:ext uri="{BB962C8B-B14F-4D97-AF65-F5344CB8AC3E}">
        <p14:creationId xmlns:p14="http://schemas.microsoft.com/office/powerpoint/2010/main" val="320883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CC96-FBF7-41EF-93FE-F38D7EE35BBC}"/>
              </a:ext>
            </a:extLst>
          </p:cNvPr>
          <p:cNvSpPr txBox="1"/>
          <p:nvPr/>
        </p:nvSpPr>
        <p:spPr>
          <a:xfrm>
            <a:off x="3686175" y="150311"/>
            <a:ext cx="6096000" cy="1015663"/>
          </a:xfrm>
          <a:prstGeom prst="rect">
            <a:avLst/>
          </a:prstGeom>
          <a:noFill/>
        </p:spPr>
        <p:txBody>
          <a:bodyPr wrap="square">
            <a:spAutoFit/>
          </a:bodyPr>
          <a:lstStyle/>
          <a:p>
            <a:pPr rtl="0">
              <a:spcBef>
                <a:spcPts val="0"/>
              </a:spcBef>
              <a:spcAft>
                <a:spcPts val="0"/>
              </a:spcAft>
            </a:pPr>
            <a:r>
              <a:rPr lang="en-US" sz="6000" b="1" i="0" u="none" strike="noStrike">
                <a:solidFill>
                  <a:schemeClr val="accent4"/>
                </a:solidFill>
                <a:effectLst/>
                <a:latin typeface="Anna" panose="02000400000000000000" pitchFamily="2" charset="0"/>
              </a:rPr>
              <a:t>Rules of the game </a:t>
            </a:r>
            <a:endParaRPr lang="en-US" sz="6000" b="1">
              <a:solidFill>
                <a:schemeClr val="accent4"/>
              </a:solidFill>
              <a:effectLst/>
              <a:latin typeface="Anna" panose="02000400000000000000" pitchFamily="2" charset="0"/>
            </a:endParaRPr>
          </a:p>
        </p:txBody>
      </p:sp>
      <p:pic>
        <p:nvPicPr>
          <p:cNvPr id="5" name="Picture 4">
            <a:extLst>
              <a:ext uri="{FF2B5EF4-FFF2-40B4-BE49-F238E27FC236}">
                <a16:creationId xmlns:a16="http://schemas.microsoft.com/office/drawing/2014/main" id="{0B0C8F33-5E5A-4674-9753-06C69A3727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897" b="66552" l="36207" r="63103"/>
                    </a14:imgEffect>
                  </a14:imgLayer>
                </a14:imgProps>
              </a:ext>
              <a:ext uri="{28A0092B-C50C-407E-A947-70E740481C1C}">
                <a14:useLocalDpi xmlns:a14="http://schemas.microsoft.com/office/drawing/2010/main" val="0"/>
              </a:ext>
            </a:extLst>
          </a:blip>
          <a:srcRect l="35517" t="23362" r="35259" b="31896"/>
          <a:stretch/>
        </p:blipFill>
        <p:spPr>
          <a:xfrm rot="2360680">
            <a:off x="2881312" y="-90498"/>
            <a:ext cx="828674" cy="1268678"/>
          </a:xfrm>
          <a:prstGeom prst="rect">
            <a:avLst/>
          </a:prstGeom>
        </p:spPr>
      </p:pic>
      <p:pic>
        <p:nvPicPr>
          <p:cNvPr id="6" name="Picture 5">
            <a:extLst>
              <a:ext uri="{FF2B5EF4-FFF2-40B4-BE49-F238E27FC236}">
                <a16:creationId xmlns:a16="http://schemas.microsoft.com/office/drawing/2014/main" id="{553B0BAB-0C11-4C33-A961-5416F132362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152525" y="3277605"/>
            <a:ext cx="2143125" cy="2143125"/>
          </a:xfrm>
          <a:prstGeom prst="rect">
            <a:avLst/>
          </a:prstGeom>
        </p:spPr>
      </p:pic>
      <p:sp>
        <p:nvSpPr>
          <p:cNvPr id="9" name="TextBox 8">
            <a:extLst>
              <a:ext uri="{FF2B5EF4-FFF2-40B4-BE49-F238E27FC236}">
                <a16:creationId xmlns:a16="http://schemas.microsoft.com/office/drawing/2014/main" id="{1D6DE9E6-3867-4FBF-8C45-6D1F47CE4E20}"/>
              </a:ext>
            </a:extLst>
          </p:cNvPr>
          <p:cNvSpPr txBox="1"/>
          <p:nvPr/>
        </p:nvSpPr>
        <p:spPr>
          <a:xfrm>
            <a:off x="638175" y="2283124"/>
            <a:ext cx="6096000" cy="830997"/>
          </a:xfrm>
          <a:prstGeom prst="rect">
            <a:avLst/>
          </a:prstGeom>
          <a:noFill/>
        </p:spPr>
        <p:txBody>
          <a:bodyPr wrap="square">
            <a:spAutoFit/>
          </a:bodyPr>
          <a:lstStyle/>
          <a:p>
            <a:r>
              <a:rPr lang="en-US" sz="4800" b="1" i="0">
                <a:solidFill>
                  <a:schemeClr val="accent4"/>
                </a:solidFill>
                <a:effectLst/>
                <a:latin typeface="Anna" panose="02000400000000000000" pitchFamily="2" charset="0"/>
              </a:rPr>
              <a:t>Clearing levels</a:t>
            </a:r>
            <a:endParaRPr lang="en-US" sz="4800">
              <a:solidFill>
                <a:schemeClr val="accent4"/>
              </a:solidFill>
              <a:latin typeface="Anna" panose="02000400000000000000" pitchFamily="2" charset="0"/>
            </a:endParaRPr>
          </a:p>
        </p:txBody>
      </p:sp>
      <p:sp>
        <p:nvSpPr>
          <p:cNvPr id="11" name="TextBox 10">
            <a:extLst>
              <a:ext uri="{FF2B5EF4-FFF2-40B4-BE49-F238E27FC236}">
                <a16:creationId xmlns:a16="http://schemas.microsoft.com/office/drawing/2014/main" id="{2C786BE4-DF0E-4166-9979-C10DAEAB75C2}"/>
              </a:ext>
            </a:extLst>
          </p:cNvPr>
          <p:cNvSpPr txBox="1"/>
          <p:nvPr/>
        </p:nvSpPr>
        <p:spPr>
          <a:xfrm>
            <a:off x="4524133" y="1165974"/>
            <a:ext cx="7029692" cy="5995267"/>
          </a:xfrm>
          <a:prstGeom prst="rect">
            <a:avLst/>
          </a:prstGeom>
          <a:noFill/>
        </p:spPr>
        <p:txBody>
          <a:bodyPr wrap="square">
            <a:spAutoFit/>
          </a:bodyPr>
          <a:lstStyle/>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The game is set on multiple levels. In each level, the number words to add in the dictionary will increase. </a:t>
            </a:r>
            <a:endParaRPr lang="en-US" sz="2400">
              <a:solidFill>
                <a:srgbClr val="B37F4D"/>
              </a:solidFill>
              <a:latin typeface="Anna" panose="02000400000000000000" pitchFamily="2" charset="0"/>
            </a:endParaRPr>
          </a:p>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Guessing all the required words correctly within the time limit will clear the level.</a:t>
            </a:r>
            <a:endParaRPr lang="en-US" sz="2400">
              <a:solidFill>
                <a:srgbClr val="B37F4D"/>
              </a:solidFill>
              <a:latin typeface="Anna" panose="02000400000000000000" pitchFamily="2" charset="0"/>
            </a:endParaRPr>
          </a:p>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If the player is unable to guess the words but still has time left, he/she can choose to quit or start over the current level. </a:t>
            </a:r>
            <a:endParaRPr lang="en-US" sz="2400">
              <a:solidFill>
                <a:srgbClr val="B37F4D"/>
              </a:solidFill>
              <a:latin typeface="Anna" panose="02000400000000000000" pitchFamily="2" charset="0"/>
            </a:endParaRPr>
          </a:p>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If the time runs out and the player is unable to collect the words, the Bear devours him and the game will be over. </a:t>
            </a:r>
            <a:endParaRPr lang="en-US" sz="2400">
              <a:solidFill>
                <a:srgbClr val="B37F4D"/>
              </a:solidFill>
              <a:latin typeface="Anna" panose="02000400000000000000" pitchFamily="2" charset="0"/>
            </a:endParaRPr>
          </a:p>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In this way, the player can pass all the levels and obtain the treasure! :)</a:t>
            </a:r>
            <a:endParaRPr lang="en-US" sz="2400" b="0">
              <a:solidFill>
                <a:srgbClr val="B37F4D"/>
              </a:solidFill>
              <a:effectLst/>
              <a:latin typeface="Anna" panose="02000400000000000000" pitchFamily="2" charset="0"/>
            </a:endParaRPr>
          </a:p>
          <a:p>
            <a:pPr algn="just"/>
            <a:br>
              <a:rPr lang="en-US" sz="2400">
                <a:solidFill>
                  <a:srgbClr val="B37F4D"/>
                </a:solidFill>
                <a:latin typeface="Anna" panose="02000400000000000000" pitchFamily="2" charset="0"/>
              </a:rPr>
            </a:br>
            <a:endParaRPr lang="en-US" sz="2400">
              <a:solidFill>
                <a:srgbClr val="B37F4D"/>
              </a:solidFill>
              <a:latin typeface="Anna" panose="02000400000000000000" pitchFamily="2" charset="0"/>
            </a:endParaRPr>
          </a:p>
        </p:txBody>
      </p:sp>
    </p:spTree>
    <p:extLst>
      <p:ext uri="{BB962C8B-B14F-4D97-AF65-F5344CB8AC3E}">
        <p14:creationId xmlns:p14="http://schemas.microsoft.com/office/powerpoint/2010/main" val="203833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21CF4-CA41-4EB3-8854-548146DD08BB}"/>
              </a:ext>
            </a:extLst>
          </p:cNvPr>
          <p:cNvSpPr txBox="1"/>
          <p:nvPr/>
        </p:nvSpPr>
        <p:spPr>
          <a:xfrm>
            <a:off x="434638" y="1837164"/>
            <a:ext cx="6096000" cy="1107996"/>
          </a:xfrm>
          <a:prstGeom prst="rect">
            <a:avLst/>
          </a:prstGeom>
          <a:noFill/>
        </p:spPr>
        <p:txBody>
          <a:bodyPr wrap="square">
            <a:spAutoFit/>
          </a:bodyPr>
          <a:lstStyle/>
          <a:p>
            <a:r>
              <a:rPr lang="en-US" sz="6600" b="1" i="0">
                <a:solidFill>
                  <a:srgbClr val="FFC000"/>
                </a:solidFill>
                <a:latin typeface="Anna" panose="02000400000000000000" pitchFamily="2" charset="0"/>
              </a:rPr>
              <a:t>Movement</a:t>
            </a:r>
            <a:r>
              <a:rPr lang="en-US" sz="6600" b="1" i="0" strike="noStrike">
                <a:solidFill>
                  <a:srgbClr val="FFC000"/>
                </a:solidFill>
                <a:latin typeface="Anna" panose="02000400000000000000" pitchFamily="2" charset="0"/>
              </a:rPr>
              <a:t> </a:t>
            </a:r>
            <a:endParaRPr lang="en-US" sz="6600" b="1">
              <a:solidFill>
                <a:srgbClr val="FFC000"/>
              </a:solidFill>
              <a:latin typeface="Anna" panose="02000400000000000000" pitchFamily="2" charset="0"/>
            </a:endParaRPr>
          </a:p>
        </p:txBody>
      </p:sp>
      <p:pic>
        <p:nvPicPr>
          <p:cNvPr id="7" name="Picture 6">
            <a:extLst>
              <a:ext uri="{FF2B5EF4-FFF2-40B4-BE49-F238E27FC236}">
                <a16:creationId xmlns:a16="http://schemas.microsoft.com/office/drawing/2014/main" id="{0CB3B5A0-4F27-4A1F-A351-EA0D1593301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160681" y="3154710"/>
            <a:ext cx="1877794" cy="1877794"/>
          </a:xfrm>
          <a:prstGeom prst="rect">
            <a:avLst/>
          </a:prstGeom>
        </p:spPr>
      </p:pic>
      <p:sp>
        <p:nvSpPr>
          <p:cNvPr id="9" name="TextBox 8">
            <a:extLst>
              <a:ext uri="{FF2B5EF4-FFF2-40B4-BE49-F238E27FC236}">
                <a16:creationId xmlns:a16="http://schemas.microsoft.com/office/drawing/2014/main" id="{F425E643-CFCE-49C3-8E2C-1A70D1EB1E23}"/>
              </a:ext>
            </a:extLst>
          </p:cNvPr>
          <p:cNvSpPr txBox="1"/>
          <p:nvPr/>
        </p:nvSpPr>
        <p:spPr>
          <a:xfrm>
            <a:off x="4333874" y="970568"/>
            <a:ext cx="6477001" cy="2107942"/>
          </a:xfrm>
          <a:prstGeom prst="rect">
            <a:avLst/>
          </a:prstGeom>
          <a:noFill/>
        </p:spPr>
        <p:txBody>
          <a:bodyPr wrap="square">
            <a:spAutoFit/>
          </a:bodyPr>
          <a:lstStyle/>
          <a:p>
            <a:r>
              <a:rPr lang="en-US" sz="3200" b="1" i="0" u="none" strike="noStrike">
                <a:solidFill>
                  <a:srgbClr val="B37F4D"/>
                </a:solidFill>
                <a:effectLst/>
                <a:latin typeface="Anna" panose="02000400000000000000" pitchFamily="2" charset="0"/>
              </a:rPr>
              <a:t>The player has to find and collect words by moving left, right, up or down and avoiding traps. Stepping on the traps will reduce the score. </a:t>
            </a:r>
            <a:endParaRPr lang="en-US" sz="3200">
              <a:solidFill>
                <a:srgbClr val="B37F4D"/>
              </a:solidFill>
              <a:latin typeface="Anna" panose="02000400000000000000" pitchFamily="2" charset="0"/>
            </a:endParaRPr>
          </a:p>
        </p:txBody>
      </p:sp>
      <p:pic>
        <p:nvPicPr>
          <p:cNvPr id="2050" name="Picture 2">
            <a:extLst>
              <a:ext uri="{FF2B5EF4-FFF2-40B4-BE49-F238E27FC236}">
                <a16:creationId xmlns:a16="http://schemas.microsoft.com/office/drawing/2014/main" id="{559B720D-1AD6-4C1E-8266-827C4FFE5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5" y="3429000"/>
            <a:ext cx="6629400" cy="279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3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9DAD2-2690-4AAB-8FD1-BA873BE20D4C}"/>
              </a:ext>
            </a:extLst>
          </p:cNvPr>
          <p:cNvSpPr txBox="1"/>
          <p:nvPr/>
        </p:nvSpPr>
        <p:spPr>
          <a:xfrm>
            <a:off x="304800" y="1783705"/>
            <a:ext cx="6096000" cy="923330"/>
          </a:xfrm>
          <a:prstGeom prst="rect">
            <a:avLst/>
          </a:prstGeom>
          <a:noFill/>
        </p:spPr>
        <p:txBody>
          <a:bodyPr wrap="square">
            <a:spAutoFit/>
          </a:bodyPr>
          <a:lstStyle/>
          <a:p>
            <a:r>
              <a:rPr lang="en-US" sz="5400" b="1" i="0">
                <a:solidFill>
                  <a:srgbClr val="FFC000"/>
                </a:solidFill>
                <a:effectLst/>
                <a:latin typeface="Anna" panose="02000400000000000000" pitchFamily="2" charset="0"/>
              </a:rPr>
              <a:t>Collecting words</a:t>
            </a:r>
            <a:endParaRPr lang="en-US" sz="5400">
              <a:solidFill>
                <a:srgbClr val="FFC000"/>
              </a:solidFill>
              <a:latin typeface="Anna" panose="02000400000000000000" pitchFamily="2" charset="0"/>
            </a:endParaRPr>
          </a:p>
        </p:txBody>
      </p:sp>
      <p:pic>
        <p:nvPicPr>
          <p:cNvPr id="5" name="Picture 4">
            <a:extLst>
              <a:ext uri="{FF2B5EF4-FFF2-40B4-BE49-F238E27FC236}">
                <a16:creationId xmlns:a16="http://schemas.microsoft.com/office/drawing/2014/main" id="{51B91173-4B07-4338-868C-D276892B6C4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438275" y="2843926"/>
            <a:ext cx="2133600" cy="2133600"/>
          </a:xfrm>
          <a:prstGeom prst="rect">
            <a:avLst/>
          </a:prstGeom>
        </p:spPr>
      </p:pic>
      <p:sp>
        <p:nvSpPr>
          <p:cNvPr id="7" name="TextBox 6">
            <a:extLst>
              <a:ext uri="{FF2B5EF4-FFF2-40B4-BE49-F238E27FC236}">
                <a16:creationId xmlns:a16="http://schemas.microsoft.com/office/drawing/2014/main" id="{4B0D8603-3DD2-4EBF-8493-FC8FD281C420}"/>
              </a:ext>
            </a:extLst>
          </p:cNvPr>
          <p:cNvSpPr txBox="1"/>
          <p:nvPr/>
        </p:nvSpPr>
        <p:spPr>
          <a:xfrm>
            <a:off x="5210175" y="611536"/>
            <a:ext cx="6096000" cy="2677656"/>
          </a:xfrm>
          <a:prstGeom prst="rect">
            <a:avLst/>
          </a:prstGeom>
          <a:noFill/>
        </p:spPr>
        <p:txBody>
          <a:bodyPr wrap="square">
            <a:spAutoFit/>
          </a:bodyPr>
          <a:lstStyle/>
          <a:p>
            <a:pPr algn="just" rtl="0" fontAlgn="base">
              <a:spcBef>
                <a:spcPts val="0"/>
              </a:spcBef>
              <a:spcAft>
                <a:spcPts val="1600"/>
              </a:spcAft>
            </a:pPr>
            <a:r>
              <a:rPr lang="en-US" sz="2400" b="1" i="0" u="none" strike="noStrike">
                <a:solidFill>
                  <a:srgbClr val="B37F4D"/>
                </a:solidFill>
                <a:effectLst/>
                <a:latin typeface="Anna" panose="02000400000000000000" pitchFamily="2" charset="0"/>
              </a:rPr>
              <a:t>The player will be given blanks to fill whenever he stumbles across a word. By guessing the letters of the word, the player can collect the word as well as points. There will be six chances of error for each word. If all the guesses run out for a certain word, the player will have to find another word in the jungle.</a:t>
            </a:r>
            <a:endParaRPr lang="en-US" sz="2800" b="1" i="0" u="none" strike="noStrike">
              <a:solidFill>
                <a:srgbClr val="B37F4D"/>
              </a:solidFill>
              <a:effectLst/>
              <a:latin typeface="Anna" panose="02000400000000000000" pitchFamily="2" charset="0"/>
            </a:endParaRPr>
          </a:p>
        </p:txBody>
      </p:sp>
      <p:pic>
        <p:nvPicPr>
          <p:cNvPr id="3074" name="Picture 2">
            <a:extLst>
              <a:ext uri="{FF2B5EF4-FFF2-40B4-BE49-F238E27FC236}">
                <a16:creationId xmlns:a16="http://schemas.microsoft.com/office/drawing/2014/main" id="{0CC67480-14C1-4997-BA0F-1A7D3A71A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3646428"/>
            <a:ext cx="6457950" cy="23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9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9246F-2EF8-49B7-B284-DDB8A0EE88A6}"/>
              </a:ext>
            </a:extLst>
          </p:cNvPr>
          <p:cNvSpPr txBox="1"/>
          <p:nvPr/>
        </p:nvSpPr>
        <p:spPr>
          <a:xfrm>
            <a:off x="695325" y="1644134"/>
            <a:ext cx="6096000" cy="1015663"/>
          </a:xfrm>
          <a:prstGeom prst="rect">
            <a:avLst/>
          </a:prstGeom>
          <a:noFill/>
        </p:spPr>
        <p:txBody>
          <a:bodyPr wrap="square">
            <a:spAutoFit/>
          </a:bodyPr>
          <a:lstStyle/>
          <a:p>
            <a:r>
              <a:rPr lang="en-US" sz="6000" b="1" i="0">
                <a:solidFill>
                  <a:srgbClr val="FFC000"/>
                </a:solidFill>
                <a:effectLst/>
                <a:latin typeface="Anna" panose="02000400000000000000" pitchFamily="2" charset="0"/>
              </a:rPr>
              <a:t>Earning points</a:t>
            </a:r>
            <a:endParaRPr lang="en-US" sz="6000">
              <a:solidFill>
                <a:srgbClr val="FFC000"/>
              </a:solidFill>
              <a:latin typeface="Anna" panose="02000400000000000000" pitchFamily="2" charset="0"/>
            </a:endParaRPr>
          </a:p>
        </p:txBody>
      </p:sp>
      <p:pic>
        <p:nvPicPr>
          <p:cNvPr id="7" name="Picture 6">
            <a:extLst>
              <a:ext uri="{FF2B5EF4-FFF2-40B4-BE49-F238E27FC236}">
                <a16:creationId xmlns:a16="http://schemas.microsoft.com/office/drawing/2014/main" id="{85B16295-A153-4D2E-BEE9-0BBA954354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2315" l="0" r="99886">
                        <a14:foregroundMark x1="25714" y1="73056" x2="75429" y2="91019"/>
                      </a14:backgroundRemoval>
                    </a14:imgEffect>
                  </a14:imgLayer>
                </a14:imgProps>
              </a:ext>
              <a:ext uri="{28A0092B-C50C-407E-A947-70E740481C1C}">
                <a14:useLocalDpi xmlns:a14="http://schemas.microsoft.com/office/drawing/2010/main" val="0"/>
              </a:ext>
            </a:extLst>
          </a:blip>
          <a:stretch>
            <a:fillRect/>
          </a:stretch>
        </p:blipFill>
        <p:spPr>
          <a:xfrm>
            <a:off x="1600200" y="3032761"/>
            <a:ext cx="2000250" cy="2468878"/>
          </a:xfrm>
          <a:prstGeom prst="rect">
            <a:avLst/>
          </a:prstGeom>
        </p:spPr>
      </p:pic>
      <p:sp>
        <p:nvSpPr>
          <p:cNvPr id="9" name="TextBox 8">
            <a:extLst>
              <a:ext uri="{FF2B5EF4-FFF2-40B4-BE49-F238E27FC236}">
                <a16:creationId xmlns:a16="http://schemas.microsoft.com/office/drawing/2014/main" id="{D4254B66-4925-4CD8-92E5-0583931E7547}"/>
              </a:ext>
            </a:extLst>
          </p:cNvPr>
          <p:cNvSpPr txBox="1"/>
          <p:nvPr/>
        </p:nvSpPr>
        <p:spPr>
          <a:xfrm>
            <a:off x="5324475" y="949642"/>
            <a:ext cx="6096000" cy="2677656"/>
          </a:xfrm>
          <a:prstGeom prst="rect">
            <a:avLst/>
          </a:prstGeom>
          <a:noFill/>
        </p:spPr>
        <p:txBody>
          <a:bodyPr wrap="square">
            <a:spAutoFit/>
          </a:bodyPr>
          <a:lstStyle/>
          <a:p>
            <a:pPr algn="just"/>
            <a:r>
              <a:rPr lang="en-US" sz="2800" b="1" i="0" u="none" strike="noStrike">
                <a:solidFill>
                  <a:srgbClr val="B37F4D"/>
                </a:solidFill>
                <a:effectLst/>
                <a:latin typeface="Anna" panose="02000400000000000000" pitchFamily="2" charset="0"/>
              </a:rPr>
              <a:t>Each word will have value of 6 points. The more guesses the  player needs, the less points he/she will get. Acquiring the treasure will earn the player 10 bonus points. The players can see their points in the leaderboard.</a:t>
            </a:r>
            <a:endParaRPr lang="en-US" sz="2800" b="1">
              <a:solidFill>
                <a:srgbClr val="B37F4D"/>
              </a:solidFill>
              <a:latin typeface="Anna" panose="02000400000000000000" pitchFamily="2" charset="0"/>
            </a:endParaRPr>
          </a:p>
        </p:txBody>
      </p:sp>
      <p:pic>
        <p:nvPicPr>
          <p:cNvPr id="4098" name="Picture 2">
            <a:extLst>
              <a:ext uri="{FF2B5EF4-FFF2-40B4-BE49-F238E27FC236}">
                <a16:creationId xmlns:a16="http://schemas.microsoft.com/office/drawing/2014/main" id="{75149445-D4D7-4C6B-AEBC-EC1BF475E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3839706"/>
            <a:ext cx="29337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17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79111-43A3-4E67-917A-0CFC93CA7643}"/>
              </a:ext>
            </a:extLst>
          </p:cNvPr>
          <p:cNvSpPr txBox="1"/>
          <p:nvPr/>
        </p:nvSpPr>
        <p:spPr>
          <a:xfrm>
            <a:off x="3467100" y="148709"/>
            <a:ext cx="6096000" cy="923330"/>
          </a:xfrm>
          <a:prstGeom prst="rect">
            <a:avLst/>
          </a:prstGeom>
          <a:noFill/>
        </p:spPr>
        <p:txBody>
          <a:bodyPr wrap="square">
            <a:spAutoFit/>
          </a:bodyPr>
          <a:lstStyle/>
          <a:p>
            <a:r>
              <a:rPr lang="en-US" sz="5400" b="1" i="0" u="none" strike="noStrike" dirty="0">
                <a:solidFill>
                  <a:srgbClr val="FFC000"/>
                </a:solidFill>
                <a:effectLst/>
                <a:latin typeface="Anna" panose="02000400000000000000" pitchFamily="2" charset="0"/>
              </a:rPr>
              <a:t>Explanation of code</a:t>
            </a:r>
            <a:endParaRPr lang="en-US" sz="5400" b="1" dirty="0">
              <a:solidFill>
                <a:srgbClr val="FFC000"/>
              </a:solidFill>
              <a:latin typeface="Anna" panose="02000400000000000000" pitchFamily="2" charset="0"/>
            </a:endParaRPr>
          </a:p>
        </p:txBody>
      </p:sp>
      <p:pic>
        <p:nvPicPr>
          <p:cNvPr id="4" name="Picture 3">
            <a:extLst>
              <a:ext uri="{FF2B5EF4-FFF2-40B4-BE49-F238E27FC236}">
                <a16:creationId xmlns:a16="http://schemas.microsoft.com/office/drawing/2014/main" id="{23E5D8DE-E524-4623-A094-9DCBDC674B8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897" b="66552" l="36207" r="63103"/>
                    </a14:imgEffect>
                  </a14:imgLayer>
                </a14:imgProps>
              </a:ext>
              <a:ext uri="{28A0092B-C50C-407E-A947-70E740481C1C}">
                <a14:useLocalDpi xmlns:a14="http://schemas.microsoft.com/office/drawing/2010/main" val="0"/>
              </a:ext>
            </a:extLst>
          </a:blip>
          <a:srcRect l="35517" t="23362" r="35259" b="31896"/>
          <a:stretch/>
        </p:blipFill>
        <p:spPr>
          <a:xfrm rot="2525476">
            <a:off x="2543175" y="-100021"/>
            <a:ext cx="828674" cy="1268678"/>
          </a:xfrm>
          <a:prstGeom prst="rect">
            <a:avLst/>
          </a:prstGeom>
        </p:spPr>
      </p:pic>
      <p:sp>
        <p:nvSpPr>
          <p:cNvPr id="6" name="TextBox 5">
            <a:extLst>
              <a:ext uri="{FF2B5EF4-FFF2-40B4-BE49-F238E27FC236}">
                <a16:creationId xmlns:a16="http://schemas.microsoft.com/office/drawing/2014/main" id="{FA4F779C-1C7C-47AF-92A7-5F45BD69D83B}"/>
              </a:ext>
            </a:extLst>
          </p:cNvPr>
          <p:cNvSpPr txBox="1"/>
          <p:nvPr/>
        </p:nvSpPr>
        <p:spPr>
          <a:xfrm>
            <a:off x="1420415" y="1527228"/>
            <a:ext cx="9503569" cy="5529719"/>
          </a:xfrm>
          <a:prstGeom prst="rect">
            <a:avLst/>
          </a:prstGeom>
          <a:noFill/>
        </p:spPr>
        <p:txBody>
          <a:bodyPr wrap="square">
            <a:spAutoFit/>
          </a:bodyPr>
          <a:lstStyle/>
          <a:p>
            <a:pPr algn="just" rtl="0">
              <a:spcBef>
                <a:spcPts val="0"/>
              </a:spcBef>
              <a:spcAft>
                <a:spcPts val="1600"/>
              </a:spcAft>
            </a:pPr>
            <a:r>
              <a:rPr lang="en-US" sz="2800" i="0" u="sng" dirty="0">
                <a:solidFill>
                  <a:srgbClr val="B37F4D"/>
                </a:solidFill>
                <a:effectLst/>
                <a:latin typeface="Anna" panose="02000400000000000000" pitchFamily="2" charset="0"/>
              </a:rPr>
              <a:t>Main menu :</a:t>
            </a:r>
            <a:r>
              <a:rPr lang="en-US" sz="2400" i="0" u="none" strike="noStrike" dirty="0">
                <a:solidFill>
                  <a:srgbClr val="B37F4D"/>
                </a:solidFill>
                <a:effectLst/>
                <a:latin typeface="Anna" panose="02000400000000000000" pitchFamily="2" charset="0"/>
              </a:rPr>
              <a:t> The game has a main menu lobby which is implemented by simple if-else conditional statements. </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800" i="0" u="sng" dirty="0">
                <a:solidFill>
                  <a:srgbClr val="B37F4D"/>
                </a:solidFill>
                <a:effectLst/>
                <a:latin typeface="Anna" panose="02000400000000000000" pitchFamily="2" charset="0"/>
              </a:rPr>
              <a:t>Music on/off :</a:t>
            </a:r>
            <a:r>
              <a:rPr lang="en-US" sz="2400" i="0" u="none" strike="noStrike" dirty="0">
                <a:solidFill>
                  <a:srgbClr val="B37F4D"/>
                </a:solidFill>
                <a:effectLst/>
                <a:latin typeface="Anna" panose="02000400000000000000" pitchFamily="2" charset="0"/>
              </a:rPr>
              <a:t> To pause the background music, we used </a:t>
            </a:r>
            <a:r>
              <a:rPr lang="en-US" sz="2400" i="1" u="none" strike="noStrike" dirty="0" err="1">
                <a:solidFill>
                  <a:srgbClr val="B37F4D"/>
                </a:solidFill>
                <a:effectLst/>
                <a:latin typeface="Anna" panose="02000400000000000000" pitchFamily="2" charset="0"/>
              </a:rPr>
              <a:t>mciSendString</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In the command string of the function we have specified when to ‘play’ the audio file and when to ‘pause’ the audio file. We have also used </a:t>
            </a:r>
            <a:r>
              <a:rPr lang="en-US" sz="2400" i="1" u="none" strike="noStrike" dirty="0" err="1">
                <a:solidFill>
                  <a:srgbClr val="B37F4D"/>
                </a:solidFill>
                <a:effectLst/>
                <a:latin typeface="Anna" panose="02000400000000000000" pitchFamily="2" charset="0"/>
              </a:rPr>
              <a:t>PlaySound</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to play other audio files throughout the game.</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sng" dirty="0">
                <a:solidFill>
                  <a:srgbClr val="B37F4D"/>
                </a:solidFill>
                <a:effectLst/>
                <a:latin typeface="Anna" panose="02000400000000000000" pitchFamily="2" charset="0"/>
              </a:rPr>
              <a:t>ASCII ar</a:t>
            </a:r>
            <a:r>
              <a:rPr lang="en-US" sz="2800" i="0" u="sng" dirty="0">
                <a:solidFill>
                  <a:srgbClr val="B37F4D"/>
                </a:solidFill>
                <a:effectLst/>
                <a:latin typeface="Anna" panose="02000400000000000000" pitchFamily="2" charset="0"/>
              </a:rPr>
              <a:t>ts :</a:t>
            </a:r>
            <a:r>
              <a:rPr lang="en-US" sz="2400" i="0" u="none" strike="noStrike" dirty="0">
                <a:solidFill>
                  <a:srgbClr val="B37F4D"/>
                </a:solidFill>
                <a:effectLst/>
                <a:latin typeface="Anna" panose="02000400000000000000" pitchFamily="2" charset="0"/>
              </a:rPr>
              <a:t> We used ASCII  arts and also animated some of them using pointers and </a:t>
            </a:r>
            <a:r>
              <a:rPr lang="en-US" sz="2400" i="1" u="none" strike="noStrike" dirty="0" err="1">
                <a:solidFill>
                  <a:srgbClr val="B37F4D"/>
                </a:solidFill>
                <a:effectLst/>
                <a:latin typeface="Anna" panose="02000400000000000000" pitchFamily="2" charset="0"/>
              </a:rPr>
              <a:t>setw</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We have also used user-defined functions like </a:t>
            </a:r>
            <a:r>
              <a:rPr lang="en-US" sz="2400" i="1" u="none" strike="noStrike" dirty="0" err="1">
                <a:solidFill>
                  <a:srgbClr val="B37F4D"/>
                </a:solidFill>
                <a:effectLst/>
                <a:latin typeface="Anna" panose="02000400000000000000" pitchFamily="2" charset="0"/>
              </a:rPr>
              <a:t>SetColor</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and </a:t>
            </a:r>
            <a:r>
              <a:rPr lang="en-US" sz="2400" i="1" u="none" strike="noStrike" dirty="0" err="1">
                <a:solidFill>
                  <a:srgbClr val="B37F4D"/>
                </a:solidFill>
                <a:effectLst/>
                <a:latin typeface="Anna" panose="02000400000000000000" pitchFamily="2" charset="0"/>
              </a:rPr>
              <a:t>SetWindow</a:t>
            </a:r>
            <a:r>
              <a:rPr lang="en-US" sz="2400" i="1" u="none" strike="noStrike" dirty="0">
                <a:solidFill>
                  <a:srgbClr val="B37F4D"/>
                </a:solidFill>
                <a:effectLst/>
                <a:latin typeface="Anna" panose="02000400000000000000" pitchFamily="2" charset="0"/>
              </a:rPr>
              <a:t>()</a:t>
            </a:r>
            <a:r>
              <a:rPr lang="en-US" sz="2400" i="0" u="none" strike="noStrike" dirty="0">
                <a:solidFill>
                  <a:srgbClr val="B37F4D"/>
                </a:solidFill>
                <a:effectLst/>
                <a:latin typeface="Anna" panose="02000400000000000000" pitchFamily="2" charset="0"/>
              </a:rPr>
              <a:t>  for colored text output and resizing the console window respectively. </a:t>
            </a:r>
            <a:endParaRPr lang="en-US" sz="2400" dirty="0">
              <a:solidFill>
                <a:srgbClr val="B37F4D"/>
              </a:solidFill>
              <a:effectLst/>
              <a:latin typeface="Anna" panose="02000400000000000000" pitchFamily="2" charset="0"/>
            </a:endParaRPr>
          </a:p>
          <a:p>
            <a:pPr algn="just"/>
            <a:br>
              <a:rPr lang="en-US" sz="2400" dirty="0">
                <a:solidFill>
                  <a:srgbClr val="B37F4D"/>
                </a:solidFill>
                <a:latin typeface="Anna" panose="02000400000000000000" pitchFamily="2" charset="0"/>
              </a:rPr>
            </a:br>
            <a:endParaRPr lang="en-US" sz="2400" dirty="0">
              <a:solidFill>
                <a:srgbClr val="B37F4D"/>
              </a:solidFill>
              <a:latin typeface="Anna" panose="02000400000000000000" pitchFamily="2" charset="0"/>
            </a:endParaRPr>
          </a:p>
        </p:txBody>
      </p:sp>
    </p:spTree>
    <p:extLst>
      <p:ext uri="{BB962C8B-B14F-4D97-AF65-F5344CB8AC3E}">
        <p14:creationId xmlns:p14="http://schemas.microsoft.com/office/powerpoint/2010/main" val="35237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837C0-A5DD-48BD-832A-48889C7FBDC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129962" y="2839035"/>
            <a:ext cx="2026326" cy="2026326"/>
          </a:xfrm>
          <a:prstGeom prst="rect">
            <a:avLst/>
          </a:prstGeom>
        </p:spPr>
      </p:pic>
      <p:sp>
        <p:nvSpPr>
          <p:cNvPr id="5" name="TextBox 4">
            <a:extLst>
              <a:ext uri="{FF2B5EF4-FFF2-40B4-BE49-F238E27FC236}">
                <a16:creationId xmlns:a16="http://schemas.microsoft.com/office/drawing/2014/main" id="{A3E2C3A3-ECCF-4A70-8915-8B2BAA14BB22}"/>
              </a:ext>
            </a:extLst>
          </p:cNvPr>
          <p:cNvSpPr txBox="1"/>
          <p:nvPr/>
        </p:nvSpPr>
        <p:spPr>
          <a:xfrm>
            <a:off x="1129962" y="1731039"/>
            <a:ext cx="6096000" cy="1107996"/>
          </a:xfrm>
          <a:prstGeom prst="rect">
            <a:avLst/>
          </a:prstGeom>
          <a:noFill/>
        </p:spPr>
        <p:txBody>
          <a:bodyPr wrap="square">
            <a:spAutoFit/>
          </a:bodyPr>
          <a:lstStyle/>
          <a:p>
            <a:r>
              <a:rPr lang="en-US" sz="6600" b="1" i="0">
                <a:solidFill>
                  <a:srgbClr val="FFC000"/>
                </a:solidFill>
                <a:effectLst/>
                <a:latin typeface="Anna" panose="02000400000000000000" pitchFamily="2" charset="0"/>
              </a:rPr>
              <a:t>Levels </a:t>
            </a:r>
            <a:endParaRPr lang="en-US" sz="6600">
              <a:solidFill>
                <a:srgbClr val="FFC000"/>
              </a:solidFill>
              <a:latin typeface="Anna" panose="02000400000000000000" pitchFamily="2" charset="0"/>
            </a:endParaRPr>
          </a:p>
        </p:txBody>
      </p:sp>
      <p:sp>
        <p:nvSpPr>
          <p:cNvPr id="7" name="TextBox 6">
            <a:extLst>
              <a:ext uri="{FF2B5EF4-FFF2-40B4-BE49-F238E27FC236}">
                <a16:creationId xmlns:a16="http://schemas.microsoft.com/office/drawing/2014/main" id="{04590732-DA33-4F59-95F2-F812C00DEDE6}"/>
              </a:ext>
            </a:extLst>
          </p:cNvPr>
          <p:cNvSpPr txBox="1"/>
          <p:nvPr/>
        </p:nvSpPr>
        <p:spPr>
          <a:xfrm>
            <a:off x="3733800" y="639773"/>
            <a:ext cx="7696200" cy="6042680"/>
          </a:xfrm>
          <a:prstGeom prst="rect">
            <a:avLst/>
          </a:prstGeom>
          <a:noFill/>
        </p:spPr>
        <p:txBody>
          <a:bodyPr wrap="square">
            <a:spAutoFit/>
          </a:bodyPr>
          <a:lstStyle/>
          <a:p>
            <a:pPr algn="just" rtl="0">
              <a:spcBef>
                <a:spcPts val="0"/>
              </a:spcBef>
              <a:spcAft>
                <a:spcPts val="1600"/>
              </a:spcAft>
            </a:pPr>
            <a:r>
              <a:rPr lang="en-US" sz="2400" i="0" u="none" strike="noStrike" dirty="0">
                <a:solidFill>
                  <a:srgbClr val="B37F4D"/>
                </a:solidFill>
                <a:effectLst/>
                <a:latin typeface="Anna" panose="02000400000000000000" pitchFamily="2" charset="0"/>
              </a:rPr>
              <a:t>The main game loop starts with creating the first level. We have defined level as a structure which has required number of words and a map to store the positions of the words and traps in the grid as members. The game loop is implemented by two nested while loops. The inner loop handles the current level gameplay </a:t>
            </a:r>
            <a:r>
              <a:rPr lang="en-US" sz="2400" i="0" u="none" strike="noStrike" dirty="0" err="1">
                <a:solidFill>
                  <a:srgbClr val="B37F4D"/>
                </a:solidFill>
                <a:effectLst/>
                <a:latin typeface="Anna" panose="02000400000000000000" pitchFamily="2" charset="0"/>
              </a:rPr>
              <a:t>i.e</a:t>
            </a:r>
            <a:r>
              <a:rPr lang="en-US" sz="2400" i="0" u="none" strike="noStrike" dirty="0">
                <a:solidFill>
                  <a:srgbClr val="B37F4D"/>
                </a:solidFill>
                <a:effectLst/>
                <a:latin typeface="Anna" panose="02000400000000000000" pitchFamily="2" charset="0"/>
              </a:rPr>
              <a:t> movements and wordgame. It breaks when the time for that level is over or the required amount of words is collected. </a:t>
            </a:r>
            <a:endParaRPr lang="en-US" sz="2400" dirty="0">
              <a:solidFill>
                <a:srgbClr val="B37F4D"/>
              </a:solidFill>
              <a:effectLst/>
              <a:latin typeface="Anna" panose="02000400000000000000" pitchFamily="2" charset="0"/>
            </a:endParaRPr>
          </a:p>
          <a:p>
            <a:pPr algn="just" rtl="0">
              <a:spcBef>
                <a:spcPts val="0"/>
              </a:spcBef>
              <a:spcAft>
                <a:spcPts val="1600"/>
              </a:spcAft>
            </a:pPr>
            <a:r>
              <a:rPr lang="en-US" sz="2400" i="0" u="none" strike="noStrike" dirty="0">
                <a:solidFill>
                  <a:srgbClr val="B37F4D"/>
                </a:solidFill>
                <a:effectLst/>
                <a:latin typeface="Anna" panose="02000400000000000000" pitchFamily="2" charset="0"/>
              </a:rPr>
              <a:t>Then we proceed to the result of the current level. If the current level is cleared, a new level structure is created with different amount of words and the outer loop continues. If the current level is restarted, we again create a level structure but with same amount of words. The outer while loop breaks when the game is over or the user wants to quit</a:t>
            </a:r>
            <a:endParaRPr lang="en-US" sz="2400" dirty="0">
              <a:solidFill>
                <a:srgbClr val="B37F4D"/>
              </a:solidFill>
              <a:effectLst/>
              <a:latin typeface="Anna" panose="02000400000000000000" pitchFamily="2" charset="0"/>
            </a:endParaRPr>
          </a:p>
          <a:p>
            <a:pPr algn="just"/>
            <a:br>
              <a:rPr lang="en-US" sz="2400" dirty="0">
                <a:solidFill>
                  <a:srgbClr val="B37F4D"/>
                </a:solidFill>
                <a:latin typeface="Anna" panose="02000400000000000000" pitchFamily="2" charset="0"/>
              </a:rPr>
            </a:br>
            <a:endParaRPr lang="en-US" sz="2400" dirty="0">
              <a:solidFill>
                <a:srgbClr val="B37F4D"/>
              </a:solidFill>
              <a:latin typeface="Anna" panose="02000400000000000000" pitchFamily="2" charset="0"/>
            </a:endParaRPr>
          </a:p>
        </p:txBody>
      </p:sp>
    </p:spTree>
    <p:extLst>
      <p:ext uri="{BB962C8B-B14F-4D97-AF65-F5344CB8AC3E}">
        <p14:creationId xmlns:p14="http://schemas.microsoft.com/office/powerpoint/2010/main" val="144974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1219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Anna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Sabah Nushra</dc:creator>
  <cp:lastModifiedBy>ASUS</cp:lastModifiedBy>
  <cp:revision>15</cp:revision>
  <dcterms:created xsi:type="dcterms:W3CDTF">2021-02-08T21:05:54Z</dcterms:created>
  <dcterms:modified xsi:type="dcterms:W3CDTF">2021-02-09T10:34:17Z</dcterms:modified>
</cp:coreProperties>
</file>