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7"/>
  </p:notesMasterIdLst>
  <p:handoutMasterIdLst>
    <p:handoutMasterId r:id="rId8"/>
  </p:handoutMasterIdLst>
  <p:sldIdLst>
    <p:sldId id="336" r:id="rId2"/>
    <p:sldId id="340" r:id="rId3"/>
    <p:sldId id="341" r:id="rId4"/>
    <p:sldId id="306" r:id="rId5"/>
    <p:sldId id="311" r:id="rId6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F3F3F5"/>
    <a:srgbClr val="FFFFFF"/>
    <a:srgbClr val="87806D"/>
    <a:srgbClr val="FD9301"/>
    <a:srgbClr val="E3D096"/>
    <a:srgbClr val="53929B"/>
    <a:srgbClr val="393939"/>
    <a:srgbClr val="88888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7F97BB-C833-4FB7-BDE5-3F707503469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5" autoAdjust="0"/>
    <p:restoredTop sz="82927" autoAdjust="0"/>
  </p:normalViewPr>
  <p:slideViewPr>
    <p:cSldViewPr showGuides="1">
      <p:cViewPr varScale="1">
        <p:scale>
          <a:sx n="71" d="100"/>
          <a:sy n="71" d="100"/>
        </p:scale>
        <p:origin x="1877" y="43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2022/12/15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2022/12/15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＊字體變大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9E9FB9-4D1E-4A88-8F87-B34AFE16905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231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箭頭線說明，容易誤導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9E9FB9-4D1E-4A88-8F87-B34AFE16905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6481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箭頭線說明，容易誤導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9E9FB9-4D1E-4A88-8F87-B34AFE16905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023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72480" y="764704"/>
            <a:ext cx="5328592" cy="5616624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764704"/>
            <a:ext cx="3888432" cy="5616624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48763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0472" y="764704"/>
            <a:ext cx="5328592" cy="50405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0472" y="1340768"/>
            <a:ext cx="5328592" cy="5112568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601073" y="764704"/>
            <a:ext cx="4018285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601073" y="1340768"/>
            <a:ext cx="4018285" cy="5112568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130255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560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2481" y="687735"/>
            <a:ext cx="348195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4888" y="1268760"/>
            <a:ext cx="4680520" cy="5184576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000">
                <a:solidFill>
                  <a:srgbClr val="FFFFFF"/>
                </a:solidFill>
              </a:defRPr>
            </a:lvl4pPr>
            <a:lvl5pPr>
              <a:defRPr sz="20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72481" y="2060848"/>
            <a:ext cx="3481958" cy="4392488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5271889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933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77583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65600" y="979200"/>
            <a:ext cx="7200800" cy="468052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200800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68900" y="1268413"/>
            <a:ext cx="4105275" cy="50403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908720"/>
            <a:ext cx="5259982" cy="5400600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4490" y="908720"/>
            <a:ext cx="3481958" cy="5400600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065600" y="979200"/>
            <a:ext cx="7776000" cy="49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574841" y="6649854"/>
            <a:ext cx="372218" cy="171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4EACC7-37E3-43A5-A5FB-BEB9CE95D266}" type="slidenum">
              <a:rPr lang="zh-TW" altLang="en-US" sz="1200" smtClean="0">
                <a:solidFill>
                  <a:schemeClr val="bg1"/>
                </a:solidFill>
              </a:rPr>
              <a:pPr/>
              <a:t>‹#›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38F83B7-CC73-4E3F-9287-CF590BE57B6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28464" y="41821"/>
            <a:ext cx="781050" cy="676275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1037" y="1"/>
            <a:ext cx="8543925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165526D-DB92-4A98-9E03-1227F7138DBB}"/>
              </a:ext>
            </a:extLst>
          </p:cNvPr>
          <p:cNvGrpSpPr/>
          <p:nvPr userDrawn="1"/>
        </p:nvGrpSpPr>
        <p:grpSpPr>
          <a:xfrm>
            <a:off x="0" y="6629944"/>
            <a:ext cx="9906000" cy="261610"/>
            <a:chOff x="0" y="6233704"/>
            <a:chExt cx="9906000" cy="26161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15CFBFC1-A069-4FBC-A453-306DD6015A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0" y="6284791"/>
              <a:ext cx="9906000" cy="177800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DEC8BE7-DA71-4BDA-8CB8-33EEA10823B6}"/>
                </a:ext>
              </a:extLst>
            </p:cNvPr>
            <p:cNvSpPr txBox="1"/>
            <p:nvPr userDrawn="1"/>
          </p:nvSpPr>
          <p:spPr>
            <a:xfrm>
              <a:off x="6645468" y="6265969"/>
              <a:ext cx="464343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0" dirty="0">
                  <a:solidFill>
                    <a:srgbClr val="FFFFFF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2022</a:t>
              </a:r>
              <a:endParaRPr lang="zh-TW" altLang="en-US" sz="800" b="0" dirty="0">
                <a:solidFill>
                  <a:srgbClr val="FFFFFF"/>
                </a:solidFill>
                <a:latin typeface="Liberation Sans" panose="020B0604020202020204" pitchFamily="34" charset="0"/>
                <a:ea typeface="Yu Gothic" panose="020B0400000000000000" pitchFamily="34" charset="-128"/>
                <a:cs typeface="Liberation Sans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E2543E6-D835-43CF-8323-BB5950B7F5DC}"/>
                </a:ext>
              </a:extLst>
            </p:cNvPr>
            <p:cNvSpPr/>
            <p:nvPr userDrawn="1"/>
          </p:nvSpPr>
          <p:spPr>
            <a:xfrm>
              <a:off x="4574241" y="6233704"/>
              <a:ext cx="35618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fld id="{8F4EACC7-37E3-43A5-A5FB-BEB9CE95D266}" type="slidenum">
                <a:rPr lang="zh-TW" altLang="en-US" sz="1100" smtClean="0">
                  <a:solidFill>
                    <a:schemeClr val="bg1"/>
                  </a:solidFill>
                </a:rPr>
                <a:pPr/>
                <a:t>‹#›</a:t>
              </a:fld>
              <a:endParaRPr lang="zh-TW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6E7BB63-E6A1-4E5D-BBDE-09FA7D686D38}"/>
                </a:ext>
              </a:extLst>
            </p:cNvPr>
            <p:cNvSpPr txBox="1"/>
            <p:nvPr userDrawn="1"/>
          </p:nvSpPr>
          <p:spPr>
            <a:xfrm>
              <a:off x="6920020" y="6265969"/>
              <a:ext cx="335648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0" i="0" dirty="0">
                  <a:solidFill>
                    <a:srgbClr val="FFFFFF"/>
                  </a:solidFill>
                  <a:effectLst/>
                  <a:latin typeface="+mj-lt"/>
                  <a:ea typeface="Yu Gothic" panose="020B0400000000000000" pitchFamily="34" charset="-128"/>
                </a:rPr>
                <a:t>©</a:t>
              </a:r>
              <a:endParaRPr lang="zh-TW" altLang="en-US" sz="800" b="0" dirty="0">
                <a:solidFill>
                  <a:srgbClr val="FFFFFF"/>
                </a:solidFill>
                <a:latin typeface="+mj-lt"/>
                <a:ea typeface="Yu Gothic" panose="020B0400000000000000" pitchFamily="34" charset="-128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66D811A0-564C-4DD2-8EB6-01EBFFC8B991}"/>
                </a:ext>
              </a:extLst>
            </p:cNvPr>
            <p:cNvSpPr txBox="1"/>
            <p:nvPr userDrawn="1"/>
          </p:nvSpPr>
          <p:spPr>
            <a:xfrm>
              <a:off x="7044555" y="6265387"/>
              <a:ext cx="464235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1" i="0" dirty="0">
                  <a:solidFill>
                    <a:srgbClr val="FFFFFF"/>
                  </a:solidFill>
                  <a:effectLst/>
                  <a:latin typeface="Avenir Next LT Pro Light" panose="020B0304020202020204" pitchFamily="34" charset="0"/>
                  <a:ea typeface="Yu Gothic" panose="020B0400000000000000" pitchFamily="34" charset="-128"/>
                </a:rPr>
                <a:t>iSpan</a:t>
              </a:r>
              <a:endParaRPr lang="zh-TW" altLang="en-US" sz="700" b="1" dirty="0">
                <a:solidFill>
                  <a:srgbClr val="FFFFFF"/>
                </a:solidFill>
                <a:latin typeface="Avenir Next LT Pro Light" panose="020B0304020202020204" pitchFamily="34" charset="0"/>
                <a:ea typeface="Yu Gothic" panose="020B0400000000000000" pitchFamily="34" charset="-128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589B725-0E0C-40CC-9549-C1BDEC14B51E}"/>
                </a:ext>
              </a:extLst>
            </p:cNvPr>
            <p:cNvSpPr txBox="1"/>
            <p:nvPr userDrawn="1"/>
          </p:nvSpPr>
          <p:spPr>
            <a:xfrm>
              <a:off x="7329592" y="6265969"/>
              <a:ext cx="1300055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800" b="1" i="0" dirty="0">
                  <a:solidFill>
                    <a:srgbClr val="FFFFFF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資展國際股份有限公司</a:t>
              </a:r>
              <a:endParaRPr lang="zh-TW" altLang="en-US" sz="800" b="1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3" r:id="rId6"/>
    <p:sldLayoutId id="2147483657" r:id="rId7"/>
    <p:sldLayoutId id="2147483671" r:id="rId8"/>
    <p:sldLayoutId id="2147483670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u"/>
        <a:defRPr sz="2400" b="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p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anose="05000000000000000000" pitchFamily="2" charset="2"/>
        <a:buChar char="n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 txBox="1">
            <a:spLocks/>
          </p:cNvSpPr>
          <p:nvPr/>
        </p:nvSpPr>
        <p:spPr>
          <a:xfrm>
            <a:off x="632520" y="548680"/>
            <a:ext cx="864096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spc="300" dirty="0">
                <a:solidFill>
                  <a:srgbClr val="FFC000"/>
                </a:solidFill>
                <a:latin typeface="+mn-ea"/>
                <a:ea typeface="+mn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軟正黑體"/>
                <a:ea typeface="微軟正黑體"/>
                <a:cs typeface="+mj-cs"/>
              </a:rPr>
              <a:t>技術要點</a:t>
            </a:r>
            <a:endParaRPr kumimoji="0" lang="en-US" altLang="zh-TW" sz="3600" b="1" i="0" u="none" strike="noStrike" kern="1200" cap="none" spc="30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軟正黑體"/>
              <a:ea typeface="微軟正黑體"/>
              <a:cs typeface="+mj-cs"/>
            </a:endParaRPr>
          </a:p>
        </p:txBody>
      </p:sp>
      <p:grpSp>
        <p:nvGrpSpPr>
          <p:cNvPr id="99" name="群組 98"/>
          <p:cNvGrpSpPr/>
          <p:nvPr/>
        </p:nvGrpSpPr>
        <p:grpSpPr>
          <a:xfrm>
            <a:off x="1384470" y="1628800"/>
            <a:ext cx="7137059" cy="3968021"/>
            <a:chOff x="912285" y="1664804"/>
            <a:chExt cx="8081429" cy="4493066"/>
          </a:xfrm>
        </p:grpSpPr>
        <p:sp>
          <p:nvSpPr>
            <p:cNvPr id="6" name="Google Shape;134;p5"/>
            <p:cNvSpPr/>
            <p:nvPr/>
          </p:nvSpPr>
          <p:spPr>
            <a:xfrm>
              <a:off x="4021106" y="3590424"/>
              <a:ext cx="1903095" cy="634365"/>
            </a:xfrm>
            <a:prstGeom prst="roundRect">
              <a:avLst/>
            </a:prstGeom>
            <a:solidFill>
              <a:schemeClr val="accent4"/>
            </a:solidFill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技術要點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/>
                <a:ea typeface="微軟正黑體"/>
                <a:cs typeface="+mn-cs"/>
              </a:endParaRPr>
            </a:p>
          </p:txBody>
        </p:sp>
        <p:sp>
          <p:nvSpPr>
            <p:cNvPr id="7" name="Google Shape;134;p5"/>
            <p:cNvSpPr>
              <a:spLocks noChangeAspect="1"/>
            </p:cNvSpPr>
            <p:nvPr/>
          </p:nvSpPr>
          <p:spPr>
            <a:xfrm>
              <a:off x="912285" y="1680171"/>
              <a:ext cx="1903095" cy="613853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UI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、配色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軟正黑體"/>
                <a:cs typeface="+mn-cs"/>
              </a:endParaRPr>
            </a:p>
          </p:txBody>
        </p:sp>
        <p:cxnSp>
          <p:nvCxnSpPr>
            <p:cNvPr id="14" name="肘形接點 13"/>
            <p:cNvCxnSpPr>
              <a:stCxn id="6" idx="1"/>
              <a:endCxn id="7" idx="3"/>
            </p:cNvCxnSpPr>
            <p:nvPr/>
          </p:nvCxnSpPr>
          <p:spPr>
            <a:xfrm rot="10800000">
              <a:off x="2815380" y="1987099"/>
              <a:ext cx="1205726" cy="1920509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Google Shape;134;p5"/>
            <p:cNvSpPr/>
            <p:nvPr/>
          </p:nvSpPr>
          <p:spPr>
            <a:xfrm>
              <a:off x="912293" y="2644846"/>
              <a:ext cx="1903095" cy="634365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搜尋、輪播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軟正黑體"/>
                <a:cs typeface="+mn-cs"/>
              </a:endParaRPr>
            </a:p>
          </p:txBody>
        </p:sp>
        <p:cxnSp>
          <p:nvCxnSpPr>
            <p:cNvPr id="16" name="肘形接點 15"/>
            <p:cNvCxnSpPr>
              <a:stCxn id="6" idx="1"/>
            </p:cNvCxnSpPr>
            <p:nvPr/>
          </p:nvCxnSpPr>
          <p:spPr>
            <a:xfrm rot="10800000">
              <a:off x="2815390" y="2962029"/>
              <a:ext cx="1205717" cy="9455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Google Shape;134;p5"/>
            <p:cNvSpPr/>
            <p:nvPr/>
          </p:nvSpPr>
          <p:spPr>
            <a:xfrm>
              <a:off x="912293" y="3594153"/>
              <a:ext cx="1903095" cy="634365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切分頁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軟正黑體"/>
                <a:cs typeface="+mn-cs"/>
              </a:endParaRPr>
            </a:p>
          </p:txBody>
        </p:sp>
        <p:cxnSp>
          <p:nvCxnSpPr>
            <p:cNvPr id="26" name="肘形接點 25"/>
            <p:cNvCxnSpPr>
              <a:stCxn id="6" idx="1"/>
            </p:cNvCxnSpPr>
            <p:nvPr/>
          </p:nvCxnSpPr>
          <p:spPr>
            <a:xfrm rot="10800000" flipV="1">
              <a:off x="2815390" y="3907607"/>
              <a:ext cx="1205717" cy="372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Google Shape;134;p5"/>
            <p:cNvSpPr/>
            <p:nvPr/>
          </p:nvSpPr>
          <p:spPr>
            <a:xfrm>
              <a:off x="912293" y="4558830"/>
              <a:ext cx="1903095" cy="634365"/>
            </a:xfrm>
            <a:prstGeom prst="roundRect">
              <a:avLst/>
            </a:prstGeom>
            <a:solidFill>
              <a:srgbClr val="FFC000"/>
            </a:solidFill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登入、註冊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/>
                <a:ea typeface="微軟正黑體"/>
                <a:cs typeface="+mn-cs"/>
              </a:endParaRPr>
            </a:p>
          </p:txBody>
        </p:sp>
        <p:cxnSp>
          <p:nvCxnSpPr>
            <p:cNvPr id="31" name="肘形接點 30"/>
            <p:cNvCxnSpPr>
              <a:stCxn id="6" idx="1"/>
            </p:cNvCxnSpPr>
            <p:nvPr/>
          </p:nvCxnSpPr>
          <p:spPr>
            <a:xfrm rot="10800000" flipV="1">
              <a:off x="2815390" y="3907606"/>
              <a:ext cx="1205717" cy="96840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Google Shape;134;p5"/>
            <p:cNvSpPr/>
            <p:nvPr/>
          </p:nvSpPr>
          <p:spPr>
            <a:xfrm>
              <a:off x="7090619" y="1664804"/>
              <a:ext cx="1903095" cy="634365"/>
            </a:xfrm>
            <a:prstGeom prst="roundRect">
              <a:avLst/>
            </a:prstGeom>
            <a:solidFill>
              <a:srgbClr val="FFC000"/>
            </a:solidFill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購物車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/>
                <a:ea typeface="微軟正黑體"/>
                <a:cs typeface="+mn-cs"/>
              </a:endParaRPr>
            </a:p>
          </p:txBody>
        </p:sp>
        <p:sp>
          <p:nvSpPr>
            <p:cNvPr id="43" name="Google Shape;134;p5"/>
            <p:cNvSpPr/>
            <p:nvPr/>
          </p:nvSpPr>
          <p:spPr>
            <a:xfrm>
              <a:off x="7089098" y="2629479"/>
              <a:ext cx="1903095" cy="634365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放大鏡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軟正黑體"/>
                <a:cs typeface="+mn-cs"/>
              </a:endParaRPr>
            </a:p>
          </p:txBody>
        </p:sp>
        <p:sp>
          <p:nvSpPr>
            <p:cNvPr id="44" name="Google Shape;134;p5"/>
            <p:cNvSpPr/>
            <p:nvPr/>
          </p:nvSpPr>
          <p:spPr>
            <a:xfrm>
              <a:off x="7089098" y="3594155"/>
              <a:ext cx="1903095" cy="634365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畫面渲染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軟正黑體"/>
                <a:cs typeface="+mn-cs"/>
              </a:endParaRPr>
            </a:p>
          </p:txBody>
        </p:sp>
        <p:cxnSp>
          <p:nvCxnSpPr>
            <p:cNvPr id="45" name="肘形接點 44"/>
            <p:cNvCxnSpPr>
              <a:stCxn id="6" idx="3"/>
              <a:endCxn id="42" idx="1"/>
            </p:cNvCxnSpPr>
            <p:nvPr/>
          </p:nvCxnSpPr>
          <p:spPr>
            <a:xfrm flipV="1">
              <a:off x="5924201" y="1981987"/>
              <a:ext cx="1166418" cy="1925620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肘形接點 47"/>
            <p:cNvCxnSpPr>
              <a:stCxn id="6" idx="3"/>
            </p:cNvCxnSpPr>
            <p:nvPr/>
          </p:nvCxnSpPr>
          <p:spPr>
            <a:xfrm flipV="1">
              <a:off x="5924201" y="2946663"/>
              <a:ext cx="1164897" cy="960944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肘形接點 50"/>
            <p:cNvCxnSpPr>
              <a:stCxn id="6" idx="3"/>
            </p:cNvCxnSpPr>
            <p:nvPr/>
          </p:nvCxnSpPr>
          <p:spPr>
            <a:xfrm>
              <a:off x="5924201" y="3907607"/>
              <a:ext cx="1164897" cy="3730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Google Shape;134;p5"/>
            <p:cNvSpPr/>
            <p:nvPr/>
          </p:nvSpPr>
          <p:spPr>
            <a:xfrm>
              <a:off x="7066396" y="4558830"/>
              <a:ext cx="1903095" cy="634365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指定路由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軟正黑體"/>
                <a:cs typeface="+mn-cs"/>
              </a:endParaRPr>
            </a:p>
          </p:txBody>
        </p:sp>
        <p:cxnSp>
          <p:nvCxnSpPr>
            <p:cNvPr id="58" name="肘形接點 57"/>
            <p:cNvCxnSpPr>
              <a:stCxn id="6" idx="3"/>
            </p:cNvCxnSpPr>
            <p:nvPr/>
          </p:nvCxnSpPr>
          <p:spPr>
            <a:xfrm>
              <a:off x="5924201" y="3907607"/>
              <a:ext cx="1142195" cy="968406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34;p5"/>
            <p:cNvSpPr/>
            <p:nvPr/>
          </p:nvSpPr>
          <p:spPr>
            <a:xfrm>
              <a:off x="7066396" y="5523505"/>
              <a:ext cx="1903095" cy="634365"/>
            </a:xfrm>
            <a:prstGeom prst="roundRect">
              <a:avLst/>
            </a:prstGeom>
            <a:noFill/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統計圖表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軟正黑體"/>
                <a:cs typeface="+mn-cs"/>
              </a:endParaRPr>
            </a:p>
          </p:txBody>
        </p:sp>
        <p:cxnSp>
          <p:nvCxnSpPr>
            <p:cNvPr id="75" name="肘形接點 74"/>
            <p:cNvCxnSpPr>
              <a:stCxn id="6" idx="3"/>
              <a:endCxn id="74" idx="1"/>
            </p:cNvCxnSpPr>
            <p:nvPr/>
          </p:nvCxnSpPr>
          <p:spPr>
            <a:xfrm>
              <a:off x="5924201" y="3907607"/>
              <a:ext cx="1142195" cy="1933081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Google Shape;134;p5"/>
            <p:cNvSpPr/>
            <p:nvPr/>
          </p:nvSpPr>
          <p:spPr>
            <a:xfrm>
              <a:off x="912285" y="5502918"/>
              <a:ext cx="1903095" cy="634365"/>
            </a:xfrm>
            <a:prstGeom prst="roundRect">
              <a:avLst/>
            </a:prstGeom>
            <a:solidFill>
              <a:srgbClr val="FFC000"/>
            </a:solidFill>
            <a:ln w="28575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會員資料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/>
                <a:ea typeface="微軟正黑體"/>
                <a:cs typeface="+mn-cs"/>
              </a:endParaRPr>
            </a:p>
          </p:txBody>
        </p:sp>
        <p:cxnSp>
          <p:nvCxnSpPr>
            <p:cNvPr id="80" name="肘形接點 79"/>
            <p:cNvCxnSpPr>
              <a:stCxn id="6" idx="1"/>
              <a:endCxn id="78" idx="3"/>
            </p:cNvCxnSpPr>
            <p:nvPr/>
          </p:nvCxnSpPr>
          <p:spPr>
            <a:xfrm rot="10800000" flipV="1">
              <a:off x="2815380" y="3907607"/>
              <a:ext cx="1205726" cy="1912494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370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61BD6C-D3FC-46E5-9EBC-182949626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20" y="548680"/>
            <a:ext cx="8640960" cy="764704"/>
          </a:xfrm>
        </p:spPr>
        <p:txBody>
          <a:bodyPr/>
          <a:lstStyle/>
          <a:p>
            <a:r>
              <a:rPr lang="zh-TW" altLang="en-US" dirty="0"/>
              <a:t>登入註冊及會員資料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9FE2015-2764-4969-9600-570C9B5F337E}"/>
              </a:ext>
            </a:extLst>
          </p:cNvPr>
          <p:cNvSpPr txBox="1"/>
          <p:nvPr/>
        </p:nvSpPr>
        <p:spPr>
          <a:xfrm>
            <a:off x="812540" y="1916832"/>
            <a:ext cx="828092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使用者進行註冊，由前台拋資料到後台，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-apple-system"/>
                <a:ea typeface="微軟正黑體"/>
                <a:cs typeface="+mn-cs"/>
              </a:rPr>
              <a:t>後端將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-apple-system"/>
                <a:ea typeface="微軟正黑體"/>
                <a:cs typeface="+mn-cs"/>
              </a:rPr>
              <a:t>Token 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-apple-system"/>
                <a:ea typeface="微軟正黑體"/>
                <a:cs typeface="+mn-cs"/>
              </a:rPr>
              <a:t>送來並由前端寫入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local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storage 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-apple-system"/>
                <a:ea typeface="微軟正黑體"/>
                <a:cs typeface="+mn-cs"/>
              </a:rPr>
              <a:t>，讓使用者保持登入狀態。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-apple-system"/>
              <a:ea typeface="微軟正黑體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FFFFFF"/>
              </a:solidFill>
              <a:latin typeface="-apple-system"/>
              <a:ea typeface="微軟正黑體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-apple-system"/>
              <a:ea typeface="微軟正黑體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-apple-system"/>
                <a:ea typeface="微軟正黑體"/>
                <a:cs typeface="+mn-cs"/>
              </a:rPr>
              <a:t>設定導航守衛進行驗證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-apple-system"/>
              <a:ea typeface="微軟正黑體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-apple-system"/>
              <a:ea typeface="微軟正黑體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FFFFFF"/>
                </a:solidFill>
                <a:latin typeface="Arial"/>
                <a:ea typeface="微軟正黑體"/>
              </a:rPr>
              <a:t>在</a:t>
            </a:r>
            <a:r>
              <a:rPr lang="en-US" altLang="zh-TW" dirty="0">
                <a:solidFill>
                  <a:srgbClr val="FFFFFF"/>
                </a:solidFill>
                <a:latin typeface="Arial"/>
                <a:ea typeface="微軟正黑體"/>
              </a:rPr>
              <a:t>Vue</a:t>
            </a:r>
            <a:r>
              <a:rPr lang="zh-TW" altLang="en-US" dirty="0">
                <a:solidFill>
                  <a:srgbClr val="FFFFFF"/>
                </a:solidFill>
                <a:latin typeface="Arial"/>
                <a:ea typeface="微軟正黑體"/>
              </a:rPr>
              <a:t>的框架裡，可以在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路由設定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meta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屬性且配置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“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需要要求授權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”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，代表從其他頁面切換到此路由需要經過認證。若無驗證，會引導使用者進入首頁再進行登入的狀態。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例如：會員資料設定、購物車等頁面都需要會員登入後才可以進行瀏覽或操作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40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形 5" descr="男性形象 以實心填滿">
            <a:extLst>
              <a:ext uri="{FF2B5EF4-FFF2-40B4-BE49-F238E27FC236}">
                <a16:creationId xmlns:a16="http://schemas.microsoft.com/office/drawing/2014/main" id="{E83EACEA-065A-4CC2-96FB-5F44E5E75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6608" y="1124744"/>
            <a:ext cx="914400" cy="914400"/>
          </a:xfrm>
          <a:prstGeom prst="rect">
            <a:avLst/>
          </a:prstGeom>
        </p:spPr>
      </p:pic>
      <p:pic>
        <p:nvPicPr>
          <p:cNvPr id="8" name="圖形 7" descr="網際網路 以實心填滿">
            <a:extLst>
              <a:ext uri="{FF2B5EF4-FFF2-40B4-BE49-F238E27FC236}">
                <a16:creationId xmlns:a16="http://schemas.microsoft.com/office/drawing/2014/main" id="{B9183A3D-0529-4946-9BD4-D445604908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9780" y="1052736"/>
            <a:ext cx="1080120" cy="1080120"/>
          </a:xfrm>
          <a:prstGeom prst="rect">
            <a:avLst/>
          </a:prstGeom>
        </p:spPr>
      </p:pic>
      <p:pic>
        <p:nvPicPr>
          <p:cNvPr id="10" name="圖形 9" descr="員工識別證 以實心填滿">
            <a:extLst>
              <a:ext uri="{FF2B5EF4-FFF2-40B4-BE49-F238E27FC236}">
                <a16:creationId xmlns:a16="http://schemas.microsoft.com/office/drawing/2014/main" id="{E9954D86-7190-4600-9FAA-23E900D2C7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91120" y="2840162"/>
            <a:ext cx="638780" cy="638780"/>
          </a:xfrm>
          <a:prstGeom prst="rect">
            <a:avLst/>
          </a:prstGeom>
        </p:spPr>
      </p:pic>
      <p:pic>
        <p:nvPicPr>
          <p:cNvPr id="12" name="圖形 11" descr="書本 以實心填滿">
            <a:extLst>
              <a:ext uri="{FF2B5EF4-FFF2-40B4-BE49-F238E27FC236}">
                <a16:creationId xmlns:a16="http://schemas.microsoft.com/office/drawing/2014/main" id="{514F48D1-E706-4671-B639-286DC7D454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77336" y="1135596"/>
            <a:ext cx="914400" cy="914400"/>
          </a:xfrm>
          <a:prstGeom prst="rect">
            <a:avLst/>
          </a:prstGeom>
        </p:spPr>
      </p:pic>
      <p:pic>
        <p:nvPicPr>
          <p:cNvPr id="16" name="圖形 15" descr="客服中心 以實心填滿">
            <a:extLst>
              <a:ext uri="{FF2B5EF4-FFF2-40B4-BE49-F238E27FC236}">
                <a16:creationId xmlns:a16="http://schemas.microsoft.com/office/drawing/2014/main" id="{05AD22B4-69DD-4871-BB73-A5EE787E70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79581" y="1124744"/>
            <a:ext cx="914400" cy="914400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1E3428A1-F1AE-4F3B-B532-B8E430C1213F}"/>
              </a:ext>
            </a:extLst>
          </p:cNvPr>
          <p:cNvSpPr txBox="1"/>
          <p:nvPr/>
        </p:nvSpPr>
        <p:spPr>
          <a:xfrm>
            <a:off x="1204356" y="227687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使用者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56C983D-1A2A-4438-96E0-3B48D8F2C026}"/>
              </a:ext>
            </a:extLst>
          </p:cNvPr>
          <p:cNvSpPr txBox="1"/>
          <p:nvPr/>
        </p:nvSpPr>
        <p:spPr>
          <a:xfrm>
            <a:off x="3440832" y="2276872"/>
            <a:ext cx="68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前台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A6B0CB6-DF06-4DB3-AA96-50A22328FA97}"/>
              </a:ext>
            </a:extLst>
          </p:cNvPr>
          <p:cNvSpPr txBox="1"/>
          <p:nvPr/>
        </p:nvSpPr>
        <p:spPr>
          <a:xfrm>
            <a:off x="5601072" y="2276872"/>
            <a:ext cx="68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後台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807B4E3-9F52-4BA3-9CB2-078D1EB2121A}"/>
              </a:ext>
            </a:extLst>
          </p:cNvPr>
          <p:cNvSpPr txBox="1"/>
          <p:nvPr/>
        </p:nvSpPr>
        <p:spPr>
          <a:xfrm>
            <a:off x="7977336" y="22820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資料庫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EA592E3-59A4-41F2-AFA1-F31C54B875C2}"/>
              </a:ext>
            </a:extLst>
          </p:cNvPr>
          <p:cNvCxnSpPr>
            <a:cxnSpLocks/>
          </p:cNvCxnSpPr>
          <p:nvPr/>
        </p:nvCxnSpPr>
        <p:spPr>
          <a:xfrm>
            <a:off x="2144688" y="1592796"/>
            <a:ext cx="961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1B1E7A60-90DE-4B9B-B9FA-F34B746F4BB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73916" y="1581944"/>
            <a:ext cx="1005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C707711-6617-486C-8022-D3A0FF44FD42}"/>
              </a:ext>
            </a:extLst>
          </p:cNvPr>
          <p:cNvCxnSpPr>
            <a:cxnSpLocks/>
          </p:cNvCxnSpPr>
          <p:nvPr/>
        </p:nvCxnSpPr>
        <p:spPr>
          <a:xfrm>
            <a:off x="6609184" y="1581944"/>
            <a:ext cx="1204058" cy="1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D9D15255-A022-4F35-90F4-588C5A25DE19}"/>
              </a:ext>
            </a:extLst>
          </p:cNvPr>
          <p:cNvCxnSpPr/>
          <p:nvPr/>
        </p:nvCxnSpPr>
        <p:spPr>
          <a:xfrm rot="10800000" flipV="1">
            <a:off x="4473916" y="2790220"/>
            <a:ext cx="1469284" cy="457200"/>
          </a:xfrm>
          <a:prstGeom prst="bentConnector3">
            <a:avLst>
              <a:gd name="adj1" fmla="val -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圖形 31" descr="男性形象 以實心填滿">
            <a:extLst>
              <a:ext uri="{FF2B5EF4-FFF2-40B4-BE49-F238E27FC236}">
                <a16:creationId xmlns:a16="http://schemas.microsoft.com/office/drawing/2014/main" id="{24432648-1BC7-499C-B649-992AF4807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4356" y="4005064"/>
            <a:ext cx="914400" cy="914400"/>
          </a:xfrm>
          <a:prstGeom prst="rect">
            <a:avLst/>
          </a:prstGeom>
        </p:spPr>
      </p:pic>
      <p:pic>
        <p:nvPicPr>
          <p:cNvPr id="33" name="圖形 32" descr="員工識別證 以實心填滿">
            <a:extLst>
              <a:ext uri="{FF2B5EF4-FFF2-40B4-BE49-F238E27FC236}">
                <a16:creationId xmlns:a16="http://schemas.microsoft.com/office/drawing/2014/main" id="{EA3C53B8-EA83-4114-84ED-CE8ADBA229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5131" y="4295909"/>
            <a:ext cx="638780" cy="638780"/>
          </a:xfrm>
          <a:prstGeom prst="rect">
            <a:avLst/>
          </a:prstGeom>
        </p:spPr>
      </p:pic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1E3B341-E5AC-4232-AF51-316DE022B5FA}"/>
              </a:ext>
            </a:extLst>
          </p:cNvPr>
          <p:cNvCxnSpPr/>
          <p:nvPr/>
        </p:nvCxnSpPr>
        <p:spPr>
          <a:xfrm>
            <a:off x="2432720" y="4615299"/>
            <a:ext cx="673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圖形 37" descr="電腦 以實心填滿">
            <a:extLst>
              <a:ext uri="{FF2B5EF4-FFF2-40B4-BE49-F238E27FC236}">
                <a16:creationId xmlns:a16="http://schemas.microsoft.com/office/drawing/2014/main" id="{17A8C483-2C40-4B18-A403-4E405BE99E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32640" y="4044987"/>
            <a:ext cx="914400" cy="914400"/>
          </a:xfrm>
          <a:prstGeom prst="rect">
            <a:avLst/>
          </a:prstGeom>
        </p:spPr>
      </p:pic>
      <p:sp>
        <p:nvSpPr>
          <p:cNvPr id="39" name="文字方塊 38">
            <a:extLst>
              <a:ext uri="{FF2B5EF4-FFF2-40B4-BE49-F238E27FC236}">
                <a16:creationId xmlns:a16="http://schemas.microsoft.com/office/drawing/2014/main" id="{216ED647-6470-4DF2-99A6-87ADF4F968CE}"/>
              </a:ext>
            </a:extLst>
          </p:cNvPr>
          <p:cNvSpPr txBox="1"/>
          <p:nvPr/>
        </p:nvSpPr>
        <p:spPr>
          <a:xfrm>
            <a:off x="4473916" y="4295909"/>
            <a:ext cx="3431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使用者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(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會員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)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帶著後台傳回來的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Token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可以瀏覽所有網頁</a:t>
            </a:r>
          </a:p>
        </p:txBody>
      </p:sp>
    </p:spTree>
    <p:extLst>
      <p:ext uri="{BB962C8B-B14F-4D97-AF65-F5344CB8AC3E}">
        <p14:creationId xmlns:p14="http://schemas.microsoft.com/office/powerpoint/2010/main" val="13249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 txBox="1">
            <a:spLocks/>
          </p:cNvSpPr>
          <p:nvPr/>
        </p:nvSpPr>
        <p:spPr>
          <a:xfrm>
            <a:off x="632520" y="548680"/>
            <a:ext cx="864096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spc="300" dirty="0">
                <a:solidFill>
                  <a:srgbClr val="FFC000"/>
                </a:solidFill>
                <a:latin typeface="+mn-ea"/>
                <a:ea typeface="+mn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軟正黑體"/>
                <a:ea typeface="微軟正黑體"/>
                <a:cs typeface="+mj-cs"/>
              </a:rPr>
              <a:t>登入、註冊流程</a:t>
            </a:r>
            <a:endParaRPr kumimoji="0" lang="en-US" altLang="zh-TW" sz="3600" b="1" i="0" u="none" strike="noStrike" kern="1200" cap="none" spc="30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軟正黑體"/>
              <a:ea typeface="微軟正黑體"/>
              <a:cs typeface="+mj-cs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73550D6-E152-4CF4-8F51-3B9A4C9AA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61" y="1874564"/>
            <a:ext cx="8845278" cy="443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79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 txBox="1">
            <a:spLocks/>
          </p:cNvSpPr>
          <p:nvPr/>
        </p:nvSpPr>
        <p:spPr>
          <a:xfrm>
            <a:off x="632520" y="548680"/>
            <a:ext cx="864096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spc="300" dirty="0">
                <a:solidFill>
                  <a:srgbClr val="FFC000"/>
                </a:solidFill>
                <a:latin typeface="+mn-ea"/>
                <a:ea typeface="+mn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軟正黑體"/>
                <a:ea typeface="微軟正黑體"/>
                <a:cs typeface="+mj-cs"/>
              </a:rPr>
              <a:t>會員及購物車流程</a:t>
            </a:r>
            <a:endParaRPr kumimoji="0" lang="en-US" altLang="zh-TW" sz="3600" b="1" i="0" u="none" strike="noStrike" kern="1200" cap="none" spc="30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軟正黑體"/>
              <a:ea typeface="微軟正黑體"/>
              <a:cs typeface="+mj-cs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697A4E9-FF20-45B6-8BC3-0F10AD085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69" y="1556792"/>
            <a:ext cx="88106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0834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自訂 4">
      <a:dk1>
        <a:srgbClr val="545454"/>
      </a:dk1>
      <a:lt1>
        <a:srgbClr val="FFFFFF"/>
      </a:lt1>
      <a:dk2>
        <a:srgbClr val="C6C6C6"/>
      </a:dk2>
      <a:lt2>
        <a:srgbClr val="F2F2F2"/>
      </a:lt2>
      <a:accent1>
        <a:srgbClr val="FFFFFF"/>
      </a:accent1>
      <a:accent2>
        <a:srgbClr val="2D8F98"/>
      </a:accent2>
      <a:accent3>
        <a:srgbClr val="F0591B"/>
      </a:accent3>
      <a:accent4>
        <a:srgbClr val="FFC000"/>
      </a:accent4>
      <a:accent5>
        <a:srgbClr val="90C115"/>
      </a:accent5>
      <a:accent6>
        <a:srgbClr val="6ECBD4"/>
      </a:accent6>
      <a:hlink>
        <a:srgbClr val="F0591B"/>
      </a:hlink>
      <a:folHlink>
        <a:srgbClr val="2A2A2A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資策會2021簡報範本_dark.potx" id="{81C76F81-1671-4B56-BD0F-02ECACBEA1CD}" vid="{64F81388-CB1B-4503-9A85-CB10ADCB8F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資策會2021_簡報範本_dark_1</Template>
  <TotalTime>4648</TotalTime>
  <Words>193</Words>
  <Application>Microsoft Office PowerPoint</Application>
  <PresentationFormat>A4 紙張 (210x297 公釐)</PresentationFormat>
  <Paragraphs>34</Paragraphs>
  <Slides>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5" baseType="lpstr">
      <vt:lpstr>-apple-system</vt:lpstr>
      <vt:lpstr>Liberation Sans</vt:lpstr>
      <vt:lpstr>Microsoft JhengHei UI</vt:lpstr>
      <vt:lpstr>微軟正黑體</vt:lpstr>
      <vt:lpstr>微軟正黑體</vt:lpstr>
      <vt:lpstr>Arial</vt:lpstr>
      <vt:lpstr>Avenir Next LT Pro Light</vt:lpstr>
      <vt:lpstr>Calibri</vt:lpstr>
      <vt:lpstr>Wingdings</vt:lpstr>
      <vt:lpstr>2020簡報範本_light</vt:lpstr>
      <vt:lpstr>PowerPoint 簡報</vt:lpstr>
      <vt:lpstr>登入註冊及會員資料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Wei-Tsung Wang</dc:creator>
  <cp:lastModifiedBy>Polly Chu</cp:lastModifiedBy>
  <cp:revision>94</cp:revision>
  <dcterms:created xsi:type="dcterms:W3CDTF">2021-04-12T00:49:08Z</dcterms:created>
  <dcterms:modified xsi:type="dcterms:W3CDTF">2022-12-15T16:03:59Z</dcterms:modified>
  <cp:category/>
</cp:coreProperties>
</file>