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39" r:id="rId4"/>
  </p:sldMasterIdLst>
  <p:notesMasterIdLst>
    <p:notesMasterId r:id="rId16"/>
  </p:notesMasterIdLst>
  <p:handoutMasterIdLst>
    <p:handoutMasterId r:id="rId17"/>
  </p:handoutMasterIdLst>
  <p:sldIdLst>
    <p:sldId id="404" r:id="rId5"/>
    <p:sldId id="710" r:id="rId6"/>
    <p:sldId id="725" r:id="rId7"/>
    <p:sldId id="726" r:id="rId8"/>
    <p:sldId id="724" r:id="rId9"/>
    <p:sldId id="727" r:id="rId10"/>
    <p:sldId id="491" r:id="rId11"/>
    <p:sldId id="728" r:id="rId12"/>
    <p:sldId id="729" r:id="rId13"/>
    <p:sldId id="730" r:id="rId14"/>
    <p:sldId id="731" r:id="rId15"/>
  </p:sldIdLst>
  <p:sldSz cx="12192000" cy="6858000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orient="horz" pos="2523" userDrawn="1">
          <p15:clr>
            <a:srgbClr val="A4A3A4"/>
          </p15:clr>
        </p15:guide>
        <p15:guide id="3" orient="horz" pos="3068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618" userDrawn="1">
          <p15:clr>
            <a:srgbClr val="A4A3A4"/>
          </p15:clr>
        </p15:guide>
        <p15:guide id="10" orient="horz" pos="3249" userDrawn="1">
          <p15:clr>
            <a:srgbClr val="A4A3A4"/>
          </p15:clr>
        </p15:guide>
        <p15:guide id="11" orient="horz" pos="4292" userDrawn="1">
          <p15:clr>
            <a:srgbClr val="A4A3A4"/>
          </p15:clr>
        </p15:guide>
        <p15:guide id="12" orient="horz" pos="890" userDrawn="1">
          <p15:clr>
            <a:srgbClr val="A4A3A4"/>
          </p15:clr>
        </p15:guide>
        <p15:guide id="13" pos="272" userDrawn="1">
          <p15:clr>
            <a:srgbClr val="A4A3A4"/>
          </p15:clr>
        </p15:guide>
        <p15:guide id="14" pos="7408" userDrawn="1">
          <p15:clr>
            <a:srgbClr val="A4A3A4"/>
          </p15:clr>
        </p15:guide>
        <p15:guide id="15" pos="3780" userDrawn="1">
          <p15:clr>
            <a:srgbClr val="A4A3A4"/>
          </p15:clr>
        </p15:guide>
        <p15:guide id="16" pos="2630" userDrawn="1">
          <p15:clr>
            <a:srgbClr val="A4A3A4"/>
          </p15:clr>
        </p15:guide>
        <p15:guide id="17" pos="7105" userDrawn="1">
          <p15:clr>
            <a:srgbClr val="A4A3A4"/>
          </p15:clr>
        </p15:guide>
        <p15:guide id="18" pos="575" userDrawn="1">
          <p15:clr>
            <a:srgbClr val="A4A3A4"/>
          </p15:clr>
        </p15:guide>
        <p15:guide id="19" pos="4868" userDrawn="1">
          <p15:clr>
            <a:srgbClr val="A4A3A4"/>
          </p15:clr>
        </p15:guide>
        <p15:guide id="20" pos="4447" userDrawn="1">
          <p15:clr>
            <a:srgbClr val="A4A3A4"/>
          </p15:clr>
        </p15:guide>
        <p15:guide id="21" pos="2207" userDrawn="1">
          <p15:clr>
            <a:srgbClr val="A4A3A4"/>
          </p15:clr>
        </p15:guide>
        <p15:guide id="2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nt Frattaroli" initials="V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5DB"/>
    <a:srgbClr val="1780B9"/>
    <a:srgbClr val="808080"/>
    <a:srgbClr val="BBE6F8"/>
    <a:srgbClr val="F79646"/>
    <a:srgbClr val="000000"/>
    <a:srgbClr val="EBECEB"/>
    <a:srgbClr val="0192CC"/>
    <a:srgbClr val="0996D2"/>
    <a:srgbClr val="448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444" y="114"/>
      </p:cViewPr>
      <p:guideLst>
        <p:guide orient="horz" pos="4020"/>
        <p:guide orient="horz" pos="2523"/>
        <p:guide orient="horz" pos="3068"/>
        <p:guide orient="horz" pos="436"/>
        <p:guide orient="horz" pos="1570"/>
        <p:guide orient="horz" pos="1071"/>
        <p:guide orient="horz" pos="845"/>
        <p:guide orient="horz" pos="2205"/>
        <p:guide orient="horz" pos="618"/>
        <p:guide orient="horz" pos="3249"/>
        <p:guide orient="horz" pos="4292"/>
        <p:guide orient="horz" pos="890"/>
        <p:guide pos="272"/>
        <p:guide pos="7408"/>
        <p:guide pos="3780"/>
        <p:guide pos="2630"/>
        <p:guide pos="7105"/>
        <p:guide pos="575"/>
        <p:guide pos="4868"/>
        <p:guide pos="4447"/>
        <p:guide pos="2207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-16848"/>
    </p:cViewPr>
  </p:sorterViewPr>
  <p:notesViewPr>
    <p:cSldViewPr>
      <p:cViewPr varScale="1">
        <p:scale>
          <a:sx n="76" d="100"/>
          <a:sy n="76" d="100"/>
        </p:scale>
        <p:origin x="2885" y="67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74" y="8795267"/>
            <a:ext cx="515178" cy="247162"/>
          </a:xfrm>
          <a:prstGeom prst="rect">
            <a:avLst/>
          </a:prstGeom>
          <a:noFill/>
        </p:spPr>
        <p:txBody>
          <a:bodyPr wrap="square" lIns="92373" tIns="46186" rIns="92373" bIns="46186" rtlCol="0">
            <a:spAutoFit/>
          </a:bodyPr>
          <a:lstStyle/>
          <a:p>
            <a:fld id="{33013988-C7CF-4026-80D3-9D7F0D733158}" type="slidenum">
              <a:rPr lang="en-US" sz="1000">
                <a:solidFill>
                  <a:schemeClr val="accent2">
                    <a:lumMod val="75000"/>
                  </a:schemeClr>
                </a:solidFill>
                <a:latin typeface="+mn-lt"/>
              </a:rPr>
              <a:t>‹#›</a:t>
            </a:fld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8603" y="8836355"/>
            <a:ext cx="37130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16936"/>
          <a:stretch/>
        </p:blipFill>
        <p:spPr>
          <a:xfrm>
            <a:off x="14914" y="67706"/>
            <a:ext cx="6995486" cy="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6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462" tIns="46730" rIns="93462" bIns="4673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pic>
        <p:nvPicPr>
          <p:cNvPr id="3" name="Afbeelding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3" b="12404"/>
          <a:stretch/>
        </p:blipFill>
        <p:spPr>
          <a:xfrm>
            <a:off x="188604" y="39688"/>
            <a:ext cx="6628964" cy="576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374" y="8795267"/>
            <a:ext cx="515178" cy="247162"/>
          </a:xfrm>
          <a:prstGeom prst="rect">
            <a:avLst/>
          </a:prstGeom>
          <a:noFill/>
        </p:spPr>
        <p:txBody>
          <a:bodyPr wrap="square" lIns="92373" tIns="46186" rIns="92373" bIns="46186" rtlCol="0">
            <a:spAutoFit/>
          </a:bodyPr>
          <a:lstStyle/>
          <a:p>
            <a:fld id="{33013988-C7CF-4026-80D3-9D7F0D733158}" type="slidenum">
              <a:rPr lang="en-US" sz="1000">
                <a:solidFill>
                  <a:schemeClr val="accent2">
                    <a:lumMod val="75000"/>
                  </a:schemeClr>
                </a:solidFill>
                <a:latin typeface="+mn-lt"/>
              </a:rPr>
              <a:t>‹#›</a:t>
            </a:fld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603" y="8836355"/>
            <a:ext cx="37130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59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8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 for this part the Mendix sales slide deck or custom created slide deck introducing</a:t>
            </a:r>
            <a:r>
              <a:rPr lang="en-US" baseline="0" dirty="0"/>
              <a:t> Mendix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0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 for this part the Mendix sales slide deck or custom created slide deck introducing</a:t>
            </a:r>
            <a:r>
              <a:rPr lang="en-US" baseline="0" dirty="0"/>
              <a:t> Mendix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5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700714" y="4415530"/>
            <a:ext cx="5608975" cy="4183603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/>
          <a:p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8BE18E-8FE1-480A-BEE1-20FC3459BD4D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3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700714" y="4415530"/>
            <a:ext cx="5608975" cy="4183603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/>
          <a:p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8BE18E-8FE1-480A-BEE1-20FC3459BD4D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6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700714" y="4415530"/>
            <a:ext cx="5608975" cy="4183603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/>
          <a:p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8BE18E-8FE1-480A-BEE1-20FC3459BD4D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68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700714" y="4415530"/>
            <a:ext cx="5608975" cy="4183603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/>
          <a:p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8BE18E-8FE1-480A-BEE1-20FC3459BD4D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89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 for this part the Mendix sales slide deck or custom created slide deck introducing</a:t>
            </a:r>
            <a:r>
              <a:rPr lang="en-US" baseline="0" dirty="0"/>
              <a:t> Mendix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8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5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4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652585" y="1636888"/>
            <a:ext cx="5539415" cy="413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651803" y="1636887"/>
            <a:ext cx="6260952" cy="41317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423690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37271" y="1383956"/>
            <a:ext cx="4573696" cy="405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636489" y="1383957"/>
            <a:ext cx="5617420" cy="405481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930471" y="3200400"/>
            <a:ext cx="1392967" cy="2491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285295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498754" y="2249487"/>
            <a:ext cx="5174720" cy="3409907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7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6019801" y="1981325"/>
            <a:ext cx="6172200" cy="4039937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881814" y="2249488"/>
            <a:ext cx="5174720" cy="324961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259924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6782468" y="1825625"/>
            <a:ext cx="3615359" cy="50323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194550" y="2671763"/>
            <a:ext cx="2779713" cy="4929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317247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6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2382670"/>
            <a:ext cx="7929563" cy="2092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5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1828801"/>
            <a:ext cx="7929563" cy="1540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83346" y="3719590"/>
            <a:ext cx="30253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835275" y="3983038"/>
            <a:ext cx="6521450" cy="56515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1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7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6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6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73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735" y="-6"/>
            <a:ext cx="12210679" cy="6858000"/>
          </a:xfrm>
          <a:prstGeom prst="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5975700"/>
            <a:ext cx="1877568" cy="6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3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5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0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0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9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21" y="6138577"/>
            <a:ext cx="1363612" cy="4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40" r:id="rId1"/>
    <p:sldLayoutId id="2147486741" r:id="rId2"/>
    <p:sldLayoutId id="2147486742" r:id="rId3"/>
    <p:sldLayoutId id="2147486743" r:id="rId4"/>
    <p:sldLayoutId id="2147486744" r:id="rId5"/>
    <p:sldLayoutId id="2147486745" r:id="rId6"/>
    <p:sldLayoutId id="2147486746" r:id="rId7"/>
    <p:sldLayoutId id="2147486747" r:id="rId8"/>
    <p:sldLayoutId id="2147486748" r:id="rId9"/>
    <p:sldLayoutId id="2147486749" r:id="rId10"/>
    <p:sldLayoutId id="2147486750" r:id="rId11"/>
    <p:sldLayoutId id="2147486751" r:id="rId12"/>
    <p:sldLayoutId id="2147486752" r:id="rId13"/>
    <p:sldLayoutId id="2147486753" r:id="rId14"/>
    <p:sldLayoutId id="2147486754" r:id="rId15"/>
    <p:sldLayoutId id="2147486755" r:id="rId16"/>
    <p:sldLayoutId id="2147486756" r:id="rId17"/>
    <p:sldLayoutId id="2147486757" r:id="rId18"/>
    <p:sldLayoutId id="2147486758" r:id="rId19"/>
    <p:sldLayoutId id="2147486759" r:id="rId20"/>
    <p:sldLayoutId id="2147486760" r:id="rId21"/>
    <p:sldLayoutId id="2147486761" r:id="rId22"/>
    <p:sldLayoutId id="2147486762" r:id="rId23"/>
    <p:sldLayoutId id="214748676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28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tore.home.mendix.com/link/model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home.mendix.com/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FC9F54-EE21-4112-95FA-DFBECB538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Getting Started with a Mendix Project</a:t>
            </a:r>
          </a:p>
        </p:txBody>
      </p:sp>
    </p:spTree>
    <p:extLst>
      <p:ext uri="{BB962C8B-B14F-4D97-AF65-F5344CB8AC3E}">
        <p14:creationId xmlns:p14="http://schemas.microsoft.com/office/powerpoint/2010/main" val="6787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Mendix App – Web vs Desktop Modeler?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2823-6A80-4871-A3C1-F3364359F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Modeler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0964DA-8EE9-4676-8366-6C694037E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based modeler</a:t>
            </a:r>
          </a:p>
          <a:p>
            <a:r>
              <a:rPr lang="en-US" dirty="0"/>
              <a:t>No download needed</a:t>
            </a:r>
          </a:p>
          <a:p>
            <a:r>
              <a:rPr lang="en-US" dirty="0"/>
              <a:t>Beta Mode</a:t>
            </a:r>
          </a:p>
          <a:p>
            <a:r>
              <a:rPr lang="en-US" dirty="0"/>
              <a:t>Basic and limited functionality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E7BF0-B7C8-41EA-8A9D-88B0DB6F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Desktop Modeler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9DDCC-564E-4DD8-B1F2-D159BE45CA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 to download </a:t>
            </a:r>
            <a:r>
              <a:rPr lang="en-US" dirty="0">
                <a:hlinkClick r:id="rId3"/>
              </a:rPr>
              <a:t>executable file here</a:t>
            </a:r>
            <a:endParaRPr lang="en-US" dirty="0"/>
          </a:p>
          <a:p>
            <a:r>
              <a:rPr lang="en-US" dirty="0"/>
              <a:t>Development environment (like eclipse for java) </a:t>
            </a:r>
          </a:p>
          <a:p>
            <a:r>
              <a:rPr lang="en-US" dirty="0"/>
              <a:t>Full functionality and features enabled</a:t>
            </a:r>
          </a:p>
        </p:txBody>
      </p:sp>
    </p:spTree>
    <p:extLst>
      <p:ext uri="{BB962C8B-B14F-4D97-AF65-F5344CB8AC3E}">
        <p14:creationId xmlns:p14="http://schemas.microsoft.com/office/powerpoint/2010/main" val="20582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D53F047-8338-418C-9644-B9BB93B2A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Happy Modeling!</a:t>
            </a:r>
          </a:p>
        </p:txBody>
      </p:sp>
    </p:spTree>
    <p:extLst>
      <p:ext uri="{BB962C8B-B14F-4D97-AF65-F5344CB8AC3E}">
        <p14:creationId xmlns:p14="http://schemas.microsoft.com/office/powerpoint/2010/main" val="1542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D53F047-8338-418C-9644-B9BB93B2A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679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A217-23E2-4C0D-B9F6-B64119C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F763-6B7B-4882-A222-2FA469110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0595DB"/>
                </a:solidFill>
                <a:hlinkClick r:id="rId2"/>
              </a:rPr>
              <a:t>home.mendix.com</a:t>
            </a:r>
            <a:endParaRPr lang="en-US" dirty="0">
              <a:solidFill>
                <a:srgbClr val="0595DB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dirty="0">
                <a:solidFill>
                  <a:srgbClr val="0595DB"/>
                </a:solidFill>
              </a:rPr>
              <a:t>Sign Up </a:t>
            </a:r>
          </a:p>
          <a:p>
            <a:r>
              <a:rPr lang="en-US" dirty="0">
                <a:solidFill>
                  <a:schemeClr val="tx1"/>
                </a:solidFill>
              </a:rPr>
              <a:t>Enter your name and email</a:t>
            </a:r>
          </a:p>
          <a:p>
            <a:r>
              <a:rPr lang="en-US" dirty="0">
                <a:solidFill>
                  <a:schemeClr val="tx1"/>
                </a:solidFill>
              </a:rPr>
              <a:t>User your </a:t>
            </a:r>
            <a:r>
              <a:rPr lang="en-US" dirty="0">
                <a:solidFill>
                  <a:srgbClr val="0595DB"/>
                </a:solidFill>
              </a:rPr>
              <a:t>University</a:t>
            </a:r>
            <a:r>
              <a:rPr lang="en-US" dirty="0">
                <a:solidFill>
                  <a:schemeClr val="tx1"/>
                </a:solidFill>
              </a:rPr>
              <a:t> email address to get all the FREE benefits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6EF4831-0A02-436D-B70B-1F75D58AEE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54" y="2482090"/>
            <a:ext cx="5174720" cy="2944700"/>
          </a:xfrm>
        </p:spPr>
      </p:pic>
    </p:spTree>
    <p:extLst>
      <p:ext uri="{BB962C8B-B14F-4D97-AF65-F5344CB8AC3E}">
        <p14:creationId xmlns:p14="http://schemas.microsoft.com/office/powerpoint/2010/main" val="14533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307C-8999-498A-84D5-6C866E3A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7" y="11224"/>
            <a:ext cx="10515600" cy="1325563"/>
          </a:xfrm>
        </p:spPr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AC86F-5CC8-4B6C-B00C-509DDC9C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392" y="1340768"/>
            <a:ext cx="5760640" cy="3684588"/>
          </a:xfrm>
        </p:spPr>
        <p:txBody>
          <a:bodyPr/>
          <a:lstStyle/>
          <a:p>
            <a:r>
              <a:rPr lang="en-US" sz="1600" dirty="0">
                <a:solidFill>
                  <a:srgbClr val="0595DB"/>
                </a:solidFill>
              </a:rPr>
              <a:t>Buzz</a:t>
            </a:r>
            <a:r>
              <a:rPr lang="en-US" sz="1600" dirty="0"/>
              <a:t> – University Activity		</a:t>
            </a:r>
          </a:p>
          <a:p>
            <a:r>
              <a:rPr lang="en-US" sz="1600" dirty="0">
                <a:solidFill>
                  <a:srgbClr val="0595DB"/>
                </a:solidFill>
              </a:rPr>
              <a:t>Apps</a:t>
            </a:r>
            <a:r>
              <a:rPr lang="en-US" sz="1600" dirty="0"/>
              <a:t> – All Apps you are part of</a:t>
            </a:r>
          </a:p>
          <a:p>
            <a:r>
              <a:rPr lang="en-US" sz="1600" dirty="0">
                <a:solidFill>
                  <a:srgbClr val="0595DB"/>
                </a:solidFill>
              </a:rPr>
              <a:t>People</a:t>
            </a:r>
            <a:r>
              <a:rPr lang="en-US" sz="1600" dirty="0"/>
              <a:t> – your university students</a:t>
            </a:r>
          </a:p>
          <a:p>
            <a:r>
              <a:rPr lang="en-US" sz="1600" dirty="0">
                <a:solidFill>
                  <a:srgbClr val="0595DB"/>
                </a:solidFill>
              </a:rPr>
              <a:t>Community</a:t>
            </a:r>
            <a:r>
              <a:rPr lang="en-US" sz="1600" dirty="0"/>
              <a:t> – our developer community + documentation 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CEDE2AF-815B-48FC-A583-A38BA84F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7588" y="1338114"/>
            <a:ext cx="6094412" cy="36845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595DB"/>
                </a:solidFill>
              </a:rPr>
              <a:t>App store </a:t>
            </a:r>
            <a:r>
              <a:rPr lang="en-US" sz="1600" dirty="0"/>
              <a:t>– reusable documentations</a:t>
            </a:r>
          </a:p>
          <a:p>
            <a:r>
              <a:rPr lang="en-US" sz="1600" dirty="0">
                <a:solidFill>
                  <a:srgbClr val="0595DB"/>
                </a:solidFill>
              </a:rPr>
              <a:t>Academy</a:t>
            </a:r>
            <a:r>
              <a:rPr lang="en-US" sz="1600" dirty="0"/>
              <a:t> – our online FREE learning tutorials</a:t>
            </a:r>
          </a:p>
          <a:p>
            <a:r>
              <a:rPr lang="en-US" sz="1600" dirty="0">
                <a:solidFill>
                  <a:srgbClr val="0595DB"/>
                </a:solidFill>
              </a:rPr>
              <a:t>Forum</a:t>
            </a:r>
            <a:r>
              <a:rPr lang="en-US" sz="1600" dirty="0"/>
              <a:t> – have a question or problem? Ask the community!</a:t>
            </a:r>
          </a:p>
          <a:p>
            <a:r>
              <a:rPr lang="en-US" sz="1600" dirty="0">
                <a:solidFill>
                  <a:srgbClr val="0595DB"/>
                </a:solidFill>
              </a:rPr>
              <a:t>Docs</a:t>
            </a:r>
            <a:r>
              <a:rPr lang="en-US" sz="1600" dirty="0"/>
              <a:t> – our online documentation can be found here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42BD5-1C1C-453A-93CE-8FF23B5B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666331"/>
            <a:ext cx="7355922" cy="37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D53F047-8338-418C-9644-B9BB93B2A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3731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307C-8999-498A-84D5-6C866E3A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7" y="11224"/>
            <a:ext cx="10515600" cy="1325563"/>
          </a:xfrm>
        </p:spPr>
        <p:txBody>
          <a:bodyPr/>
          <a:lstStyle/>
          <a:p>
            <a:r>
              <a:rPr lang="en-US" dirty="0"/>
              <a:t>Ready to Build an App?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42BD5-1C1C-453A-93CE-8FF23B5B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7" y="1364395"/>
            <a:ext cx="7355922" cy="37836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70CA0-6753-465D-969E-63B7D4DC4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9336" y="1916832"/>
            <a:ext cx="5183188" cy="3684588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>
                <a:solidFill>
                  <a:srgbClr val="0595DB"/>
                </a:solidFill>
              </a:rPr>
              <a:t>Create App </a:t>
            </a:r>
          </a:p>
          <a:p>
            <a:r>
              <a:rPr lang="en-US" dirty="0"/>
              <a:t>Select your starter template</a:t>
            </a:r>
          </a:p>
          <a:p>
            <a:r>
              <a:rPr lang="en-US" dirty="0"/>
              <a:t>Give your project a name</a:t>
            </a:r>
          </a:p>
          <a:p>
            <a:r>
              <a:rPr lang="en-US" dirty="0"/>
              <a:t>Wait for Magic to Happen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517583-8B38-48EA-BEED-4A5591FDAFB0}"/>
              </a:ext>
            </a:extLst>
          </p:cNvPr>
          <p:cNvCxnSpPr/>
          <p:nvPr/>
        </p:nvCxnSpPr>
        <p:spPr>
          <a:xfrm flipV="1">
            <a:off x="3719736" y="2060848"/>
            <a:ext cx="7488832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3B359-BFFE-45AF-8F03-617DE1B19E72}"/>
              </a:ext>
            </a:extLst>
          </p:cNvPr>
          <p:cNvSpPr/>
          <p:nvPr/>
        </p:nvSpPr>
        <p:spPr>
          <a:xfrm>
            <a:off x="11280576" y="1772816"/>
            <a:ext cx="91142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Mendix App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3396541"/>
            <a:ext cx="21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808080"/>
                </a:solidFill>
              </a:rPr>
              <a:t>Collaborate</a:t>
            </a:r>
          </a:p>
          <a:p>
            <a:pPr lvl="0" algn="ctr"/>
            <a:endParaRPr lang="en-US" sz="2000" dirty="0">
              <a:solidFill>
                <a:srgbClr val="80808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Invite Team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Manage Stories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Feedback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0626" y="3396541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808080"/>
                </a:solidFill>
              </a:rPr>
              <a:t>Develop</a:t>
            </a:r>
          </a:p>
          <a:p>
            <a:pPr lvl="0" algn="ctr"/>
            <a:endParaRPr lang="en-US" sz="2000" dirty="0">
              <a:solidFill>
                <a:srgbClr val="80808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Team Server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Planning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3885" y="3396541"/>
            <a:ext cx="23762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808080"/>
                </a:solidFill>
              </a:rPr>
              <a:t>Deploy</a:t>
            </a:r>
          </a:p>
          <a:p>
            <a:pPr lvl="0" algn="ctr"/>
            <a:endParaRPr lang="en-US" sz="2000" dirty="0">
              <a:solidFill>
                <a:srgbClr val="80808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Environments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Mobile App Stores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App 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943" y="3396541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808080"/>
                </a:solidFill>
              </a:rPr>
              <a:t>Operations</a:t>
            </a:r>
          </a:p>
          <a:p>
            <a:pPr lvl="0" algn="ctr"/>
            <a:endParaRPr lang="en-US" sz="2000" dirty="0">
              <a:solidFill>
                <a:srgbClr val="80808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Metrics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Alerts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Logs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Back 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5919" y="3429000"/>
            <a:ext cx="17281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rgbClr val="808080"/>
                </a:solidFill>
              </a:rPr>
              <a:t>Settings</a:t>
            </a:r>
          </a:p>
          <a:p>
            <a:pPr lvl="0" algn="ctr"/>
            <a:endParaRPr lang="en-US" sz="2000" dirty="0">
              <a:solidFill>
                <a:srgbClr val="80808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General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Security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808080"/>
                </a:solidFill>
              </a:rPr>
              <a:t>API Keys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639616" y="3173259"/>
            <a:ext cx="0" cy="201622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60866" y="3173259"/>
            <a:ext cx="0" cy="201622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52184" y="3173259"/>
            <a:ext cx="0" cy="201622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12424" y="3173259"/>
            <a:ext cx="0" cy="201622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3" y="2348880"/>
            <a:ext cx="811378" cy="8282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05" y="2348880"/>
            <a:ext cx="828281" cy="8113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32" y="2348880"/>
            <a:ext cx="777570" cy="7775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19" y="2361881"/>
            <a:ext cx="777570" cy="8113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26" y="2361881"/>
            <a:ext cx="811378" cy="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Mendix App - Collaboration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C000-36EC-403C-84FC-04980B81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4" y="3429000"/>
            <a:ext cx="7411417" cy="2666231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EF34B1B-19CA-46DA-8024-D0E1E3ED5B9B}"/>
              </a:ext>
            </a:extLst>
          </p:cNvPr>
          <p:cNvSpPr txBox="1">
            <a:spLocks/>
          </p:cNvSpPr>
          <p:nvPr/>
        </p:nvSpPr>
        <p:spPr>
          <a:xfrm>
            <a:off x="623392" y="1340768"/>
            <a:ext cx="10657184" cy="36845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 kern="120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595DB"/>
                </a:solidFill>
              </a:rPr>
              <a:t>Buzz</a:t>
            </a:r>
            <a:r>
              <a:rPr lang="en-US" sz="1600" dirty="0"/>
              <a:t> – what’s the latest buzz in the project? 		</a:t>
            </a:r>
          </a:p>
          <a:p>
            <a:r>
              <a:rPr lang="en-US" sz="1600" dirty="0">
                <a:solidFill>
                  <a:srgbClr val="0595DB"/>
                </a:solidFill>
              </a:rPr>
              <a:t>Team</a:t>
            </a:r>
            <a:r>
              <a:rPr lang="en-US" sz="1600" dirty="0"/>
              <a:t> – invite others to your project to collaborate and build the app</a:t>
            </a:r>
          </a:p>
          <a:p>
            <a:r>
              <a:rPr lang="en-US" sz="1600" dirty="0">
                <a:solidFill>
                  <a:srgbClr val="0595DB"/>
                </a:solidFill>
              </a:rPr>
              <a:t>Stories</a:t>
            </a:r>
            <a:r>
              <a:rPr lang="en-US" sz="1600" dirty="0"/>
              <a:t> – manage your user stories and user cases in one place and follow agile industry practices</a:t>
            </a:r>
          </a:p>
          <a:p>
            <a:r>
              <a:rPr lang="en-US" sz="1600" dirty="0">
                <a:solidFill>
                  <a:srgbClr val="0595DB"/>
                </a:solidFill>
              </a:rPr>
              <a:t>Feedback </a:t>
            </a:r>
            <a:r>
              <a:rPr lang="en-US" sz="1600" dirty="0"/>
              <a:t>– your users will provide you with valuable feedback and you can find it here</a:t>
            </a:r>
          </a:p>
          <a:p>
            <a:r>
              <a:rPr lang="en-US" sz="1600" dirty="0">
                <a:solidFill>
                  <a:srgbClr val="0595DB"/>
                </a:solidFill>
              </a:rPr>
              <a:t>Documents</a:t>
            </a:r>
            <a:r>
              <a:rPr lang="en-US" sz="1600" dirty="0"/>
              <a:t> – share your project documents by uploading them 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Mendix App - Develop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0964DA-8EE9-4676-8366-6C694037E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Ready to Develop? </a:t>
            </a:r>
          </a:p>
          <a:p>
            <a:pPr lvl="1"/>
            <a:r>
              <a:rPr lang="en-US" dirty="0"/>
              <a:t>Click on </a:t>
            </a:r>
            <a:r>
              <a:rPr lang="en-US" dirty="0">
                <a:solidFill>
                  <a:srgbClr val="0595DB"/>
                </a:solidFill>
              </a:rPr>
              <a:t>Edit App </a:t>
            </a:r>
          </a:p>
          <a:p>
            <a:r>
              <a:rPr lang="en-US" dirty="0"/>
              <a:t>Edit in Web or Desktop Modeler</a:t>
            </a:r>
          </a:p>
          <a:p>
            <a:r>
              <a:rPr lang="en-US" dirty="0"/>
              <a:t>Follow our learning path to learn more: </a:t>
            </a:r>
          </a:p>
          <a:p>
            <a:pPr lvl="1"/>
            <a:r>
              <a:rPr lang="en-US" b="1" dirty="0">
                <a:solidFill>
                  <a:srgbClr val="0595DB"/>
                </a:solidFill>
              </a:rPr>
              <a:t>LEARN.MENDIX.COM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A76F22E-635D-4432-94F8-2AB68F5069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218" b="102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Mendix theme">
  <a:themeElements>
    <a:clrScheme name="Custom 3">
      <a:dk1>
        <a:srgbClr val="414041"/>
      </a:dk1>
      <a:lt1>
        <a:srgbClr val="FFFFFF"/>
      </a:lt1>
      <a:dk2>
        <a:srgbClr val="F6F9FC"/>
      </a:dk2>
      <a:lt2>
        <a:srgbClr val="FFFFFF"/>
      </a:lt2>
      <a:accent1>
        <a:srgbClr val="0595DB"/>
      </a:accent1>
      <a:accent2>
        <a:srgbClr val="49B0E2"/>
      </a:accent2>
      <a:accent3>
        <a:srgbClr val="85CAEB"/>
      </a:accent3>
      <a:accent4>
        <a:srgbClr val="C2E5F5"/>
      </a:accent4>
      <a:accent5>
        <a:srgbClr val="237EAF"/>
      </a:accent5>
      <a:accent6>
        <a:srgbClr val="DCECF3"/>
      </a:accent6>
      <a:hlink>
        <a:srgbClr val="0595DB"/>
      </a:hlink>
      <a:folHlink>
        <a:srgbClr val="F7A63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 theme" id="{6C1A210A-61F9-4C45-889E-40F3423CBB72}" vid="{D69491D7-1D27-4606-B120-7774F26D1A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5BD1DA7B6CE49823D926D8C65177B" ma:contentTypeVersion="3" ma:contentTypeDescription="Create a new document." ma:contentTypeScope="" ma:versionID="98ab7f202f65ecca0e663e94714b2a29">
  <xsd:schema xmlns:xsd="http://www.w3.org/2001/XMLSchema" xmlns:xs="http://www.w3.org/2001/XMLSchema" xmlns:p="http://schemas.microsoft.com/office/2006/metadata/properties" xmlns:ns2="1c126515-5ffe-43c9-9480-77bb8a7a860b" targetNamespace="http://schemas.microsoft.com/office/2006/metadata/properties" ma:root="true" ma:fieldsID="f7a0158cf79dfa748f9ce394d885ba40" ns2:_="">
    <xsd:import namespace="1c126515-5ffe-43c9-9480-77bb8a7a860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26515-5ffe-43c9-9480-77bb8a7a86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126515-5ffe-43c9-9480-77bb8a7a860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BA29502-F17F-4E40-B01C-45490D728A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CDFFA-66EE-4232-BB45-E987F4B4ED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26515-5ffe-43c9-9480-77bb8a7a86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E07C90-B226-49D2-B884-4F4C5E984201}">
  <ds:schemaRefs>
    <ds:schemaRef ds:uri="http://purl.org/dc/terms/"/>
    <ds:schemaRef ds:uri="http://schemas.openxmlformats.org/package/2006/metadata/core-properties"/>
    <ds:schemaRef ds:uri="1c126515-5ffe-43c9-9480-77bb8a7a860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135035</TotalTime>
  <Words>277</Words>
  <Application>Microsoft Office PowerPoint</Application>
  <PresentationFormat>Widescreen</PresentationFormat>
  <Paragraphs>79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Mendix theme</vt:lpstr>
      <vt:lpstr>PowerPoint Presentation</vt:lpstr>
      <vt:lpstr>PowerPoint Presentation</vt:lpstr>
      <vt:lpstr>Sign Up Steps</vt:lpstr>
      <vt:lpstr>Orientation</vt:lpstr>
      <vt:lpstr>PowerPoint Presentation</vt:lpstr>
      <vt:lpstr>Ready to Build an App? </vt:lpstr>
      <vt:lpstr>Mendix App Structure</vt:lpstr>
      <vt:lpstr>Mendix App - Collaboration</vt:lpstr>
      <vt:lpstr>Mendix App - Develop</vt:lpstr>
      <vt:lpstr>Mendix App – Web vs Desktop Modeler?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LD&amp;A</dc:creator>
  <cp:lastModifiedBy>Daniela Field</cp:lastModifiedBy>
  <cp:revision>5405</cp:revision>
  <cp:lastPrinted>2016-05-09T11:32:17Z</cp:lastPrinted>
  <dcterms:created xsi:type="dcterms:W3CDTF">2010-07-01T16:26:45Z</dcterms:created>
  <dcterms:modified xsi:type="dcterms:W3CDTF">2018-07-30T20:19:42Z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0x010100A2E5BD1DA7B6CE49823D926D8C65177B</vt:lpwstr>
  </property>
</Properties>
</file>