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Droid Sans Mono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2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DroidSansMon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 dt="2016-11-28T06:36:15.797">
    <p:pos x="6000" y="0"/>
    <p:text>just for an example
-Tatiana Novikova
-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2" dt="2016-11-28T06:36:15.797">
    <p:pos x="6000" y="0"/>
    <p:text>just for an example
-Tatiana Novikova
-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Hai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Hai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Font typeface="Raleway"/>
              <a:buNone/>
              <a:defRPr b="0" i="0" sz="4800" u="none" cap="none" strike="noStrik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rgbClr val="2185C5"/>
              </a:buClr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rgbClr val="2185C5"/>
              </a:buClr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rgbClr val="2185C5"/>
              </a:buClr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rgbClr val="2185C5"/>
              </a:buClr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rgbClr val="2185C5"/>
              </a:buClr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rgbClr val="2185C5"/>
              </a:buClr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rgbClr val="2185C5"/>
              </a:buClr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rgbClr val="2185C5"/>
              </a:buClr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Shape 11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0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Font typeface="Lato"/>
              <a:buNone/>
              <a:defRPr b="0" i="0" sz="1400" u="none" cap="none" strike="noStrike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9" name="Shape 79"/>
          <p:cNvSpPr/>
          <p:nvPr/>
        </p:nvSpPr>
        <p:spPr>
          <a:xfrm>
            <a:off x="7356364" y="6755100"/>
            <a:ext cx="893698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8250310" y="6755100"/>
            <a:ext cx="893698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0" y="6755100"/>
            <a:ext cx="893698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893708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556782" y="6333132"/>
            <a:ext cx="548699" cy="52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2185C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body"/>
          </p:nvPr>
        </p:nvSpPr>
        <p:spPr>
          <a:xfrm>
            <a:off x="1710425" y="2882400"/>
            <a:ext cx="5723698" cy="109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1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b="0" i="1" sz="30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1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1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1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1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1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1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1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1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/>
        </p:nvSpPr>
        <p:spPr>
          <a:xfrm>
            <a:off x="3593400" y="1575225"/>
            <a:ext cx="1957200" cy="8714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25000"/>
              <a:buFont typeface="Arial"/>
              <a:buNone/>
            </a:pPr>
            <a:r>
              <a:rPr b="1" i="0" lang="en" sz="9600" u="none" cap="none" strike="noStrike">
                <a:solidFill>
                  <a:srgbClr val="97ABB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8" name="Shape 18"/>
          <p:cNvSpPr/>
          <p:nvPr/>
        </p:nvSpPr>
        <p:spPr>
          <a:xfrm>
            <a:off x="5723282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7434175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56782" y="6333132"/>
            <a:ext cx="548699" cy="52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7356364" y="6755100"/>
            <a:ext cx="893698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8250310" y="6755100"/>
            <a:ext cx="893698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0" y="6755100"/>
            <a:ext cx="893698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893708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556782" y="6333132"/>
            <a:ext cx="548699" cy="52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lor background">
    <p:bg>
      <p:bgPr>
        <a:solidFill>
          <a:srgbClr val="2185C5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356364" y="6755100"/>
            <a:ext cx="893698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8250310" y="6755100"/>
            <a:ext cx="893698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0" y="6755100"/>
            <a:ext cx="893698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893708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56782" y="6333132"/>
            <a:ext cx="548699" cy="52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b="0" i="0" sz="30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8" name="Shape 38"/>
          <p:cNvSpPr/>
          <p:nvPr/>
        </p:nvSpPr>
        <p:spPr>
          <a:xfrm>
            <a:off x="7356364" y="6755100"/>
            <a:ext cx="893698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8250310" y="6755100"/>
            <a:ext cx="893698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0" y="6755100"/>
            <a:ext cx="893698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/>
          <p:nvPr/>
        </p:nvSpPr>
        <p:spPr>
          <a:xfrm>
            <a:off x="893708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56782" y="6333132"/>
            <a:ext cx="548699" cy="52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  <a:defRPr b="0" i="0" sz="4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 algn="ctr">
              <a:spcBef>
                <a:spcPts val="0"/>
              </a:spcBef>
              <a:buClr>
                <a:srgbClr val="FFFFFF"/>
              </a:buClr>
              <a:buFont typeface="Raleway"/>
              <a:buNone/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rtl="0" algn="ctr">
              <a:spcBef>
                <a:spcPts val="0"/>
              </a:spcBef>
              <a:buClr>
                <a:srgbClr val="FFFFFF"/>
              </a:buClr>
              <a:buFont typeface="Raleway"/>
              <a:buNone/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rtl="0" algn="ctr">
              <a:spcBef>
                <a:spcPts val="0"/>
              </a:spcBef>
              <a:buClr>
                <a:srgbClr val="FFFFFF"/>
              </a:buClr>
              <a:buFont typeface="Raleway"/>
              <a:buNone/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rtl="0" algn="ctr">
              <a:spcBef>
                <a:spcPts val="0"/>
              </a:spcBef>
              <a:buClr>
                <a:srgbClr val="FFFFFF"/>
              </a:buClr>
              <a:buFont typeface="Raleway"/>
              <a:buNone/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rtl="0" algn="ctr">
              <a:spcBef>
                <a:spcPts val="0"/>
              </a:spcBef>
              <a:buClr>
                <a:srgbClr val="FFFFFF"/>
              </a:buClr>
              <a:buFont typeface="Raleway"/>
              <a:buNone/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rtl="0" algn="ctr">
              <a:spcBef>
                <a:spcPts val="0"/>
              </a:spcBef>
              <a:buClr>
                <a:srgbClr val="FFFFFF"/>
              </a:buClr>
              <a:buFont typeface="Raleway"/>
              <a:buNone/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rtl="0" algn="ctr">
              <a:spcBef>
                <a:spcPts val="0"/>
              </a:spcBef>
              <a:buClr>
                <a:srgbClr val="FFFFFF"/>
              </a:buClr>
              <a:buFont typeface="Raleway"/>
              <a:buNone/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rtl="0" algn="ctr">
              <a:spcBef>
                <a:spcPts val="0"/>
              </a:spcBef>
              <a:buClr>
                <a:srgbClr val="FFFFFF"/>
              </a:buClr>
              <a:buFont typeface="Raleway"/>
              <a:buNone/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ato"/>
              <a:buNone/>
              <a:defRPr b="1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ato"/>
              <a:buNone/>
              <a:defRPr b="1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ato"/>
              <a:buNone/>
              <a:defRPr b="1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ato"/>
              <a:buNone/>
              <a:defRPr b="1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ato"/>
              <a:buNone/>
              <a:defRPr b="1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ato"/>
              <a:buNone/>
              <a:defRPr b="1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ato"/>
              <a:buNone/>
              <a:defRPr b="1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ato"/>
              <a:buNone/>
              <a:defRPr b="1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ato"/>
              <a:buNone/>
              <a:defRPr b="1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7" name="Shape 47"/>
          <p:cNvSpPr/>
          <p:nvPr/>
        </p:nvSpPr>
        <p:spPr>
          <a:xfrm>
            <a:off x="3047701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6096269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0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56782" y="6333132"/>
            <a:ext cx="548699" cy="52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219455" y="1600200"/>
            <a:ext cx="3136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5" name="Shape 55"/>
          <p:cNvSpPr/>
          <p:nvPr/>
        </p:nvSpPr>
        <p:spPr>
          <a:xfrm>
            <a:off x="7356364" y="6755100"/>
            <a:ext cx="893698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8250310" y="6755100"/>
            <a:ext cx="893698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0" y="6755100"/>
            <a:ext cx="893698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893708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56782" y="6333132"/>
            <a:ext cx="548699" cy="52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3386403" y="1600200"/>
            <a:ext cx="23712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3" type="body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5" name="Shape 65"/>
          <p:cNvSpPr/>
          <p:nvPr/>
        </p:nvSpPr>
        <p:spPr>
          <a:xfrm>
            <a:off x="7356364" y="6755100"/>
            <a:ext cx="893698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8250310" y="6755100"/>
            <a:ext cx="893698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8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893708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82" y="6333132"/>
            <a:ext cx="548699" cy="52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2" name="Shape 72"/>
          <p:cNvSpPr/>
          <p:nvPr/>
        </p:nvSpPr>
        <p:spPr>
          <a:xfrm>
            <a:off x="7356364" y="6755100"/>
            <a:ext cx="893698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8250310" y="6755100"/>
            <a:ext cx="893698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0" y="6755100"/>
            <a:ext cx="893698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893708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556782" y="6333132"/>
            <a:ext cx="548699" cy="52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10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b="0" i="0" sz="30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82" y="6333132"/>
            <a:ext cx="548699" cy="52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25000"/>
              <a:buFont typeface="Lato"/>
              <a:buNone/>
            </a:pPr>
            <a:fld id="{00000000-1234-1234-1234-123412341234}" type="slidenum">
              <a:rPr b="0" i="0" lang="en" sz="13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jpg"/><Relationship Id="rId4" Type="http://schemas.openxmlformats.org/officeDocument/2006/relationships/image" Target="../media/image09.png"/><Relationship Id="rId5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Relationship Id="rId4" Type="http://schemas.openxmlformats.org/officeDocument/2006/relationships/image" Target="../media/image06.jpg"/><Relationship Id="rId5" Type="http://schemas.openxmlformats.org/officeDocument/2006/relationships/image" Target="../media/image18.png"/><Relationship Id="rId6" Type="http://schemas.openxmlformats.org/officeDocument/2006/relationships/image" Target="../media/image14.png"/><Relationship Id="rId7" Type="http://schemas.openxmlformats.org/officeDocument/2006/relationships/image" Target="../media/image17.png"/><Relationship Id="rId8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Relationship Id="rId4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2.xml"/><Relationship Id="rId4" Type="http://schemas.openxmlformats.org/officeDocument/2006/relationships/image" Target="../media/image05.png"/><Relationship Id="rId5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707575" y="1575450"/>
            <a:ext cx="6640199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ct val="25000"/>
              <a:buFont typeface="Raleway"/>
              <a:buNone/>
            </a:pPr>
            <a:r>
              <a:rPr b="1" i="0" lang="en" sz="5200" u="none" cap="none" strike="noStrik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FUN</a:t>
            </a:r>
            <a:r>
              <a:rPr b="0" i="0" lang="en" sz="5200" u="none" cap="none" strike="noStrik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 with </a:t>
            </a:r>
            <a:r>
              <a:rPr b="1" i="0" lang="en" sz="5200" u="none" cap="none" strike="noStrik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Fourier </a:t>
            </a:r>
            <a:r>
              <a:rPr b="0" i="0" lang="en" sz="5200" u="none" cap="none" strike="noStrik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transforms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727525" y="3697525"/>
            <a:ext cx="7187999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25000"/>
              <a:buFont typeface="Raleway"/>
              <a:buNone/>
            </a:pPr>
            <a:r>
              <a:rPr b="0" i="0" lang="en" sz="22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BIT Course Image Processing, Retrieval and Analysis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707575" y="6050650"/>
            <a:ext cx="73389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Students: Ola Al Naameh, Arul Selvam, Tatiana Novikova, Fida Mohammad, Can Yuce, Oguz Uzman, Amal Amouri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707575" y="5593450"/>
            <a:ext cx="73389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Prof. Dr. Christian Bauckhage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22200" y="476672"/>
            <a:ext cx="81846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25000"/>
              <a:buFont typeface="Raleway"/>
              <a:buNone/>
            </a:pPr>
            <a:r>
              <a:rPr b="0" i="0" lang="en" sz="40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Task 1.3: Implementing a band pass filter</a:t>
            </a:r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8556782" y="6288376"/>
            <a:ext cx="548699" cy="52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7" name="Shape 167"/>
          <p:cNvSpPr txBox="1"/>
          <p:nvPr/>
        </p:nvSpPr>
        <p:spPr>
          <a:xfrm>
            <a:off x="185371" y="1844824"/>
            <a:ext cx="8131043" cy="2592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▷"/>
            </a:pPr>
            <a:r>
              <a:rPr b="1" i="0" lang="en" sz="2000" u="none" cap="none" strike="noStrike">
                <a:solidFill>
                  <a:srgbClr val="0070C0"/>
                </a:solidFill>
                <a:latin typeface="Raleway"/>
                <a:ea typeface="Raleway"/>
                <a:cs typeface="Raleway"/>
                <a:sym typeface="Raleway"/>
              </a:rPr>
              <a:t>Why? </a:t>
            </a:r>
            <a:r>
              <a:rPr b="0" i="0" lang="en" sz="1800" u="none" cap="none" strike="noStrike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Implementing a band pass filter</a:t>
            </a:r>
          </a:p>
          <a:p>
            <a:pPr indent="-228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▷"/>
            </a:pPr>
            <a:r>
              <a:rPr b="1" i="0" lang="en" sz="2000" u="none" cap="none" strike="noStrike">
                <a:solidFill>
                  <a:srgbClr val="0070C0"/>
                </a:solidFill>
                <a:latin typeface="Raleway"/>
                <a:ea typeface="Raleway"/>
                <a:cs typeface="Raleway"/>
                <a:sym typeface="Raleway"/>
              </a:rPr>
              <a:t>How? </a:t>
            </a:r>
          </a:p>
          <a:p>
            <a:pPr indent="-2286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▷"/>
            </a:pPr>
            <a:r>
              <a:rPr b="0" i="0" lang="en" sz="1800" u="none" cap="none" strike="noStrike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Perform </a:t>
            </a:r>
            <a:r>
              <a:rPr b="0" i="0" lang="en" sz="1800" u="none" cap="none" strike="noStrike">
                <a:solidFill>
                  <a:srgbClr val="D60057"/>
                </a:solidFill>
                <a:latin typeface="Raleway"/>
                <a:ea typeface="Raleway"/>
                <a:cs typeface="Raleway"/>
                <a:sym typeface="Raleway"/>
              </a:rPr>
              <a:t>Fourier transform </a:t>
            </a:r>
            <a:r>
              <a:rPr b="0" i="0" lang="en" sz="1800" u="none" cap="none" strike="noStrike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on the images.</a:t>
            </a:r>
          </a:p>
          <a:p>
            <a:pPr indent="-2286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▷"/>
            </a:pPr>
            <a:r>
              <a:rPr b="0" i="0" lang="en" sz="1800" u="none" cap="none" strike="noStrike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Shift the </a:t>
            </a:r>
            <a:r>
              <a:rPr b="0" i="0" lang="en" sz="1800" u="none" cap="none" strike="noStrike">
                <a:solidFill>
                  <a:srgbClr val="D60057"/>
                </a:solidFill>
                <a:latin typeface="Raleway"/>
                <a:ea typeface="Raleway"/>
                <a:cs typeface="Raleway"/>
                <a:sym typeface="Raleway"/>
              </a:rPr>
              <a:t>zero-frequency</a:t>
            </a:r>
            <a:r>
              <a:rPr b="0" i="0" lang="en" sz="1800" u="none" cap="none" strike="noStrike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 spectrum to the center.</a:t>
            </a:r>
          </a:p>
          <a:p>
            <a:pPr indent="-2286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▷"/>
            </a:pPr>
            <a:r>
              <a:rPr b="0" i="0" lang="en" sz="1800" u="none" cap="none" strike="noStrike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b="0" i="0" lang="en" sz="1800" u="none" cap="none" strike="noStrike">
                <a:solidFill>
                  <a:srgbClr val="D60057"/>
                </a:solidFill>
                <a:latin typeface="Raleway"/>
                <a:ea typeface="Raleway"/>
                <a:cs typeface="Raleway"/>
                <a:sym typeface="Raleway"/>
              </a:rPr>
              <a:t>pixels</a:t>
            </a:r>
            <a:r>
              <a:rPr b="0" i="0" lang="en" sz="1800" u="none" cap="none" strike="noStrike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 which are closer to the center than </a:t>
            </a:r>
            <a:r>
              <a:rPr b="0" i="0" lang="en" sz="1800" u="none" cap="none" strike="noStrike">
                <a:solidFill>
                  <a:srgbClr val="D60057"/>
                </a:solidFill>
                <a:latin typeface="Raleway"/>
                <a:ea typeface="Raleway"/>
                <a:cs typeface="Raleway"/>
                <a:sym typeface="Raleway"/>
              </a:rPr>
              <a:t>rmin</a:t>
            </a:r>
            <a:r>
              <a:rPr b="0" i="0" lang="en" sz="1800" u="none" cap="none" strike="noStrike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 and further than </a:t>
            </a:r>
            <a:r>
              <a:rPr b="0" i="0" lang="en" sz="1800" u="none" cap="none" strike="noStrike">
                <a:solidFill>
                  <a:srgbClr val="D60057"/>
                </a:solidFill>
                <a:latin typeface="Raleway"/>
                <a:ea typeface="Raleway"/>
                <a:cs typeface="Raleway"/>
                <a:sym typeface="Raleway"/>
              </a:rPr>
              <a:t>rmax</a:t>
            </a:r>
            <a:r>
              <a:rPr b="0" i="0" lang="en" sz="1800" u="none" cap="none" strike="noStrike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 are set to </a:t>
            </a:r>
            <a:r>
              <a:rPr lang="en" sz="180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0</a:t>
            </a:r>
            <a:r>
              <a:rPr b="0" i="0" lang="en" sz="1800" u="none" cap="none" strike="noStrike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. Thus, suppressed.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25" y="4614039"/>
            <a:ext cx="2092275" cy="209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9775" y="4614037"/>
            <a:ext cx="2092275" cy="209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14575" y="4614039"/>
            <a:ext cx="2092275" cy="209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4005600" y="4248339"/>
            <a:ext cx="1286479" cy="36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Droid Sans Mono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log(abs(G))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6412923" y="4248339"/>
            <a:ext cx="2191524" cy="36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Droid Sans Mono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log(abs(fftshift(G)))</a:t>
            </a:r>
          </a:p>
        </p:txBody>
      </p:sp>
      <p:sp>
        <p:nvSpPr>
          <p:cNvPr id="173" name="Shape 173"/>
          <p:cNvSpPr/>
          <p:nvPr/>
        </p:nvSpPr>
        <p:spPr>
          <a:xfrm>
            <a:off x="2896500" y="5441089"/>
            <a:ext cx="481200" cy="31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5834125" y="5504176"/>
            <a:ext cx="481200" cy="31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1413175"/>
            <a:ext cx="4845334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>
            <p:ph type="title"/>
          </p:nvPr>
        </p:nvSpPr>
        <p:spPr>
          <a:xfrm>
            <a:off x="322200" y="476672"/>
            <a:ext cx="7628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25000"/>
              <a:buFont typeface="Raleway"/>
              <a:buNone/>
            </a:pPr>
            <a:r>
              <a:rPr b="0" i="0" lang="en" sz="40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Task 1.3: Implementing a band pass filter</a:t>
            </a: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8556782" y="6333132"/>
            <a:ext cx="548699" cy="52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2" name="Shape 182"/>
          <p:cNvSpPr txBox="1"/>
          <p:nvPr/>
        </p:nvSpPr>
        <p:spPr>
          <a:xfrm>
            <a:off x="185371" y="1695268"/>
            <a:ext cx="8131043" cy="2592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▷"/>
            </a:pPr>
            <a:r>
              <a:rPr b="1" i="0" lang="en" sz="2000" u="none" cap="none" strike="noStrike">
                <a:solidFill>
                  <a:srgbClr val="0070C0"/>
                </a:solidFill>
                <a:latin typeface="Raleway"/>
                <a:ea typeface="Raleway"/>
                <a:cs typeface="Raleway"/>
                <a:sym typeface="Raleway"/>
              </a:rPr>
              <a:t>Results</a:t>
            </a: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504" y="3495869"/>
            <a:ext cx="4845325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07196" y="1412775"/>
            <a:ext cx="4845322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06178" y="3495469"/>
            <a:ext cx="4845334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2" type="sldNum"/>
          </p:nvPr>
        </p:nvSpPr>
        <p:spPr>
          <a:xfrm>
            <a:off x="8556782" y="6333132"/>
            <a:ext cx="548699" cy="52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1" name="Shape 191"/>
          <p:cNvSpPr txBox="1"/>
          <p:nvPr/>
        </p:nvSpPr>
        <p:spPr>
          <a:xfrm>
            <a:off x="185371" y="1844824"/>
            <a:ext cx="8275059" cy="30243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▷"/>
            </a:pPr>
            <a:r>
              <a:rPr b="1" i="0" lang="en" sz="2000" u="none" cap="none" strike="noStrike">
                <a:solidFill>
                  <a:srgbClr val="0070C0"/>
                </a:solidFill>
                <a:latin typeface="Raleway"/>
                <a:ea typeface="Raleway"/>
                <a:cs typeface="Raleway"/>
                <a:sym typeface="Raleway"/>
              </a:rPr>
              <a:t>Results</a:t>
            </a:r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</a:pPr>
            <a:r>
              <a:t/>
            </a:r>
            <a:endParaRPr b="0" i="0" sz="3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286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▷"/>
            </a:pPr>
            <a:r>
              <a:rPr b="0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b="0" i="0" lang="en" sz="1800" u="none" cap="none" strike="noStrike">
                <a:solidFill>
                  <a:srgbClr val="D60057"/>
                </a:solidFill>
                <a:latin typeface="Raleway"/>
                <a:ea typeface="Raleway"/>
                <a:cs typeface="Raleway"/>
                <a:sym typeface="Raleway"/>
              </a:rPr>
              <a:t>lower frequencies </a:t>
            </a:r>
            <a:r>
              <a:rPr b="0" i="0" lang="en" sz="1800" u="none" cap="none" strike="noStrike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contain ‘more important’ details about the image.</a:t>
            </a:r>
          </a:p>
          <a:p>
            <a:pPr indent="-2286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▷"/>
            </a:pPr>
            <a:r>
              <a:rPr b="0" i="0" lang="en" sz="1800" u="none" cap="none" strike="noStrike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Removing zero frequency changes image </a:t>
            </a:r>
            <a:r>
              <a:rPr b="0" i="0" lang="en" sz="1800" u="none" cap="none" strike="noStrike">
                <a:solidFill>
                  <a:srgbClr val="D60057"/>
                </a:solidFill>
                <a:latin typeface="Raleway"/>
                <a:ea typeface="Raleway"/>
                <a:cs typeface="Raleway"/>
                <a:sym typeface="Raleway"/>
              </a:rPr>
              <a:t>drastically</a:t>
            </a:r>
            <a:r>
              <a:rPr b="0" i="0" lang="en" sz="1800" u="none" cap="none" strike="noStrike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indent="-2286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▷"/>
            </a:pPr>
            <a:r>
              <a:rPr b="0" i="0" lang="en" sz="1800" u="none" cap="none" strike="noStrike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Removing some of the highest frequencies reduces some </a:t>
            </a:r>
            <a:r>
              <a:rPr b="0" i="0" lang="en" sz="1800" u="none" cap="none" strike="noStrike">
                <a:solidFill>
                  <a:srgbClr val="D60057"/>
                </a:solidFill>
                <a:latin typeface="Raleway"/>
                <a:ea typeface="Raleway"/>
                <a:cs typeface="Raleway"/>
                <a:sym typeface="Raleway"/>
              </a:rPr>
              <a:t>edge</a:t>
            </a:r>
            <a:r>
              <a:rPr b="0" i="0" lang="en" sz="1800" u="none" cap="none" strike="noStrike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0" i="0" lang="en" sz="1800" u="none" cap="none" strike="noStrike">
                <a:solidFill>
                  <a:srgbClr val="D60057"/>
                </a:solidFill>
                <a:latin typeface="Raleway"/>
                <a:ea typeface="Raleway"/>
                <a:cs typeface="Raleway"/>
                <a:sym typeface="Raleway"/>
              </a:rPr>
              <a:t>sharpness</a:t>
            </a:r>
            <a:r>
              <a:rPr b="0" i="0" lang="en" sz="1800" u="none" cap="none" strike="noStrike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, but their effects aren’t as visible until many of them are removed.</a:t>
            </a:r>
          </a:p>
          <a:p>
            <a:pPr indent="-2286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322200" y="476672"/>
            <a:ext cx="813823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25000"/>
              <a:buFont typeface="Raleway"/>
              <a:buNone/>
            </a:pPr>
            <a:r>
              <a:rPr b="0" i="0" lang="en" sz="40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Task 1.3: Implementing a band pass filter</a:t>
            </a: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4294967295" type="subTitle"/>
          </p:nvPr>
        </p:nvSpPr>
        <p:spPr>
          <a:xfrm>
            <a:off x="1791450" y="2905800"/>
            <a:ext cx="55611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25000"/>
              <a:buFont typeface="Lato"/>
              <a:buNone/>
            </a:pPr>
            <a:r>
              <a:rPr b="1" i="0" lang="en" sz="4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Task 4</a:t>
            </a:r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2" type="sldNum"/>
          </p:nvPr>
        </p:nvSpPr>
        <p:spPr>
          <a:xfrm>
            <a:off x="8556782" y="6333132"/>
            <a:ext cx="548699" cy="52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3" name="Shape 203"/>
          <p:cNvSpPr txBox="1"/>
          <p:nvPr/>
        </p:nvSpPr>
        <p:spPr>
          <a:xfrm>
            <a:off x="322200" y="476672"/>
            <a:ext cx="85702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25000"/>
              <a:buFont typeface="Raleway"/>
              <a:buNone/>
            </a:pPr>
            <a:r>
              <a:rPr b="0" i="0" lang="en" sz="40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Task 1.4: exploring the importance of phase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85375" y="1844825"/>
            <a:ext cx="8131200" cy="42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▷"/>
            </a:pPr>
            <a:r>
              <a:rPr b="1" i="0" lang="en" sz="2000" u="none" cap="none" strike="noStrike">
                <a:solidFill>
                  <a:srgbClr val="0070C0"/>
                </a:solidFill>
                <a:latin typeface="Raleway"/>
                <a:ea typeface="Raleway"/>
                <a:cs typeface="Raleway"/>
                <a:sym typeface="Raleway"/>
              </a:rPr>
              <a:t>Why? </a:t>
            </a:r>
          </a:p>
          <a:p>
            <a:pPr indent="-2286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▷"/>
            </a:pPr>
            <a:r>
              <a:rPr b="0" i="0" lang="en" sz="1800" u="none" cap="none" strike="noStrike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Exploring the importance of phase.</a:t>
            </a:r>
          </a:p>
          <a:p>
            <a:pPr indent="-228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▷"/>
            </a:pPr>
            <a:r>
              <a:rPr b="1" i="0" lang="en" sz="2000" u="none" cap="none" strike="noStrike">
                <a:solidFill>
                  <a:srgbClr val="0070C0"/>
                </a:solidFill>
                <a:latin typeface="Raleway"/>
                <a:ea typeface="Raleway"/>
                <a:cs typeface="Raleway"/>
                <a:sym typeface="Raleway"/>
              </a:rPr>
              <a:t>How? </a:t>
            </a:r>
          </a:p>
          <a:p>
            <a:pPr indent="-2286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▷"/>
            </a:pPr>
            <a:r>
              <a:rPr b="0" i="0" lang="en" sz="1800" u="none" cap="none" strike="noStrike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Calculate </a:t>
            </a:r>
            <a:r>
              <a:rPr b="0" i="0" lang="en" sz="1800" u="none" cap="none" strike="noStrike">
                <a:solidFill>
                  <a:srgbClr val="D60057"/>
                </a:solidFill>
                <a:latin typeface="Raleway"/>
                <a:ea typeface="Raleway"/>
                <a:cs typeface="Raleway"/>
                <a:sym typeface="Raleway"/>
              </a:rPr>
              <a:t>Fourier transforms </a:t>
            </a:r>
            <a:r>
              <a:rPr b="0" i="1" lang="en" sz="1800" u="none" cap="none" strike="noStrike">
                <a:solidFill>
                  <a:srgbClr val="677480"/>
                </a:solidFill>
                <a:latin typeface="Cambria"/>
                <a:ea typeface="Cambria"/>
                <a:cs typeface="Cambria"/>
                <a:sym typeface="Cambria"/>
              </a:rPr>
              <a:t>G</a:t>
            </a:r>
            <a:r>
              <a:rPr b="0" i="0" lang="en" sz="1800" u="none" cap="none" strike="noStrike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 and </a:t>
            </a:r>
            <a:r>
              <a:rPr b="0" i="1" lang="en" sz="1800" u="none" cap="none" strike="noStrike">
                <a:solidFill>
                  <a:srgbClr val="677480"/>
                </a:solidFill>
                <a:latin typeface="Cambria"/>
                <a:ea typeface="Cambria"/>
                <a:cs typeface="Cambria"/>
                <a:sym typeface="Cambria"/>
              </a:rPr>
              <a:t>H</a:t>
            </a:r>
            <a:r>
              <a:rPr b="0" i="0" lang="en" sz="1800" u="none" cap="none" strike="noStrike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 of images </a:t>
            </a:r>
            <a:r>
              <a:rPr b="0" i="1" lang="en" sz="1800" u="none" cap="none" strike="noStrike">
                <a:solidFill>
                  <a:srgbClr val="677480"/>
                </a:solidFill>
                <a:latin typeface="Cambria"/>
                <a:ea typeface="Cambria"/>
                <a:cs typeface="Cambria"/>
                <a:sym typeface="Cambria"/>
              </a:rPr>
              <a:t>g(x,y) </a:t>
            </a:r>
            <a:r>
              <a:rPr b="0" i="0" lang="en" sz="1800" u="none" cap="none" strike="noStrike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and </a:t>
            </a:r>
            <a:r>
              <a:rPr b="0" i="1" lang="en" sz="1800" u="none" cap="none" strike="noStrike">
                <a:solidFill>
                  <a:srgbClr val="677480"/>
                </a:solidFill>
                <a:latin typeface="Cambria"/>
                <a:ea typeface="Cambria"/>
                <a:cs typeface="Cambria"/>
                <a:sym typeface="Cambria"/>
              </a:rPr>
              <a:t>h(x,y).</a:t>
            </a:r>
          </a:p>
          <a:p>
            <a:pPr indent="-2286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▷"/>
            </a:pPr>
            <a:r>
              <a:rPr b="0" i="0" lang="en" sz="1800" u="none" cap="none" strike="noStrike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Calculate the </a:t>
            </a:r>
            <a:r>
              <a:rPr b="0" i="0" lang="en" sz="1800" u="none" cap="none" strike="noStrike">
                <a:solidFill>
                  <a:srgbClr val="D60057"/>
                </a:solidFill>
                <a:latin typeface="Raleway"/>
                <a:ea typeface="Raleway"/>
                <a:cs typeface="Raleway"/>
                <a:sym typeface="Raleway"/>
              </a:rPr>
              <a:t>Magnitude</a:t>
            </a:r>
            <a:r>
              <a:rPr b="0" i="0" lang="en" sz="1800" u="none" cap="none" strike="noStrike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 of </a:t>
            </a:r>
            <a:r>
              <a:rPr b="0" i="1" lang="en" sz="1800" u="none" cap="none" strike="noStrike">
                <a:solidFill>
                  <a:srgbClr val="677480"/>
                </a:solidFill>
                <a:latin typeface="Cambria"/>
                <a:ea typeface="Cambria"/>
                <a:cs typeface="Cambria"/>
                <a:sym typeface="Cambria"/>
              </a:rPr>
              <a:t>G</a:t>
            </a:r>
            <a:r>
              <a:rPr b="0" i="0" lang="en" sz="1800" u="none" cap="none" strike="noStrike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 by taking the absolute of every pixel in </a:t>
            </a:r>
            <a:r>
              <a:rPr b="0" i="1" lang="en" sz="1800" u="none" cap="none" strike="noStrike">
                <a:solidFill>
                  <a:srgbClr val="677480"/>
                </a:solidFill>
                <a:latin typeface="Cambria"/>
                <a:ea typeface="Cambria"/>
                <a:cs typeface="Cambria"/>
                <a:sym typeface="Cambria"/>
              </a:rPr>
              <a:t>G.</a:t>
            </a:r>
          </a:p>
          <a:p>
            <a:pPr indent="-2286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▷"/>
            </a:pPr>
            <a:r>
              <a:rPr b="0" i="0" lang="en" sz="1800" u="none" cap="none" strike="noStrike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Calculate the </a:t>
            </a:r>
            <a:r>
              <a:rPr b="0" i="0" lang="en" sz="1800" u="none" cap="none" strike="noStrike">
                <a:solidFill>
                  <a:srgbClr val="D60057"/>
                </a:solidFill>
                <a:latin typeface="Raleway"/>
                <a:ea typeface="Raleway"/>
                <a:cs typeface="Raleway"/>
                <a:sym typeface="Raleway"/>
              </a:rPr>
              <a:t>Phase</a:t>
            </a:r>
            <a:r>
              <a:rPr b="0" i="0" lang="en" sz="1800" u="none" cap="none" strike="noStrike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 of </a:t>
            </a:r>
            <a:r>
              <a:rPr b="0" i="1" lang="en" sz="1800" u="none" cap="none" strike="noStrike">
                <a:solidFill>
                  <a:srgbClr val="677480"/>
                </a:solidFill>
                <a:latin typeface="Cambria"/>
                <a:ea typeface="Cambria"/>
                <a:cs typeface="Cambria"/>
                <a:sym typeface="Cambria"/>
              </a:rPr>
              <a:t>H</a:t>
            </a:r>
            <a:r>
              <a:rPr b="0" i="0" lang="en" sz="1800" u="none" cap="none" strike="noStrike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 by calculating the angle between imaginary and real parts of </a:t>
            </a:r>
            <a:r>
              <a:rPr b="0" i="1" lang="en" sz="1800" u="none" cap="none" strike="noStrike">
                <a:solidFill>
                  <a:srgbClr val="677480"/>
                </a:solidFill>
                <a:latin typeface="Cambria"/>
                <a:ea typeface="Cambria"/>
                <a:cs typeface="Cambria"/>
                <a:sym typeface="Cambria"/>
              </a:rPr>
              <a:t>H.</a:t>
            </a:r>
          </a:p>
          <a:p>
            <a:pPr indent="-2286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Cambria"/>
              <a:buChar char="▷"/>
            </a:pPr>
            <a:r>
              <a:rPr lang="en" sz="180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Recalculate </a:t>
            </a:r>
            <a:r>
              <a:rPr lang="en" sz="1800">
                <a:solidFill>
                  <a:srgbClr val="D60057"/>
                </a:solidFill>
                <a:latin typeface="Raleway"/>
                <a:ea typeface="Raleway"/>
                <a:cs typeface="Raleway"/>
                <a:sym typeface="Raleway"/>
              </a:rPr>
              <a:t>Real </a:t>
            </a:r>
            <a:r>
              <a:rPr lang="en" sz="180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and </a:t>
            </a:r>
            <a:r>
              <a:rPr lang="en" sz="1800">
                <a:solidFill>
                  <a:srgbClr val="D60057"/>
                </a:solidFill>
                <a:latin typeface="Raleway"/>
                <a:ea typeface="Raleway"/>
                <a:cs typeface="Raleway"/>
                <a:sym typeface="Raleway"/>
              </a:rPr>
              <a:t>Imaginary</a:t>
            </a:r>
            <a:r>
              <a:rPr lang="en" sz="180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 components and apply </a:t>
            </a:r>
            <a:r>
              <a:rPr lang="en" sz="1800">
                <a:solidFill>
                  <a:srgbClr val="D60057"/>
                </a:solidFill>
                <a:latin typeface="Raleway"/>
                <a:ea typeface="Raleway"/>
                <a:cs typeface="Raleway"/>
                <a:sym typeface="Raleway"/>
              </a:rPr>
              <a:t>IFFT</a:t>
            </a:r>
            <a:r>
              <a:rPr lang="en" sz="180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2" type="sldNum"/>
          </p:nvPr>
        </p:nvSpPr>
        <p:spPr>
          <a:xfrm>
            <a:off x="8556782" y="6333132"/>
            <a:ext cx="548699" cy="52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10" name="Shape 210"/>
          <p:cNvSpPr txBox="1"/>
          <p:nvPr/>
        </p:nvSpPr>
        <p:spPr>
          <a:xfrm>
            <a:off x="322200" y="476672"/>
            <a:ext cx="85702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25000"/>
              <a:buFont typeface="Raleway"/>
              <a:buNone/>
            </a:pPr>
            <a:r>
              <a:rPr b="0" i="0" lang="en" sz="40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Task 1.4: exploring the importance of phase</a:t>
            </a:r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6323" y="2155588"/>
            <a:ext cx="1395990" cy="150647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2027589" y="1781725"/>
            <a:ext cx="1294498" cy="33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aleway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building.png</a:t>
            </a: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5312" y="2155557"/>
            <a:ext cx="1458438" cy="150652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3779912" y="1788164"/>
            <a:ext cx="1058099" cy="41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aleway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clock.png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10455" y="2155571"/>
            <a:ext cx="1437808" cy="150650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5199100" y="1781725"/>
            <a:ext cx="1917300" cy="33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aleway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lena.png</a:t>
            </a:r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5312" y="4615212"/>
            <a:ext cx="1622098" cy="162209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3457710" y="4090812"/>
            <a:ext cx="2052743" cy="5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aleway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Phase of ‘lena.png’ and magnitude of ‘clock.png’.</a:t>
            </a: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38474" y="4661612"/>
            <a:ext cx="1575698" cy="157569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814677" y="4137212"/>
            <a:ext cx="2223300" cy="5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aleway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Phase of building.png’ and magnitude of ‘clock.png’.</a:t>
            </a:r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08650" y="4615237"/>
            <a:ext cx="1622073" cy="162207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/>
        </p:nvSpPr>
        <p:spPr>
          <a:xfrm>
            <a:off x="5751087" y="4090812"/>
            <a:ext cx="2137200" cy="33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aleway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Phase of ‘clock.png’ and magnitude of ‘building.png’</a:t>
            </a:r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2" type="sldNum"/>
          </p:nvPr>
        </p:nvSpPr>
        <p:spPr>
          <a:xfrm>
            <a:off x="8556782" y="6333132"/>
            <a:ext cx="548699" cy="52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28" name="Shape 228"/>
          <p:cNvSpPr txBox="1"/>
          <p:nvPr/>
        </p:nvSpPr>
        <p:spPr>
          <a:xfrm>
            <a:off x="322200" y="476672"/>
            <a:ext cx="85702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25000"/>
              <a:buFont typeface="Raleway"/>
              <a:buNone/>
            </a:pPr>
            <a:r>
              <a:rPr b="0" i="0" lang="en" sz="40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Task 1.4: exploring the importance of phase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85375" y="1844825"/>
            <a:ext cx="8274900" cy="3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▷"/>
            </a:pPr>
            <a:r>
              <a:rPr b="1" i="0" lang="en" sz="2000" u="none" cap="none" strike="noStrike">
                <a:solidFill>
                  <a:srgbClr val="0070C0"/>
                </a:solidFill>
                <a:latin typeface="Raleway"/>
                <a:ea typeface="Raleway"/>
                <a:cs typeface="Raleway"/>
                <a:sym typeface="Raleway"/>
              </a:rPr>
              <a:t>Results</a:t>
            </a:r>
          </a:p>
          <a:p>
            <a:pPr indent="-2286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▷"/>
            </a:pPr>
            <a:r>
              <a:rPr b="0" i="0" lang="en" sz="1800" u="none" cap="none" strike="noStrike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b="0" i="0" lang="en" sz="1800" u="none" cap="none" strike="noStrike">
                <a:solidFill>
                  <a:srgbClr val="D60057"/>
                </a:solidFill>
                <a:latin typeface="Raleway"/>
                <a:ea typeface="Raleway"/>
                <a:cs typeface="Raleway"/>
                <a:sym typeface="Raleway"/>
              </a:rPr>
              <a:t>phase component </a:t>
            </a:r>
            <a:r>
              <a:rPr b="0" i="0" lang="en" sz="1800" u="none" cap="none" strike="noStrike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influences the reconstructed image more than the magnitude component </a:t>
            </a:r>
            <a:r>
              <a:rPr lang="en" sz="180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does</a:t>
            </a:r>
            <a:r>
              <a:rPr b="0" i="0" lang="en" sz="1800" u="none" cap="none" strike="noStrike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indent="-2286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▷"/>
            </a:pPr>
            <a:r>
              <a:rPr b="0" i="0" lang="en" sz="1800" u="none" cap="none" strike="noStrike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b="0" i="0" lang="en" sz="1800" u="none" cap="none" strike="noStrike">
                <a:solidFill>
                  <a:srgbClr val="D60057"/>
                </a:solidFill>
                <a:latin typeface="Raleway"/>
                <a:ea typeface="Raleway"/>
                <a:cs typeface="Raleway"/>
                <a:sym typeface="Raleway"/>
              </a:rPr>
              <a:t>magnitude component </a:t>
            </a:r>
            <a:r>
              <a:rPr b="0" i="0" lang="en" sz="1800" u="none" cap="none" strike="noStrike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is similar for most of the natural occurring images but phase component varies a lot.</a:t>
            </a:r>
          </a:p>
          <a:p>
            <a:pPr indent="-228600" lvl="1" marL="914400" rtl="0" algn="just">
              <a:lnSpc>
                <a:spcPct val="150000"/>
              </a:lnSpc>
              <a:spcBef>
                <a:spcPts val="0"/>
              </a:spcBef>
              <a:buClr>
                <a:srgbClr val="677480"/>
              </a:buClr>
              <a:buSzPct val="100000"/>
              <a:buFont typeface="Raleway"/>
              <a:buChar char="▷"/>
            </a:pPr>
            <a:r>
              <a:rPr lang="en" sz="180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Image features are related with the </a:t>
            </a:r>
            <a:r>
              <a:rPr lang="en" sz="1800">
                <a:solidFill>
                  <a:srgbClr val="D60057"/>
                </a:solidFill>
                <a:latin typeface="Raleway"/>
                <a:ea typeface="Raleway"/>
                <a:cs typeface="Raleway"/>
                <a:sym typeface="Raleway"/>
              </a:rPr>
              <a:t>phase component</a:t>
            </a:r>
            <a:r>
              <a:rPr lang="en" sz="180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indent="-2286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▷"/>
            </a:pPr>
            <a:r>
              <a:rPr b="0" i="0" lang="en" sz="1800" u="none" cap="none" strike="noStrike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Thus </a:t>
            </a:r>
            <a:r>
              <a:rPr b="0" i="0" lang="en" sz="1800" u="none" cap="none" strike="noStrike">
                <a:solidFill>
                  <a:srgbClr val="D60057"/>
                </a:solidFill>
                <a:latin typeface="Raleway"/>
                <a:ea typeface="Raleway"/>
                <a:cs typeface="Raleway"/>
                <a:sym typeface="Raleway"/>
              </a:rPr>
              <a:t>phase component </a:t>
            </a:r>
            <a:r>
              <a:rPr b="0" i="0" lang="en" sz="1800" u="none" cap="none" strike="noStrike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is more important while reconstructing the images.</a:t>
            </a:r>
          </a:p>
          <a:p>
            <a:pPr indent="-2286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4294967295" type="subTitle"/>
          </p:nvPr>
        </p:nvSpPr>
        <p:spPr>
          <a:xfrm>
            <a:off x="1220825" y="2110350"/>
            <a:ext cx="6731100" cy="17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Raleway"/>
              <a:buChar char="▷"/>
            </a:pPr>
            <a:r>
              <a:rPr b="0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Implementation... 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Raleway"/>
              <a:buChar char="▷"/>
            </a:pPr>
            <a:r>
              <a:rPr b="0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Using </a:t>
            </a:r>
            <a:r>
              <a:rPr b="1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NumPy </a:t>
            </a:r>
            <a:r>
              <a:rPr b="0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and </a:t>
            </a:r>
            <a:r>
              <a:rPr b="1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SciPy </a:t>
            </a:r>
            <a:r>
              <a:rPr b="0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modules helped to..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Raleway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152400" y="6437100"/>
            <a:ext cx="8084399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rgbClr val="97ABBC"/>
                </a:solidFill>
                <a:latin typeface="Arial"/>
                <a:ea typeface="Arial"/>
                <a:cs typeface="Arial"/>
                <a:sym typeface="Arial"/>
              </a:rPr>
              <a:t>Students: Ola Al Naameh, Arul Selvam, Tatiana Novikova, Fida Mohammad, Can Yuce, Oguz Uzman, Amal</a:t>
            </a:r>
            <a:br>
              <a:rPr b="0" i="0" lang="en" sz="1100" u="none" cap="none" strike="noStrike">
                <a:solidFill>
                  <a:srgbClr val="97ABBC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236" name="Shape 236"/>
          <p:cNvSpPr txBox="1"/>
          <p:nvPr>
            <p:ph idx="4294967295" type="title"/>
          </p:nvPr>
        </p:nvSpPr>
        <p:spPr>
          <a:xfrm>
            <a:off x="893700" y="198450"/>
            <a:ext cx="7628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25000"/>
              <a:buFont typeface="Raleway"/>
              <a:buNone/>
            </a:pPr>
            <a:r>
              <a:rPr b="0" i="0" lang="en" sz="48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Conclusion</a:t>
            </a:r>
          </a:p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8556782" y="6333133"/>
            <a:ext cx="548699" cy="52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4294967295" type="ctrTitle"/>
          </p:nvPr>
        </p:nvSpPr>
        <p:spPr>
          <a:xfrm>
            <a:off x="1754225" y="1806325"/>
            <a:ext cx="55611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25000"/>
              <a:buFont typeface="Raleway"/>
              <a:buNone/>
            </a:pPr>
            <a:r>
              <a:rPr b="0" i="0" lang="en" sz="6000" u="none" cap="none" strike="noStrike">
                <a:solidFill>
                  <a:srgbClr val="7ECEFD"/>
                </a:solidFill>
                <a:latin typeface="Raleway"/>
                <a:ea typeface="Raleway"/>
                <a:cs typeface="Raleway"/>
                <a:sym typeface="Raleway"/>
              </a:rPr>
              <a:t>Thanks!</a:t>
            </a:r>
          </a:p>
        </p:txBody>
      </p:sp>
      <p:sp>
        <p:nvSpPr>
          <p:cNvPr id="243" name="Shape 243"/>
          <p:cNvSpPr txBox="1"/>
          <p:nvPr>
            <p:ph idx="4294967295" type="subTitle"/>
          </p:nvPr>
        </p:nvSpPr>
        <p:spPr>
          <a:xfrm>
            <a:off x="1754225" y="3177150"/>
            <a:ext cx="55611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25000"/>
              <a:buFont typeface="Lato"/>
              <a:buNone/>
            </a:pPr>
            <a:r>
              <a:rPr b="1" i="0" lang="en" sz="4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Any questions?</a:t>
            </a: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1710425" y="2577600"/>
            <a:ext cx="5723698" cy="246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25000"/>
              <a:buFont typeface="Lato"/>
              <a:buNone/>
            </a:pPr>
            <a:r>
              <a:rPr b="0" i="1" lang="en" sz="2400" u="none" cap="none" strike="noStrike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The</a:t>
            </a:r>
            <a:r>
              <a:rPr b="1" i="1" lang="en" sz="2400" u="none" cap="none" strike="noStrike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 Fourier transform</a:t>
            </a:r>
            <a:r>
              <a:rPr b="0" i="1" lang="en" sz="2400" u="none" cap="none" strike="noStrike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 decomposes a </a:t>
            </a:r>
            <a:r>
              <a:rPr b="0" i="1" lang="en" sz="2400" u="none" cap="none" strike="noStrike">
                <a:solidFill>
                  <a:srgbClr val="F20253"/>
                </a:solidFill>
                <a:latin typeface="Raleway"/>
                <a:ea typeface="Raleway"/>
                <a:cs typeface="Raleway"/>
                <a:sym typeface="Raleway"/>
              </a:rPr>
              <a:t>function of time (a signal) </a:t>
            </a:r>
            <a:r>
              <a:rPr b="0" i="1" lang="en" sz="2400" u="none" cap="none" strike="noStrike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into the </a:t>
            </a:r>
            <a:r>
              <a:rPr b="0" i="1" lang="en" sz="2400" u="none" cap="none" strike="noStrike">
                <a:solidFill>
                  <a:srgbClr val="F20253"/>
                </a:solidFill>
                <a:latin typeface="Raleway"/>
                <a:ea typeface="Raleway"/>
                <a:cs typeface="Raleway"/>
                <a:sym typeface="Raleway"/>
              </a:rPr>
              <a:t>frequencies </a:t>
            </a:r>
            <a:r>
              <a:rPr b="0" i="1" lang="en" sz="2400" u="none" cap="none" strike="noStrike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that make it up, in a way similar to how a </a:t>
            </a:r>
            <a:r>
              <a:rPr b="0" i="1" lang="en" sz="2400" u="none" cap="none" strike="noStrike">
                <a:solidFill>
                  <a:srgbClr val="F20253"/>
                </a:solidFill>
                <a:latin typeface="Raleway"/>
                <a:ea typeface="Raleway"/>
                <a:cs typeface="Raleway"/>
                <a:sym typeface="Raleway"/>
              </a:rPr>
              <a:t>musical chord</a:t>
            </a:r>
            <a:r>
              <a:rPr b="0" i="1" lang="en" sz="2400" u="none" cap="none" strike="noStrike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 can be expressed as the amplitude (or loudness) of its constituent notes.*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76200" y="6496950"/>
            <a:ext cx="73389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 Source: https://en.wikipedia.org/wiki/Fourier_transform</a:t>
            </a: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556782" y="6333132"/>
            <a:ext cx="548699" cy="52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4294967295" type="subTitle"/>
          </p:nvPr>
        </p:nvSpPr>
        <p:spPr>
          <a:xfrm>
            <a:off x="916025" y="2262750"/>
            <a:ext cx="6731100" cy="17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66666"/>
              <a:buFont typeface="Raleway"/>
              <a:buChar char="▷"/>
            </a:pPr>
            <a:r>
              <a:rPr b="0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Implementation of the solution is in </a:t>
            </a:r>
            <a:r>
              <a:rPr b="1" i="0" lang="en" sz="3000" u="none" cap="none" strike="noStrik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Python.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Raleway"/>
              <a:buChar char="▷"/>
            </a:pPr>
            <a:r>
              <a:rPr b="0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Using </a:t>
            </a:r>
            <a:r>
              <a:rPr b="1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NumPy </a:t>
            </a:r>
            <a:r>
              <a:rPr b="0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and </a:t>
            </a:r>
            <a:r>
              <a:rPr b="1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SciPy </a:t>
            </a:r>
            <a:r>
              <a:rPr b="0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modules.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Raleway"/>
              <a:buChar char="▷"/>
            </a:pPr>
            <a:r>
              <a:rPr b="0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Anaconda package (not obligatory).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6900" y="3803400"/>
            <a:ext cx="3608499" cy="15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3718" y="4372044"/>
            <a:ext cx="3299500" cy="11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152400" y="6437100"/>
            <a:ext cx="8084399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rgbClr val="97ABBC"/>
                </a:solidFill>
                <a:latin typeface="Arial"/>
                <a:ea typeface="Arial"/>
                <a:cs typeface="Arial"/>
                <a:sym typeface="Arial"/>
              </a:rPr>
              <a:t>Students: Ola Al Naameh, Arul Selvam, Tatiana Novikova, Fida Mohammad, Can Yuce, Oguz Uzman, Amal</a:t>
            </a:r>
            <a:br>
              <a:rPr b="0" i="0" lang="en" sz="1100" u="none" cap="none" strike="noStrike">
                <a:solidFill>
                  <a:srgbClr val="97ABBC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07" name="Shape 107"/>
          <p:cNvSpPr txBox="1"/>
          <p:nvPr>
            <p:ph idx="4294967295" type="title"/>
          </p:nvPr>
        </p:nvSpPr>
        <p:spPr>
          <a:xfrm>
            <a:off x="893700" y="198450"/>
            <a:ext cx="7628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25000"/>
              <a:buFont typeface="Raleway"/>
              <a:buNone/>
            </a:pPr>
            <a:r>
              <a:rPr b="0" i="0" lang="en" sz="48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Generalities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556782" y="6333133"/>
            <a:ext cx="548699" cy="52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4294967295" type="title"/>
          </p:nvPr>
        </p:nvSpPr>
        <p:spPr>
          <a:xfrm>
            <a:off x="893700" y="198450"/>
            <a:ext cx="7628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25000"/>
              <a:buFont typeface="Raleway"/>
              <a:buNone/>
            </a:pPr>
            <a:r>
              <a:rPr b="0" i="0" lang="en" sz="48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Fourier transform ver.1</a:t>
            </a: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556782" y="6333133"/>
            <a:ext cx="548699" cy="52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2725" y="4299850"/>
            <a:ext cx="2431149" cy="243114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152400" y="6437100"/>
            <a:ext cx="8084399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rgbClr val="97ABBC"/>
                </a:solidFill>
                <a:latin typeface="Arial"/>
                <a:ea typeface="Arial"/>
                <a:cs typeface="Arial"/>
                <a:sym typeface="Arial"/>
              </a:rPr>
              <a:t>Students: Ola Al Naameh, Arul Selvam, Tatiana Novikova, Fida Mohammad, Can Yuce, Oguz Uzman, Amal</a:t>
            </a:r>
            <a:br>
              <a:rPr b="0" i="0" lang="en" sz="1100" u="none" cap="none" strike="noStrike">
                <a:solidFill>
                  <a:srgbClr val="97ABBC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17" name="Shape 117"/>
          <p:cNvSpPr txBox="1"/>
          <p:nvPr>
            <p:ph idx="4294967295" type="subTitle"/>
          </p:nvPr>
        </p:nvSpPr>
        <p:spPr>
          <a:xfrm>
            <a:off x="1274700" y="1922491"/>
            <a:ext cx="6834900" cy="366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Raleway"/>
              <a:buChar char="▷"/>
            </a:pPr>
            <a:r>
              <a:rPr b="1" i="0" lang="en" sz="1800" u="none" cap="none" strike="noStrik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What does the Fourier Transform do?</a:t>
            </a:r>
            <a:r>
              <a:rPr b="0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Given a smoothie, it finds </a:t>
            </a:r>
            <a:r>
              <a:rPr b="0" i="0" lang="en" sz="1800" u="none" cap="none" strike="noStrike">
                <a:solidFill>
                  <a:srgbClr val="F20253"/>
                </a:solidFill>
                <a:latin typeface="Raleway"/>
                <a:ea typeface="Raleway"/>
                <a:cs typeface="Raleway"/>
                <a:sym typeface="Raleway"/>
              </a:rPr>
              <a:t>the recipe</a:t>
            </a:r>
            <a:r>
              <a:rPr b="0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Raleway"/>
              <a:buChar char="▷"/>
            </a:pPr>
            <a:r>
              <a:rPr b="1" i="0" lang="en" sz="1800" u="none" cap="none" strike="noStrik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How?</a:t>
            </a:r>
            <a:r>
              <a:rPr b="0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Run the smoothie through </a:t>
            </a:r>
            <a:r>
              <a:rPr b="0" i="0" lang="en" sz="1800" u="none" cap="none" strike="noStrike">
                <a:solidFill>
                  <a:srgbClr val="F20253"/>
                </a:solidFill>
                <a:latin typeface="Raleway"/>
                <a:ea typeface="Raleway"/>
                <a:cs typeface="Raleway"/>
                <a:sym typeface="Raleway"/>
              </a:rPr>
              <a:t>filters</a:t>
            </a:r>
            <a:r>
              <a:rPr b="0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to extract each ingredient.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Raleway"/>
              <a:buChar char="▷"/>
            </a:pPr>
            <a:r>
              <a:rPr b="1" i="0" lang="en" sz="1800" u="none" cap="none" strike="noStrik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Why? </a:t>
            </a:r>
            <a:r>
              <a:rPr b="0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Recipes are </a:t>
            </a:r>
            <a:r>
              <a:rPr b="0" i="0" lang="en" sz="1800" u="none" cap="none" strike="noStrike">
                <a:solidFill>
                  <a:srgbClr val="F20253"/>
                </a:solidFill>
                <a:latin typeface="Raleway"/>
                <a:ea typeface="Raleway"/>
                <a:cs typeface="Raleway"/>
                <a:sym typeface="Raleway"/>
              </a:rPr>
              <a:t>easier to analyze</a:t>
            </a:r>
            <a:r>
              <a:rPr b="0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compare, and modify than the smoothie itself.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Raleway"/>
              <a:buChar char="▷"/>
            </a:pPr>
            <a:r>
              <a:rPr b="1" i="0" lang="en" sz="1800" u="none" cap="none" strike="noStrik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How do we get the smoothie back?</a:t>
            </a:r>
            <a:r>
              <a:rPr b="0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0" i="0" lang="en" sz="1800" u="none" cap="none" strike="noStrike">
                <a:solidFill>
                  <a:srgbClr val="F20253"/>
                </a:solidFill>
                <a:latin typeface="Raleway"/>
                <a:ea typeface="Raleway"/>
                <a:cs typeface="Raleway"/>
                <a:sym typeface="Raleway"/>
              </a:rPr>
              <a:t>Blend</a:t>
            </a:r>
            <a:r>
              <a:rPr b="0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the ingredients!</a:t>
            </a:r>
          </a:p>
        </p:txBody>
      </p:sp>
      <p:sp>
        <p:nvSpPr>
          <p:cNvPr id="118" name="Shape 118"/>
          <p:cNvSpPr/>
          <p:nvPr/>
        </p:nvSpPr>
        <p:spPr>
          <a:xfrm>
            <a:off x="5453750" y="5453050"/>
            <a:ext cx="861899" cy="5249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ECEFD">
              <a:alpha val="85098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ECEF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5400" y="4943550"/>
            <a:ext cx="1335648" cy="1457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4294967295" type="title"/>
          </p:nvPr>
        </p:nvSpPr>
        <p:spPr>
          <a:xfrm>
            <a:off x="893700" y="198450"/>
            <a:ext cx="7628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25000"/>
              <a:buFont typeface="Raleway"/>
              <a:buNone/>
            </a:pPr>
            <a:r>
              <a:rPr b="0" i="0" lang="en" sz="48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Fourier transform ver.2</a:t>
            </a: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556782" y="6333133"/>
            <a:ext cx="548699" cy="52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6" name="Shape 126"/>
          <p:cNvSpPr txBox="1"/>
          <p:nvPr/>
        </p:nvSpPr>
        <p:spPr>
          <a:xfrm>
            <a:off x="152400" y="6437100"/>
            <a:ext cx="8084399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rgbClr val="97ABBC"/>
                </a:solidFill>
                <a:latin typeface="Arial"/>
                <a:ea typeface="Arial"/>
                <a:cs typeface="Arial"/>
                <a:sym typeface="Arial"/>
              </a:rPr>
              <a:t>Students: Ola Al Naameh, Arul Selvam, Tatiana Novikova, Fida Mohammad, Can Yuce, Oguz Uzman, Amal</a:t>
            </a:r>
            <a:br>
              <a:rPr b="0" i="0" lang="en" sz="1100" u="none" cap="none" strike="noStrike">
                <a:solidFill>
                  <a:srgbClr val="97ABBC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27" name="Shape 127"/>
          <p:cNvSpPr txBox="1"/>
          <p:nvPr>
            <p:ph idx="4294967295" type="subTitle"/>
          </p:nvPr>
        </p:nvSpPr>
        <p:spPr>
          <a:xfrm>
            <a:off x="1301858" y="1825175"/>
            <a:ext cx="6834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▷"/>
            </a:pPr>
            <a:r>
              <a:rPr b="0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Here's the </a:t>
            </a:r>
            <a:r>
              <a:rPr b="1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"math"</a:t>
            </a:r>
            <a:r>
              <a:rPr b="0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version of the previous slide:</a:t>
            </a:r>
            <a:br>
              <a:rPr b="0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0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i="0" lang="en" sz="1800" u="none" cap="none" strike="noStrik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The Fourier Transform</a:t>
            </a:r>
            <a:r>
              <a:rPr b="0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takes a </a:t>
            </a:r>
            <a:r>
              <a:rPr b="0" i="0" lang="en" sz="1800" u="none" cap="none" strike="noStrike">
                <a:solidFill>
                  <a:srgbClr val="F20253"/>
                </a:solidFill>
                <a:latin typeface="Raleway"/>
                <a:ea typeface="Raleway"/>
                <a:cs typeface="Raleway"/>
                <a:sym typeface="Raleway"/>
              </a:rPr>
              <a:t>time-based pattern</a:t>
            </a:r>
            <a:r>
              <a:rPr b="0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measures every possible </a:t>
            </a:r>
            <a:r>
              <a:rPr b="0" i="0" lang="en" sz="1800" u="none" cap="none" strike="noStrike">
                <a:solidFill>
                  <a:srgbClr val="F20253"/>
                </a:solidFill>
                <a:latin typeface="Raleway"/>
                <a:ea typeface="Raleway"/>
                <a:cs typeface="Raleway"/>
                <a:sym typeface="Raleway"/>
              </a:rPr>
              <a:t>cycle</a:t>
            </a:r>
            <a:r>
              <a:rPr b="0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and returns the overall </a:t>
            </a:r>
            <a:r>
              <a:rPr b="0" i="0" lang="en" sz="1800" u="none" cap="none" strike="noStrike">
                <a:solidFill>
                  <a:srgbClr val="F20253"/>
                </a:solidFill>
                <a:latin typeface="Raleway"/>
                <a:ea typeface="Raleway"/>
                <a:cs typeface="Raleway"/>
                <a:sym typeface="Raleway"/>
              </a:rPr>
              <a:t>"cycle recipe"</a:t>
            </a:r>
            <a:r>
              <a:rPr b="0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(the amplitude, offset, rotation speed for every cycle that was found).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2075" y="4145648"/>
            <a:ext cx="3182124" cy="203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4294967295" type="subTitle"/>
          </p:nvPr>
        </p:nvSpPr>
        <p:spPr>
          <a:xfrm>
            <a:off x="1791450" y="2905800"/>
            <a:ext cx="55611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25000"/>
              <a:buFont typeface="Lato"/>
              <a:buNone/>
            </a:pPr>
            <a:r>
              <a:rPr b="1" i="0" lang="en" sz="4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Task 1</a:t>
            </a: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28276" y="44623"/>
            <a:ext cx="7628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25000"/>
              <a:buFont typeface="Raleway"/>
              <a:buNone/>
            </a:pPr>
            <a:r>
              <a:rPr b="0" i="0" lang="en" sz="40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Task 1.1: warm-up</a:t>
            </a:r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556782" y="6333132"/>
            <a:ext cx="548699" cy="52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0" name="Shape 140"/>
          <p:cNvSpPr txBox="1"/>
          <p:nvPr/>
        </p:nvSpPr>
        <p:spPr>
          <a:xfrm>
            <a:off x="185371" y="1628800"/>
            <a:ext cx="8131043" cy="3384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▷"/>
            </a:pPr>
            <a:r>
              <a:rPr b="1" i="0" lang="en" sz="2000" u="none" cap="none" strike="noStrike">
                <a:solidFill>
                  <a:srgbClr val="0070C0"/>
                </a:solidFill>
                <a:latin typeface="Raleway"/>
                <a:ea typeface="Raleway"/>
                <a:cs typeface="Raleway"/>
                <a:sym typeface="Raleway"/>
              </a:rPr>
              <a:t>Why? </a:t>
            </a:r>
          </a:p>
          <a:p>
            <a:pPr indent="-2286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▷"/>
            </a:pPr>
            <a:r>
              <a:rPr b="0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Getting familiar with simple intensity images.</a:t>
            </a:r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▷"/>
            </a:pPr>
            <a:r>
              <a:rPr b="1" i="0" lang="en" sz="2000" u="none" cap="none" strike="noStrike">
                <a:solidFill>
                  <a:srgbClr val="0070C0"/>
                </a:solidFill>
                <a:latin typeface="Raleway"/>
                <a:ea typeface="Raleway"/>
                <a:cs typeface="Raleway"/>
                <a:sym typeface="Raleway"/>
              </a:rPr>
              <a:t>How? </a:t>
            </a:r>
          </a:p>
          <a:p>
            <a:pPr indent="-2286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▷"/>
            </a:pPr>
            <a:r>
              <a:rPr b="0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Read</a:t>
            </a: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b="0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ng an </a:t>
            </a:r>
            <a:r>
              <a:rPr b="0" i="0" lang="en" sz="1800" u="none" cap="none" strike="noStrike">
                <a:solidFill>
                  <a:srgbClr val="D60057"/>
                </a:solidFill>
                <a:latin typeface="Raleway"/>
                <a:ea typeface="Raleway"/>
                <a:cs typeface="Raleway"/>
                <a:sym typeface="Raleway"/>
              </a:rPr>
              <a:t>intensity image </a:t>
            </a:r>
            <a:r>
              <a:rPr b="0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into a 2-dimensional array.</a:t>
            </a:r>
          </a:p>
          <a:p>
            <a:pPr indent="-2286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▷"/>
            </a:pPr>
            <a:r>
              <a:rPr b="0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Calculate the </a:t>
            </a:r>
            <a:r>
              <a:rPr b="0" i="0" lang="en" sz="1800" u="none" cap="none" strike="noStrike">
                <a:solidFill>
                  <a:srgbClr val="D60057"/>
                </a:solidFill>
                <a:latin typeface="Raleway"/>
                <a:ea typeface="Raleway"/>
                <a:cs typeface="Raleway"/>
                <a:sym typeface="Raleway"/>
              </a:rPr>
              <a:t>width</a:t>
            </a:r>
            <a:r>
              <a:rPr b="0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and </a:t>
            </a:r>
            <a:r>
              <a:rPr b="0" i="0" lang="en" sz="1800" u="none" cap="none" strike="noStrike">
                <a:solidFill>
                  <a:srgbClr val="D60057"/>
                </a:solidFill>
                <a:latin typeface="Raleway"/>
                <a:ea typeface="Raleway"/>
                <a:cs typeface="Raleway"/>
                <a:sym typeface="Raleway"/>
              </a:rPr>
              <a:t>height</a:t>
            </a:r>
            <a:r>
              <a:rPr b="0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of the image.</a:t>
            </a:r>
          </a:p>
          <a:p>
            <a:pPr indent="-2286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▷"/>
            </a:pPr>
            <a:r>
              <a:rPr b="0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Calculate the </a:t>
            </a:r>
            <a:r>
              <a:rPr b="0" i="0" lang="en" sz="1800" u="none" cap="none" strike="noStrike">
                <a:solidFill>
                  <a:srgbClr val="D60057"/>
                </a:solidFill>
                <a:latin typeface="Raleway"/>
                <a:ea typeface="Raleway"/>
                <a:cs typeface="Raleway"/>
                <a:sym typeface="Raleway"/>
              </a:rPr>
              <a:t>euclidean distance </a:t>
            </a:r>
            <a:r>
              <a:rPr b="0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of each pixel from the centre.</a:t>
            </a:r>
          </a:p>
          <a:p>
            <a:pPr indent="-2286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▷"/>
            </a:pPr>
            <a:r>
              <a:rPr b="0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Suppress all the </a:t>
            </a:r>
            <a:r>
              <a:rPr b="0" i="0" lang="en" sz="1800" u="none" cap="none" strike="noStrike">
                <a:solidFill>
                  <a:srgbClr val="D60057"/>
                </a:solidFill>
                <a:latin typeface="Raleway"/>
                <a:ea typeface="Raleway"/>
                <a:cs typeface="Raleway"/>
                <a:sym typeface="Raleway"/>
              </a:rPr>
              <a:t>pixels</a:t>
            </a:r>
            <a:r>
              <a:rPr b="0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whose distance is greater than an arbitrary </a:t>
            </a:r>
            <a:r>
              <a:rPr b="0" i="0" lang="en" sz="1800" u="none" cap="none" strike="noStrike">
                <a:solidFill>
                  <a:srgbClr val="D60057"/>
                </a:solidFill>
                <a:latin typeface="Raleway"/>
                <a:ea typeface="Raleway"/>
                <a:cs typeface="Raleway"/>
                <a:sym typeface="Raleway"/>
              </a:rPr>
              <a:t>R min</a:t>
            </a:r>
            <a:r>
              <a:rPr b="0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and less than </a:t>
            </a:r>
            <a:r>
              <a:rPr b="0" i="0" lang="en" sz="1800" u="none" cap="none" strike="noStrike">
                <a:solidFill>
                  <a:srgbClr val="D60057"/>
                </a:solidFill>
                <a:latin typeface="Raleway"/>
                <a:ea typeface="Raleway"/>
                <a:cs typeface="Raleway"/>
                <a:sym typeface="Raleway"/>
              </a:rPr>
              <a:t>R max</a:t>
            </a:r>
            <a:r>
              <a:rPr b="0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</p:txBody>
      </p:sp>
      <p:sp>
        <p:nvSpPr>
          <p:cNvPr id="141" name="Shape 141"/>
          <p:cNvSpPr/>
          <p:nvPr/>
        </p:nvSpPr>
        <p:spPr>
          <a:xfrm>
            <a:off x="899591" y="5546239"/>
            <a:ext cx="7560839" cy="576000"/>
          </a:xfrm>
          <a:prstGeom prst="rect">
            <a:avLst/>
          </a:prstGeom>
          <a:solidFill>
            <a:srgbClr val="CFCBE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899591" y="5579367"/>
            <a:ext cx="756083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Droid Sans Mono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 = np.array([[0 if r_min &lt;= np.linalg.norm([x-(h/2.0), y-(w/2.0)])                          &lt;= r_max else img[x, y] for y in range(w)]\for x in range(h)], dtype=np.uint8)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827583" y="5229200"/>
            <a:ext cx="302433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aleway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Python Code Sample</a:t>
            </a: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22200" y="44623"/>
            <a:ext cx="7628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25000"/>
              <a:buFont typeface="Raleway"/>
              <a:buNone/>
            </a:pPr>
            <a:r>
              <a:rPr b="0" i="0" lang="en" sz="40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Task 1.1: warm-up</a:t>
            </a: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556782" y="6333132"/>
            <a:ext cx="548699" cy="52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0" name="Shape 150"/>
          <p:cNvSpPr txBox="1"/>
          <p:nvPr/>
        </p:nvSpPr>
        <p:spPr>
          <a:xfrm>
            <a:off x="185371" y="1628800"/>
            <a:ext cx="8131043" cy="2592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▷"/>
            </a:pPr>
            <a:r>
              <a:rPr b="1" i="0" lang="en" sz="2000" u="none" cap="none" strike="noStrike">
                <a:solidFill>
                  <a:srgbClr val="0070C0"/>
                </a:solidFill>
                <a:latin typeface="Raleway"/>
                <a:ea typeface="Raleway"/>
                <a:cs typeface="Raleway"/>
                <a:sym typeface="Raleway"/>
              </a:rPr>
              <a:t>Results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4">
            <a:alphaModFix/>
          </a:blip>
          <a:srcRect b="0" l="9" r="0" t="0"/>
          <a:stretch/>
        </p:blipFill>
        <p:spPr>
          <a:xfrm>
            <a:off x="923999" y="2060925"/>
            <a:ext cx="2723999" cy="272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 rotWithShape="1">
          <a:blip r:embed="rId5">
            <a:alphaModFix/>
          </a:blip>
          <a:srcRect b="0" l="9" r="8" t="0"/>
          <a:stretch/>
        </p:blipFill>
        <p:spPr>
          <a:xfrm>
            <a:off x="5495998" y="2060848"/>
            <a:ext cx="2723999" cy="2724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>
            <p:ph idx="1" type="body"/>
          </p:nvPr>
        </p:nvSpPr>
        <p:spPr>
          <a:xfrm>
            <a:off x="1007659" y="4665532"/>
            <a:ext cx="2628235" cy="10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25000"/>
              <a:buFont typeface="Lato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Rmin = 20</a:t>
            </a:r>
            <a:r>
              <a:rPr b="0" i="0" lang="en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b="0" i="0" lang="en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Rmax = 40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5616171" y="4665532"/>
            <a:ext cx="2628235" cy="10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25000"/>
              <a:buFont typeface="Lato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Rmin = 20</a:t>
            </a:r>
            <a:r>
              <a:rPr b="0" i="0" lang="en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b="0" i="0" lang="en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Rmax = 80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179511" y="5445223"/>
            <a:ext cx="8640960" cy="2592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▷"/>
            </a:pPr>
            <a:r>
              <a:rPr b="0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We learnt how to work with digital images like reading, writing and selecting individual pixels</a:t>
            </a: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4294967295" type="subTitle"/>
          </p:nvPr>
        </p:nvSpPr>
        <p:spPr>
          <a:xfrm>
            <a:off x="1791450" y="2905800"/>
            <a:ext cx="55611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25000"/>
              <a:buFont typeface="Lato"/>
              <a:buNone/>
            </a:pPr>
            <a:r>
              <a:rPr b="1" i="0" lang="en" sz="4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Task 3</a:t>
            </a: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