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6/30/2024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5052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6/30/2024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1943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6/30/2024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27865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6/30/2024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5946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6/30/2024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9812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6/30/2024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0089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6/30/2024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3806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6/30/2024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5471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6/30/2024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417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6/30/2024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4212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6/30/2024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5307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6/30/2024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6932477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2CAC99-6117-94E5-F673-C2931DA809FC}"/>
              </a:ext>
            </a:extLst>
          </p:cNvPr>
          <p:cNvSpPr>
            <a:spLocks noGrp="1"/>
          </p:cNvSpPr>
          <p:nvPr>
            <p:ph type="ctrTitle"/>
          </p:nvPr>
        </p:nvSpPr>
        <p:spPr>
          <a:xfrm>
            <a:off x="373624" y="157316"/>
            <a:ext cx="6813755" cy="1327355"/>
          </a:xfrm>
        </p:spPr>
        <p:txBody>
          <a:bodyPr>
            <a:normAutofit fontScale="90000"/>
          </a:bodyPr>
          <a:lstStyle/>
          <a:p>
            <a:pPr algn="ctr"/>
            <a:br>
              <a:rPr lang="en-GB" b="1" dirty="0"/>
            </a:br>
            <a:br>
              <a:rPr lang="en-GB" b="1" dirty="0"/>
            </a:br>
            <a:r>
              <a:rPr lang="en-GB" sz="4900" b="1" dirty="0"/>
              <a:t>Adidas Sales Performance Dashboard</a:t>
            </a:r>
            <a:endParaRPr lang="en-GB" b="1" dirty="0"/>
          </a:p>
        </p:txBody>
      </p:sp>
      <p:sp>
        <p:nvSpPr>
          <p:cNvPr id="3" name="Subtitle 2">
            <a:extLst>
              <a:ext uri="{FF2B5EF4-FFF2-40B4-BE49-F238E27FC236}">
                <a16:creationId xmlns:a16="http://schemas.microsoft.com/office/drawing/2014/main" id="{F2FBF4BD-F0A8-7D9A-44A9-7D169A30F69B}"/>
              </a:ext>
            </a:extLst>
          </p:cNvPr>
          <p:cNvSpPr>
            <a:spLocks noGrp="1"/>
          </p:cNvSpPr>
          <p:nvPr>
            <p:ph type="subTitle" idx="1"/>
          </p:nvPr>
        </p:nvSpPr>
        <p:spPr>
          <a:xfrm>
            <a:off x="609600" y="2300748"/>
            <a:ext cx="6096000" cy="3841987"/>
          </a:xfrm>
        </p:spPr>
        <p:txBody>
          <a:bodyPr>
            <a:noAutofit/>
          </a:bodyPr>
          <a:lstStyle/>
          <a:p>
            <a:pPr algn="just">
              <a:lnSpc>
                <a:spcPct val="100000"/>
              </a:lnSpc>
            </a:pPr>
            <a:r>
              <a:rPr lang="en-US" sz="2400" b="1" dirty="0"/>
              <a:t>The Adidas Sales Performance Dashboard provides valuable insights into the company's sales performance, helping stakeholders make informed decisions to optimize sales strategies and improve profitability. By focusing on key trends, regional performance, product analytics, and sales channels, Adidas can drive sustained growth and achieve business objectives.</a:t>
            </a:r>
            <a:endParaRPr lang="en-GB" sz="2400" b="1" dirty="0"/>
          </a:p>
        </p:txBody>
      </p:sp>
      <p:pic>
        <p:nvPicPr>
          <p:cNvPr id="23" name="Picture 22">
            <a:extLst>
              <a:ext uri="{FF2B5EF4-FFF2-40B4-BE49-F238E27FC236}">
                <a16:creationId xmlns:a16="http://schemas.microsoft.com/office/drawing/2014/main" id="{A4F41FEE-7644-D218-D9C0-6D9195E5E6B6}"/>
              </a:ext>
            </a:extLst>
          </p:cNvPr>
          <p:cNvPicPr>
            <a:picLocks noChangeAspect="1"/>
          </p:cNvPicPr>
          <p:nvPr/>
        </p:nvPicPr>
        <p:blipFill rotWithShape="1">
          <a:blip r:embed="rId2"/>
          <a:srcRect l="9823" r="43206"/>
          <a:stretch/>
        </p:blipFill>
        <p:spPr>
          <a:xfrm>
            <a:off x="7079226" y="1"/>
            <a:ext cx="512774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3371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6BDF4D-4826-490A-8307-7247A295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2E0FF4CF-25CB-4537-9BBF-28B36C76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5328" y="1352190"/>
            <a:ext cx="7823624" cy="5505810"/>
          </a:xfrm>
          <a:custGeom>
            <a:avLst/>
            <a:gdLst>
              <a:gd name="connsiteX0" fmla="*/ 7676365 w 7823624"/>
              <a:gd name="connsiteY0" fmla="*/ 583688 h 5505810"/>
              <a:gd name="connsiteX1" fmla="*/ 7807957 w 7823624"/>
              <a:gd name="connsiteY1" fmla="*/ 609260 h 5505810"/>
              <a:gd name="connsiteX2" fmla="*/ 7823624 w 7823624"/>
              <a:gd name="connsiteY2" fmla="*/ 618028 h 5505810"/>
              <a:gd name="connsiteX3" fmla="*/ 7823624 w 7823624"/>
              <a:gd name="connsiteY3" fmla="*/ 1356037 h 5505810"/>
              <a:gd name="connsiteX4" fmla="*/ 7783921 w 7823624"/>
              <a:gd name="connsiteY4" fmla="*/ 1367061 h 5505810"/>
              <a:gd name="connsiteX5" fmla="*/ 7685829 w 7823624"/>
              <a:gd name="connsiteY5" fmla="*/ 1364631 h 5505810"/>
              <a:gd name="connsiteX6" fmla="*/ 7556041 w 7823624"/>
              <a:gd name="connsiteY6" fmla="*/ 1308528 h 5505810"/>
              <a:gd name="connsiteX7" fmla="*/ 7412440 w 7823624"/>
              <a:gd name="connsiteY7" fmla="*/ 765688 h 5505810"/>
              <a:gd name="connsiteX8" fmla="*/ 7676365 w 7823624"/>
              <a:gd name="connsiteY8" fmla="*/ 583688 h 5505810"/>
              <a:gd name="connsiteX9" fmla="*/ 7062857 w 7823624"/>
              <a:gd name="connsiteY9" fmla="*/ 396783 h 5505810"/>
              <a:gd name="connsiteX10" fmla="*/ 7127059 w 7823624"/>
              <a:gd name="connsiteY10" fmla="*/ 424535 h 5505810"/>
              <a:gd name="connsiteX11" fmla="*/ 7198094 w 7823624"/>
              <a:gd name="connsiteY11" fmla="*/ 693059 h 5505810"/>
              <a:gd name="connsiteX12" fmla="*/ 7099157 w 7823624"/>
              <a:gd name="connsiteY12" fmla="*/ 778505 h 5505810"/>
              <a:gd name="connsiteX13" fmla="*/ 7034998 w 7823624"/>
              <a:gd name="connsiteY13" fmla="*/ 780480 h 5505810"/>
              <a:gd name="connsiteX14" fmla="*/ 6970795 w 7823624"/>
              <a:gd name="connsiteY14" fmla="*/ 752727 h 5505810"/>
              <a:gd name="connsiteX15" fmla="*/ 6899760 w 7823624"/>
              <a:gd name="connsiteY15" fmla="*/ 484203 h 5505810"/>
              <a:gd name="connsiteX16" fmla="*/ 7062857 w 7823624"/>
              <a:gd name="connsiteY16" fmla="*/ 396783 h 5505810"/>
              <a:gd name="connsiteX17" fmla="*/ 1780739 w 7823624"/>
              <a:gd name="connsiteY17" fmla="*/ 1190 h 5505810"/>
              <a:gd name="connsiteX18" fmla="*/ 2850847 w 7823624"/>
              <a:gd name="connsiteY18" fmla="*/ 384530 h 5505810"/>
              <a:gd name="connsiteX19" fmla="*/ 3809413 w 7823624"/>
              <a:gd name="connsiteY19" fmla="*/ 1153764 h 5505810"/>
              <a:gd name="connsiteX20" fmla="*/ 5160376 w 7823624"/>
              <a:gd name="connsiteY20" fmla="*/ 1003825 h 5505810"/>
              <a:gd name="connsiteX21" fmla="*/ 5677238 w 7823624"/>
              <a:gd name="connsiteY21" fmla="*/ 480424 h 5505810"/>
              <a:gd name="connsiteX22" fmla="*/ 7082965 w 7823624"/>
              <a:gd name="connsiteY22" fmla="*/ 1065272 h 5505810"/>
              <a:gd name="connsiteX23" fmla="*/ 7687818 w 7823624"/>
              <a:gd name="connsiteY23" fmla="*/ 1625585 h 5505810"/>
              <a:gd name="connsiteX24" fmla="*/ 7823624 w 7823624"/>
              <a:gd name="connsiteY24" fmla="*/ 1633445 h 5505810"/>
              <a:gd name="connsiteX25" fmla="*/ 7823624 w 7823624"/>
              <a:gd name="connsiteY25" fmla="*/ 5505810 h 5505810"/>
              <a:gd name="connsiteX26" fmla="*/ 1419133 w 7823624"/>
              <a:gd name="connsiteY26" fmla="*/ 5505810 h 5505810"/>
              <a:gd name="connsiteX27" fmla="*/ 1422753 w 7823624"/>
              <a:gd name="connsiteY27" fmla="*/ 5488656 h 5505810"/>
              <a:gd name="connsiteX28" fmla="*/ 1543078 w 7823624"/>
              <a:gd name="connsiteY28" fmla="*/ 4961644 h 5505810"/>
              <a:gd name="connsiteX29" fmla="*/ 1334564 w 7823624"/>
              <a:gd name="connsiteY29" fmla="*/ 4133160 h 5505810"/>
              <a:gd name="connsiteX30" fmla="*/ 670875 w 7823624"/>
              <a:gd name="connsiteY30" fmla="*/ 3489628 h 5505810"/>
              <a:gd name="connsiteX31" fmla="*/ 499515 w 7823624"/>
              <a:gd name="connsiteY31" fmla="*/ 578153 h 5505810"/>
              <a:gd name="connsiteX32" fmla="*/ 1780739 w 7823624"/>
              <a:gd name="connsiteY32" fmla="*/ 1190 h 550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23624" h="5505810">
                <a:moveTo>
                  <a:pt x="7676365" y="583688"/>
                </a:moveTo>
                <a:cubicBezTo>
                  <a:pt x="7719804" y="582304"/>
                  <a:pt x="7764489" y="590613"/>
                  <a:pt x="7807957" y="609260"/>
                </a:cubicBezTo>
                <a:lnTo>
                  <a:pt x="7823624" y="618028"/>
                </a:lnTo>
                <a:lnTo>
                  <a:pt x="7823624" y="1356037"/>
                </a:lnTo>
                <a:lnTo>
                  <a:pt x="7783921" y="1367061"/>
                </a:lnTo>
                <a:cubicBezTo>
                  <a:pt x="7751926" y="1371702"/>
                  <a:pt x="7718882" y="1370985"/>
                  <a:pt x="7685829" y="1364631"/>
                </a:cubicBezTo>
                <a:cubicBezTo>
                  <a:pt x="7641760" y="1356162"/>
                  <a:pt x="7597675" y="1337676"/>
                  <a:pt x="7556041" y="1308528"/>
                </a:cubicBezTo>
                <a:cubicBezTo>
                  <a:pt x="7389499" y="1191936"/>
                  <a:pt x="7325207" y="948898"/>
                  <a:pt x="7412440" y="765688"/>
                </a:cubicBezTo>
                <a:cubicBezTo>
                  <a:pt x="7466961" y="651183"/>
                  <a:pt x="7567768" y="587147"/>
                  <a:pt x="7676365" y="583688"/>
                </a:cubicBezTo>
                <a:close/>
                <a:moveTo>
                  <a:pt x="7062857" y="396783"/>
                </a:moveTo>
                <a:cubicBezTo>
                  <a:pt x="7084657" y="400973"/>
                  <a:pt x="7106463" y="410117"/>
                  <a:pt x="7127059" y="424535"/>
                </a:cubicBezTo>
                <a:cubicBezTo>
                  <a:pt x="7209442" y="482209"/>
                  <a:pt x="7241245" y="602433"/>
                  <a:pt x="7198094" y="693059"/>
                </a:cubicBezTo>
                <a:cubicBezTo>
                  <a:pt x="7176519" y="738373"/>
                  <a:pt x="7140289" y="767709"/>
                  <a:pt x="7099157" y="778505"/>
                </a:cubicBezTo>
                <a:cubicBezTo>
                  <a:pt x="7078590" y="783905"/>
                  <a:pt x="7056797" y="784670"/>
                  <a:pt x="7034998" y="780480"/>
                </a:cubicBezTo>
                <a:cubicBezTo>
                  <a:pt x="7013198" y="776289"/>
                  <a:pt x="6991391" y="767146"/>
                  <a:pt x="6970795" y="752727"/>
                </a:cubicBezTo>
                <a:cubicBezTo>
                  <a:pt x="6888412" y="695052"/>
                  <a:pt x="6856608" y="574829"/>
                  <a:pt x="6899760" y="484203"/>
                </a:cubicBezTo>
                <a:cubicBezTo>
                  <a:pt x="6932124" y="416232"/>
                  <a:pt x="6997458" y="384213"/>
                  <a:pt x="7062857" y="396783"/>
                </a:cubicBezTo>
                <a:close/>
                <a:moveTo>
                  <a:pt x="1780739" y="1190"/>
                </a:moveTo>
                <a:cubicBezTo>
                  <a:pt x="2129768" y="14988"/>
                  <a:pt x="2488852" y="148495"/>
                  <a:pt x="2850847" y="384530"/>
                </a:cubicBezTo>
                <a:cubicBezTo>
                  <a:pt x="3184362" y="601036"/>
                  <a:pt x="3487788" y="901267"/>
                  <a:pt x="3809413" y="1153764"/>
                </a:cubicBezTo>
                <a:cubicBezTo>
                  <a:pt x="4262448" y="1508236"/>
                  <a:pt x="4750558" y="1545992"/>
                  <a:pt x="5160376" y="1003825"/>
                </a:cubicBezTo>
                <a:cubicBezTo>
                  <a:pt x="5313232" y="801671"/>
                  <a:pt x="5481196" y="587300"/>
                  <a:pt x="5677238" y="480424"/>
                </a:cubicBezTo>
                <a:cubicBezTo>
                  <a:pt x="6182723" y="204840"/>
                  <a:pt x="6667481" y="431193"/>
                  <a:pt x="7082965" y="1065272"/>
                </a:cubicBezTo>
                <a:cubicBezTo>
                  <a:pt x="7249706" y="1319645"/>
                  <a:pt x="7421998" y="1601453"/>
                  <a:pt x="7687818" y="1625585"/>
                </a:cubicBezTo>
                <a:lnTo>
                  <a:pt x="7823624" y="1633445"/>
                </a:lnTo>
                <a:lnTo>
                  <a:pt x="7823624" y="5505810"/>
                </a:lnTo>
                <a:lnTo>
                  <a:pt x="1419133" y="5505810"/>
                </a:lnTo>
                <a:lnTo>
                  <a:pt x="1422753" y="5488656"/>
                </a:lnTo>
                <a:cubicBezTo>
                  <a:pt x="1462649" y="5312984"/>
                  <a:pt x="1506176" y="5138278"/>
                  <a:pt x="1543078" y="4961644"/>
                </a:cubicBezTo>
                <a:cubicBezTo>
                  <a:pt x="1609806" y="4640258"/>
                  <a:pt x="1539760" y="4343419"/>
                  <a:pt x="1334564" y="4133160"/>
                </a:cubicBezTo>
                <a:cubicBezTo>
                  <a:pt x="1117562" y="3910930"/>
                  <a:pt x="900716" y="3685928"/>
                  <a:pt x="670875" y="3489628"/>
                </a:cubicBezTo>
                <a:cubicBezTo>
                  <a:pt x="-321639" y="2642174"/>
                  <a:pt x="-67393" y="1165752"/>
                  <a:pt x="499515" y="578153"/>
                </a:cubicBezTo>
                <a:cubicBezTo>
                  <a:pt x="899852" y="163598"/>
                  <a:pt x="1331986" y="-16550"/>
                  <a:pt x="1780739" y="11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17ABB7-6F8C-3E85-B3CA-24A025FE6344}"/>
              </a:ext>
            </a:extLst>
          </p:cNvPr>
          <p:cNvSpPr>
            <a:spLocks noGrp="1"/>
          </p:cNvSpPr>
          <p:nvPr>
            <p:ph type="title"/>
          </p:nvPr>
        </p:nvSpPr>
        <p:spPr>
          <a:xfrm>
            <a:off x="609600" y="552783"/>
            <a:ext cx="10972800" cy="799407"/>
          </a:xfrm>
        </p:spPr>
        <p:txBody>
          <a:bodyPr>
            <a:normAutofit/>
          </a:bodyPr>
          <a:lstStyle/>
          <a:p>
            <a:r>
              <a:rPr lang="en-US" b="1" dirty="0"/>
              <a:t>Table of Contents</a:t>
            </a:r>
            <a:endParaRPr lang="en-GB" dirty="0"/>
          </a:p>
        </p:txBody>
      </p:sp>
      <p:sp>
        <p:nvSpPr>
          <p:cNvPr id="3" name="Content Placeholder 2">
            <a:extLst>
              <a:ext uri="{FF2B5EF4-FFF2-40B4-BE49-F238E27FC236}">
                <a16:creationId xmlns:a16="http://schemas.microsoft.com/office/drawing/2014/main" id="{D95BFEE2-CF0F-7F6C-D92A-C2D7EC7B8357}"/>
              </a:ext>
            </a:extLst>
          </p:cNvPr>
          <p:cNvSpPr>
            <a:spLocks noGrp="1"/>
          </p:cNvSpPr>
          <p:nvPr>
            <p:ph idx="1"/>
          </p:nvPr>
        </p:nvSpPr>
        <p:spPr>
          <a:xfrm>
            <a:off x="609599" y="2397689"/>
            <a:ext cx="3750023" cy="3684559"/>
          </a:xfrm>
        </p:spPr>
        <p:txBody>
          <a:bodyPr>
            <a:normAutofit fontScale="92500"/>
          </a:bodyPr>
          <a:lstStyle/>
          <a:p>
            <a:pPr>
              <a:buFont typeface="+mj-lt"/>
              <a:buAutoNum type="arabicPeriod"/>
            </a:pPr>
            <a:r>
              <a:rPr lang="en-US" sz="2800" b="1" dirty="0"/>
              <a:t>Overview</a:t>
            </a:r>
          </a:p>
          <a:p>
            <a:pPr>
              <a:buFont typeface="+mj-lt"/>
              <a:buAutoNum type="arabicPeriod"/>
            </a:pPr>
            <a:r>
              <a:rPr lang="en-US" sz="2800" b="1" dirty="0"/>
              <a:t>Data Columns</a:t>
            </a:r>
          </a:p>
          <a:p>
            <a:pPr>
              <a:buFont typeface="+mj-lt"/>
              <a:buAutoNum type="arabicPeriod"/>
            </a:pPr>
            <a:r>
              <a:rPr lang="en-US" sz="2800" b="1" dirty="0"/>
              <a:t>Analysis Performed</a:t>
            </a:r>
          </a:p>
          <a:p>
            <a:pPr>
              <a:buFont typeface="+mj-lt"/>
              <a:buAutoNum type="arabicPeriod"/>
            </a:pPr>
            <a:r>
              <a:rPr lang="en-US" sz="2800" b="1" dirty="0"/>
              <a:t>Dashboard</a:t>
            </a:r>
          </a:p>
          <a:p>
            <a:pPr>
              <a:buFont typeface="+mj-lt"/>
              <a:buAutoNum type="arabicPeriod"/>
            </a:pPr>
            <a:r>
              <a:rPr lang="en-US" sz="2800" b="1" dirty="0"/>
              <a:t>Key insights</a:t>
            </a:r>
          </a:p>
          <a:p>
            <a:pPr>
              <a:buFont typeface="+mj-lt"/>
              <a:buAutoNum type="arabicPeriod"/>
            </a:pPr>
            <a:r>
              <a:rPr lang="en-US" sz="2800" b="1" dirty="0"/>
              <a:t>Recommendations</a:t>
            </a:r>
          </a:p>
          <a:p>
            <a:endParaRPr lang="en-GB" dirty="0"/>
          </a:p>
        </p:txBody>
      </p:sp>
      <p:pic>
        <p:nvPicPr>
          <p:cNvPr id="7" name="Graphic 6" descr="Bar chart">
            <a:extLst>
              <a:ext uri="{FF2B5EF4-FFF2-40B4-BE49-F238E27FC236}">
                <a16:creationId xmlns:a16="http://schemas.microsoft.com/office/drawing/2014/main" id="{F135EAD8-32A0-D232-E75C-F2B75A5E04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046" y="2636356"/>
            <a:ext cx="3445892" cy="3445892"/>
          </a:xfrm>
          <a:prstGeom prst="rect">
            <a:avLst/>
          </a:prstGeom>
        </p:spPr>
      </p:pic>
    </p:spTree>
    <p:extLst>
      <p:ext uri="{BB962C8B-B14F-4D97-AF65-F5344CB8AC3E}">
        <p14:creationId xmlns:p14="http://schemas.microsoft.com/office/powerpoint/2010/main" val="367638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7E9BB31C-759E-EC41-44D5-9D0B41943A01}"/>
              </a:ext>
            </a:extLst>
          </p:cNvPr>
          <p:cNvSpPr>
            <a:spLocks noGrp="1"/>
          </p:cNvSpPr>
          <p:nvPr>
            <p:ph type="title"/>
          </p:nvPr>
        </p:nvSpPr>
        <p:spPr>
          <a:xfrm>
            <a:off x="609600" y="552782"/>
            <a:ext cx="5369169" cy="902392"/>
          </a:xfrm>
        </p:spPr>
        <p:txBody>
          <a:bodyPr>
            <a:normAutofit fontScale="90000"/>
          </a:bodyPr>
          <a:lstStyle/>
          <a:p>
            <a:r>
              <a:rPr lang="en-US" sz="5400" b="1" dirty="0"/>
              <a:t>Overview</a:t>
            </a:r>
            <a:endParaRPr lang="en-GB" sz="5400" dirty="0"/>
          </a:p>
        </p:txBody>
      </p:sp>
      <p:sp>
        <p:nvSpPr>
          <p:cNvPr id="3" name="Content Placeholder 2">
            <a:extLst>
              <a:ext uri="{FF2B5EF4-FFF2-40B4-BE49-F238E27FC236}">
                <a16:creationId xmlns:a16="http://schemas.microsoft.com/office/drawing/2014/main" id="{DC29735E-A362-CD1D-AAD4-CF3EAA885428}"/>
              </a:ext>
            </a:extLst>
          </p:cNvPr>
          <p:cNvSpPr>
            <a:spLocks noGrp="1"/>
          </p:cNvSpPr>
          <p:nvPr>
            <p:ph idx="1"/>
          </p:nvPr>
        </p:nvSpPr>
        <p:spPr>
          <a:xfrm>
            <a:off x="472277" y="2369574"/>
            <a:ext cx="5355276" cy="3834581"/>
          </a:xfrm>
        </p:spPr>
        <p:txBody>
          <a:bodyPr anchor="t">
            <a:normAutofit fontScale="85000" lnSpcReduction="10000"/>
          </a:bodyPr>
          <a:lstStyle/>
          <a:p>
            <a:pPr algn="just"/>
            <a:r>
              <a:rPr lang="en-US" sz="2800" b="1" dirty="0"/>
              <a:t>This repository contains the Adidas Sales Performance Dashboard, which provides comprehensive insights into the sales, profit, and regional performance of Adidas products over a specified period. The dashboard leverages various metrics to help understand trends, regional distribution, product performance, and sales channels.</a:t>
            </a:r>
            <a:endParaRPr lang="en-GB" sz="2800" b="1" dirty="0"/>
          </a:p>
        </p:txBody>
      </p:sp>
      <p:pic>
        <p:nvPicPr>
          <p:cNvPr id="5" name="Picture 4" descr="close up of man finger on stock market charts">
            <a:extLst>
              <a:ext uri="{FF2B5EF4-FFF2-40B4-BE49-F238E27FC236}">
                <a16:creationId xmlns:a16="http://schemas.microsoft.com/office/drawing/2014/main" id="{E0ECBD03-063B-2ED0-4F37-58F3F5C9BB00}"/>
              </a:ext>
            </a:extLst>
          </p:cNvPr>
          <p:cNvPicPr>
            <a:picLocks noChangeAspect="1"/>
          </p:cNvPicPr>
          <p:nvPr/>
        </p:nvPicPr>
        <p:blipFill rotWithShape="1">
          <a:blip r:embed="rId2"/>
          <a:srcRect l="9588" r="33691"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304067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471701-3392-4423-9BBA-6C527C5CB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99D76E52-D962-40CA-BF38-0872E0A21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7"/>
            <a:ext cx="10547975" cy="6467097"/>
          </a:xfrm>
          <a:custGeom>
            <a:avLst/>
            <a:gdLst>
              <a:gd name="connsiteX0" fmla="*/ 2504457 w 8648699"/>
              <a:gd name="connsiteY0" fmla="*/ 3933023 h 5302627"/>
              <a:gd name="connsiteX1" fmla="*/ 2800662 w 8648699"/>
              <a:gd name="connsiteY1" fmla="*/ 4229228 h 5302627"/>
              <a:gd name="connsiteX2" fmla="*/ 2504457 w 8648699"/>
              <a:gd name="connsiteY2" fmla="*/ 4525434 h 5302627"/>
              <a:gd name="connsiteX3" fmla="*/ 2208251 w 8648699"/>
              <a:gd name="connsiteY3" fmla="*/ 4229228 h 5302627"/>
              <a:gd name="connsiteX4" fmla="*/ 2504457 w 8648699"/>
              <a:gd name="connsiteY4" fmla="*/ 3933023 h 5302627"/>
              <a:gd name="connsiteX5" fmla="*/ 69505 w 8648699"/>
              <a:gd name="connsiteY5" fmla="*/ 1036657 h 5302627"/>
              <a:gd name="connsiteX6" fmla="*/ 452007 w 8648699"/>
              <a:gd name="connsiteY6" fmla="*/ 1419158 h 5302627"/>
              <a:gd name="connsiteX7" fmla="*/ 69505 w 8648699"/>
              <a:gd name="connsiteY7" fmla="*/ 1801660 h 5302627"/>
              <a:gd name="connsiteX8" fmla="*/ 0 w 8648699"/>
              <a:gd name="connsiteY8" fmla="*/ 1794654 h 5302627"/>
              <a:gd name="connsiteX9" fmla="*/ 0 w 8648699"/>
              <a:gd name="connsiteY9" fmla="*/ 1043663 h 5302627"/>
              <a:gd name="connsiteX10" fmla="*/ 7016675 w 8648699"/>
              <a:gd name="connsiteY10" fmla="*/ 0 h 5302627"/>
              <a:gd name="connsiteX11" fmla="*/ 7780099 w 8648699"/>
              <a:gd name="connsiteY11" fmla="*/ 0 h 5302627"/>
              <a:gd name="connsiteX12" fmla="*/ 7773118 w 8648699"/>
              <a:gd name="connsiteY12" fmla="*/ 69249 h 5302627"/>
              <a:gd name="connsiteX13" fmla="*/ 7398387 w 8648699"/>
              <a:gd name="connsiteY13" fmla="*/ 374663 h 5302627"/>
              <a:gd name="connsiteX14" fmla="*/ 7023656 w 8648699"/>
              <a:gd name="connsiteY14" fmla="*/ 69249 h 5302627"/>
              <a:gd name="connsiteX15" fmla="*/ 0 w 8648699"/>
              <a:gd name="connsiteY15" fmla="*/ 0 h 5302627"/>
              <a:gd name="connsiteX16" fmla="*/ 6294179 w 8648699"/>
              <a:gd name="connsiteY16" fmla="*/ 0 h 5302627"/>
              <a:gd name="connsiteX17" fmla="*/ 6365011 w 8648699"/>
              <a:gd name="connsiteY17" fmla="*/ 98436 h 5302627"/>
              <a:gd name="connsiteX18" fmla="*/ 6465592 w 8648699"/>
              <a:gd name="connsiteY18" fmla="*/ 282106 h 5302627"/>
              <a:gd name="connsiteX19" fmla="*/ 6902743 w 8648699"/>
              <a:gd name="connsiteY19" fmla="*/ 796697 h 5302627"/>
              <a:gd name="connsiteX20" fmla="*/ 7694396 w 8648699"/>
              <a:gd name="connsiteY20" fmla="*/ 957015 h 5302627"/>
              <a:gd name="connsiteX21" fmla="*/ 8332550 w 8648699"/>
              <a:gd name="connsiteY21" fmla="*/ 1234423 h 5302627"/>
              <a:gd name="connsiteX22" fmla="*/ 8647293 w 8648699"/>
              <a:gd name="connsiteY22" fmla="*/ 2231590 h 5302627"/>
              <a:gd name="connsiteX23" fmla="*/ 8589037 w 8648699"/>
              <a:gd name="connsiteY23" fmla="*/ 2743986 h 5302627"/>
              <a:gd name="connsiteX24" fmla="*/ 6453687 w 8648699"/>
              <a:gd name="connsiteY24" fmla="*/ 3925051 h 5302627"/>
              <a:gd name="connsiteX25" fmla="*/ 5484031 w 8648699"/>
              <a:gd name="connsiteY25" fmla="*/ 4456750 h 5302627"/>
              <a:gd name="connsiteX26" fmla="*/ 5328450 w 8648699"/>
              <a:gd name="connsiteY26" fmla="*/ 4943717 h 5302627"/>
              <a:gd name="connsiteX27" fmla="*/ 4105081 w 8648699"/>
              <a:gd name="connsiteY27" fmla="*/ 5103111 h 5302627"/>
              <a:gd name="connsiteX28" fmla="*/ 3701337 w 8648699"/>
              <a:gd name="connsiteY28" fmla="*/ 4617069 h 5302627"/>
              <a:gd name="connsiteX29" fmla="*/ 3039141 w 8648699"/>
              <a:gd name="connsiteY29" fmla="*/ 3869685 h 5302627"/>
              <a:gd name="connsiteX30" fmla="*/ 1904079 w 8648699"/>
              <a:gd name="connsiteY30" fmla="*/ 3703935 h 5302627"/>
              <a:gd name="connsiteX31" fmla="*/ 613090 w 8648699"/>
              <a:gd name="connsiteY31" fmla="*/ 3502814 h 5302627"/>
              <a:gd name="connsiteX32" fmla="*/ 236971 w 8648699"/>
              <a:gd name="connsiteY32" fmla="*/ 2379773 h 5302627"/>
              <a:gd name="connsiteX33" fmla="*/ 648691 w 8648699"/>
              <a:gd name="connsiteY33" fmla="*/ 1707520 h 5302627"/>
              <a:gd name="connsiteX34" fmla="*/ 625574 w 8648699"/>
              <a:gd name="connsiteY34" fmla="*/ 1098146 h 5302627"/>
              <a:gd name="connsiteX35" fmla="*/ 151668 w 8648699"/>
              <a:gd name="connsiteY35" fmla="*/ 513972 h 5302627"/>
              <a:gd name="connsiteX36" fmla="*/ 28936 w 8648699"/>
              <a:gd name="connsiteY36" fmla="*/ 363239 h 5302627"/>
              <a:gd name="connsiteX37" fmla="*/ 0 w 8648699"/>
              <a:gd name="connsiteY37" fmla="*/ 316565 h 530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8699" h="5302627">
                <a:moveTo>
                  <a:pt x="2504457" y="3933023"/>
                </a:moveTo>
                <a:cubicBezTo>
                  <a:pt x="2668046" y="3933023"/>
                  <a:pt x="2800662" y="4065639"/>
                  <a:pt x="2800662" y="4229228"/>
                </a:cubicBezTo>
                <a:cubicBezTo>
                  <a:pt x="2800662" y="4392818"/>
                  <a:pt x="2668046" y="4525434"/>
                  <a:pt x="2504457" y="4525434"/>
                </a:cubicBezTo>
                <a:cubicBezTo>
                  <a:pt x="2340867" y="4525434"/>
                  <a:pt x="2208251" y="4392818"/>
                  <a:pt x="2208251" y="4229228"/>
                </a:cubicBezTo>
                <a:cubicBezTo>
                  <a:pt x="2208251" y="4065639"/>
                  <a:pt x="2340867" y="3933023"/>
                  <a:pt x="2504457" y="3933023"/>
                </a:cubicBezTo>
                <a:close/>
                <a:moveTo>
                  <a:pt x="69505" y="1036657"/>
                </a:moveTo>
                <a:cubicBezTo>
                  <a:pt x="280754" y="1036657"/>
                  <a:pt x="452007" y="1207909"/>
                  <a:pt x="452007" y="1419158"/>
                </a:cubicBezTo>
                <a:cubicBezTo>
                  <a:pt x="452007" y="1630408"/>
                  <a:pt x="280754" y="1801660"/>
                  <a:pt x="69505" y="1801660"/>
                </a:cubicBezTo>
                <a:lnTo>
                  <a:pt x="0" y="1794654"/>
                </a:lnTo>
                <a:lnTo>
                  <a:pt x="0" y="1043663"/>
                </a:lnTo>
                <a:close/>
                <a:moveTo>
                  <a:pt x="7016675" y="0"/>
                </a:moveTo>
                <a:lnTo>
                  <a:pt x="7780099" y="0"/>
                </a:lnTo>
                <a:lnTo>
                  <a:pt x="7773118" y="69249"/>
                </a:lnTo>
                <a:cubicBezTo>
                  <a:pt x="7737451" y="243548"/>
                  <a:pt x="7583231" y="374663"/>
                  <a:pt x="7398387" y="374663"/>
                </a:cubicBezTo>
                <a:cubicBezTo>
                  <a:pt x="7213544" y="374663"/>
                  <a:pt x="7059323" y="243548"/>
                  <a:pt x="7023656" y="69249"/>
                </a:cubicBezTo>
                <a:close/>
                <a:moveTo>
                  <a:pt x="0" y="0"/>
                </a:moveTo>
                <a:lnTo>
                  <a:pt x="6294179" y="0"/>
                </a:lnTo>
                <a:lnTo>
                  <a:pt x="6365011" y="98436"/>
                </a:lnTo>
                <a:cubicBezTo>
                  <a:pt x="6400768" y="155469"/>
                  <a:pt x="6434312" y="216741"/>
                  <a:pt x="6465592" y="282106"/>
                </a:cubicBezTo>
                <a:cubicBezTo>
                  <a:pt x="6566037" y="491894"/>
                  <a:pt x="6666020" y="721566"/>
                  <a:pt x="6902743" y="796697"/>
                </a:cubicBezTo>
                <a:cubicBezTo>
                  <a:pt x="7158189" y="877608"/>
                  <a:pt x="7427043" y="924651"/>
                  <a:pt x="7694396" y="957015"/>
                </a:cubicBezTo>
                <a:cubicBezTo>
                  <a:pt x="7940248" y="986605"/>
                  <a:pt x="8159979" y="1057229"/>
                  <a:pt x="8332550" y="1234423"/>
                </a:cubicBezTo>
                <a:cubicBezTo>
                  <a:pt x="8603138" y="1512294"/>
                  <a:pt x="8658851" y="1860210"/>
                  <a:pt x="8647293" y="2231590"/>
                </a:cubicBezTo>
                <a:cubicBezTo>
                  <a:pt x="8629145" y="2403353"/>
                  <a:pt x="8638277" y="2582279"/>
                  <a:pt x="8589037" y="2743986"/>
                </a:cubicBezTo>
                <a:cubicBezTo>
                  <a:pt x="8301458" y="3687636"/>
                  <a:pt x="7538354" y="4241181"/>
                  <a:pt x="6453687" y="3925051"/>
                </a:cubicBezTo>
                <a:cubicBezTo>
                  <a:pt x="6080573" y="3817210"/>
                  <a:pt x="5567715" y="3967010"/>
                  <a:pt x="5484031" y="4456750"/>
                </a:cubicBezTo>
                <a:cubicBezTo>
                  <a:pt x="5455596" y="4624120"/>
                  <a:pt x="5418146" y="4805013"/>
                  <a:pt x="5328450" y="4943717"/>
                </a:cubicBezTo>
                <a:cubicBezTo>
                  <a:pt x="5126059" y="5255917"/>
                  <a:pt x="4482009" y="5484548"/>
                  <a:pt x="4105081" y="5103111"/>
                </a:cubicBezTo>
                <a:cubicBezTo>
                  <a:pt x="3957593" y="4953889"/>
                  <a:pt x="3837498" y="4777850"/>
                  <a:pt x="3701337" y="4617069"/>
                </a:cubicBezTo>
                <a:cubicBezTo>
                  <a:pt x="3485305" y="4362316"/>
                  <a:pt x="3302331" y="4060173"/>
                  <a:pt x="3039141" y="3869685"/>
                </a:cubicBezTo>
                <a:cubicBezTo>
                  <a:pt x="2713878" y="3634583"/>
                  <a:pt x="2294068" y="3664866"/>
                  <a:pt x="1904079" y="3703935"/>
                </a:cubicBezTo>
                <a:cubicBezTo>
                  <a:pt x="1453058" y="3749245"/>
                  <a:pt x="1020302" y="3739998"/>
                  <a:pt x="613090" y="3502814"/>
                </a:cubicBezTo>
                <a:cubicBezTo>
                  <a:pt x="116530" y="3213615"/>
                  <a:pt x="35156" y="2799815"/>
                  <a:pt x="236971" y="2379773"/>
                </a:cubicBezTo>
                <a:cubicBezTo>
                  <a:pt x="350131" y="2144206"/>
                  <a:pt x="510680" y="1931411"/>
                  <a:pt x="648691" y="1707520"/>
                </a:cubicBezTo>
                <a:cubicBezTo>
                  <a:pt x="773871" y="1503742"/>
                  <a:pt x="769826" y="1286438"/>
                  <a:pt x="625574" y="1098146"/>
                </a:cubicBezTo>
                <a:cubicBezTo>
                  <a:pt x="472999" y="899107"/>
                  <a:pt x="321119" y="698218"/>
                  <a:pt x="151668" y="513972"/>
                </a:cubicBezTo>
                <a:cubicBezTo>
                  <a:pt x="105932" y="464255"/>
                  <a:pt x="65115" y="413944"/>
                  <a:pt x="28936" y="363239"/>
                </a:cubicBezTo>
                <a:lnTo>
                  <a:pt x="0" y="31656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8F6ED0-819A-7CEA-7245-31BEF4A68D87}"/>
              </a:ext>
            </a:extLst>
          </p:cNvPr>
          <p:cNvSpPr>
            <a:spLocks noGrp="1"/>
          </p:cNvSpPr>
          <p:nvPr>
            <p:ph type="title"/>
          </p:nvPr>
        </p:nvSpPr>
        <p:spPr>
          <a:xfrm>
            <a:off x="262091" y="844376"/>
            <a:ext cx="3638550" cy="1923133"/>
          </a:xfrm>
        </p:spPr>
        <p:txBody>
          <a:bodyPr anchor="t">
            <a:normAutofit fontScale="90000"/>
          </a:bodyPr>
          <a:lstStyle/>
          <a:p>
            <a:pPr algn="ctr"/>
            <a:r>
              <a:rPr lang="en-GB" b="1" dirty="0"/>
              <a:t>Data Columns and Description</a:t>
            </a:r>
          </a:p>
        </p:txBody>
      </p:sp>
      <p:sp>
        <p:nvSpPr>
          <p:cNvPr id="4" name="Rectangle 1">
            <a:extLst>
              <a:ext uri="{FF2B5EF4-FFF2-40B4-BE49-F238E27FC236}">
                <a16:creationId xmlns:a16="http://schemas.microsoft.com/office/drawing/2014/main" id="{D6CA91E7-6306-82F4-CCDC-F32138963218}"/>
              </a:ext>
            </a:extLst>
          </p:cNvPr>
          <p:cNvSpPr>
            <a:spLocks noGrp="1" noChangeArrowheads="1"/>
          </p:cNvSpPr>
          <p:nvPr>
            <p:ph idx="1"/>
          </p:nvPr>
        </p:nvSpPr>
        <p:spPr bwMode="auto">
          <a:xfrm>
            <a:off x="4277032" y="810562"/>
            <a:ext cx="7826478" cy="56569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fontScale="92500" lnSpcReduction="10000"/>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Retailer</a:t>
            </a:r>
            <a:r>
              <a:rPr kumimoji="0" lang="en-US" altLang="en-US" b="0" i="0" u="none" strike="noStrike" cap="none" normalizeH="0" baseline="0" dirty="0">
                <a:ln>
                  <a:noFill/>
                </a:ln>
                <a:effectLst/>
                <a:latin typeface="Arial" panose="020B0604020202020204" pitchFamily="34" charset="0"/>
              </a:rPr>
              <a:t>: The retailer responsible for the sales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Invoice Date</a:t>
            </a:r>
            <a:r>
              <a:rPr kumimoji="0" lang="en-US" altLang="en-US" b="0" i="0" u="none" strike="noStrike" cap="none" normalizeH="0" baseline="0" dirty="0">
                <a:ln>
                  <a:noFill/>
                </a:ln>
                <a:effectLst/>
                <a:latin typeface="Arial" panose="020B0604020202020204" pitchFamily="34" charset="0"/>
              </a:rPr>
              <a:t>: The date on which the transaction occurred.</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Year</a:t>
            </a:r>
            <a:r>
              <a:rPr kumimoji="0" lang="en-US" altLang="en-US" b="0" i="0" u="none" strike="noStrike" cap="none" normalizeH="0" baseline="0" dirty="0">
                <a:ln>
                  <a:noFill/>
                </a:ln>
                <a:effectLst/>
                <a:latin typeface="Arial" panose="020B0604020202020204" pitchFamily="34" charset="0"/>
              </a:rPr>
              <a:t>: The year of the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Month</a:t>
            </a:r>
            <a:r>
              <a:rPr kumimoji="0" lang="en-US" altLang="en-US" b="0" i="0" u="none" strike="noStrike" cap="none" normalizeH="0" baseline="0" dirty="0">
                <a:ln>
                  <a:noFill/>
                </a:ln>
                <a:effectLst/>
                <a:latin typeface="Arial" panose="020B0604020202020204" pitchFamily="34" charset="0"/>
              </a:rPr>
              <a:t>: The month of the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Region</a:t>
            </a:r>
            <a:r>
              <a:rPr kumimoji="0" lang="en-US" altLang="en-US" b="0" i="0" u="none" strike="noStrike" cap="none" normalizeH="0" baseline="0" dirty="0">
                <a:ln>
                  <a:noFill/>
                </a:ln>
                <a:effectLst/>
                <a:latin typeface="Arial" panose="020B0604020202020204" pitchFamily="34" charset="0"/>
              </a:rPr>
              <a:t>: The geographic region where the transaction took place.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State</a:t>
            </a:r>
            <a:r>
              <a:rPr kumimoji="0" lang="en-US" altLang="en-US" b="0" i="0" u="none" strike="noStrike" cap="none" normalizeH="0" baseline="0" dirty="0">
                <a:ln>
                  <a:noFill/>
                </a:ln>
                <a:effectLst/>
                <a:latin typeface="Arial" panose="020B0604020202020204" pitchFamily="34" charset="0"/>
              </a:rPr>
              <a:t>: The state where the transaction occurred.</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City</a:t>
            </a:r>
            <a:r>
              <a:rPr kumimoji="0" lang="en-US" altLang="en-US" b="0" i="0" u="none" strike="noStrike" cap="none" normalizeH="0" baseline="0" dirty="0">
                <a:ln>
                  <a:noFill/>
                </a:ln>
                <a:effectLst/>
                <a:latin typeface="Arial" panose="020B0604020202020204" pitchFamily="34" charset="0"/>
              </a:rPr>
              <a:t>: The city where the transaction occurred.</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Product</a:t>
            </a:r>
            <a:r>
              <a:rPr kumimoji="0" lang="en-US" altLang="en-US" b="0" i="0" u="none" strike="noStrike" cap="none" normalizeH="0" baseline="0" dirty="0">
                <a:ln>
                  <a:noFill/>
                </a:ln>
                <a:effectLst/>
                <a:latin typeface="Arial" panose="020B0604020202020204" pitchFamily="34" charset="0"/>
              </a:rPr>
              <a:t>: The product sold in the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Price per Unit</a:t>
            </a:r>
            <a:r>
              <a:rPr kumimoji="0" lang="en-US" altLang="en-US" b="0" i="0" u="none" strike="noStrike" cap="none" normalizeH="0" baseline="0" dirty="0">
                <a:ln>
                  <a:noFill/>
                </a:ln>
                <a:effectLst/>
                <a:latin typeface="Arial" panose="020B0604020202020204" pitchFamily="34" charset="0"/>
              </a:rPr>
              <a:t>: The price of a single unit of the product.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Units Sold</a:t>
            </a:r>
            <a:r>
              <a:rPr kumimoji="0" lang="en-US" altLang="en-US" b="0" i="0" u="none" strike="noStrike" cap="none" normalizeH="0" baseline="0" dirty="0">
                <a:ln>
                  <a:noFill/>
                </a:ln>
                <a:effectLst/>
                <a:latin typeface="Arial" panose="020B0604020202020204" pitchFamily="34" charset="0"/>
              </a:rPr>
              <a:t>: The number of units sold in the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Total Sales</a:t>
            </a:r>
            <a:r>
              <a:rPr kumimoji="0" lang="en-US" altLang="en-US" b="0" i="0" u="none" strike="noStrike" cap="none" normalizeH="0" baseline="0" dirty="0">
                <a:ln>
                  <a:noFill/>
                </a:ln>
                <a:effectLst/>
                <a:latin typeface="Arial" panose="020B0604020202020204" pitchFamily="34" charset="0"/>
              </a:rPr>
              <a:t>: The total sales amount generated from the transaction.</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Operating Profit</a:t>
            </a:r>
            <a:r>
              <a:rPr kumimoji="0" lang="en-US" altLang="en-US" b="0" i="0" u="none" strike="noStrike" cap="none" normalizeH="0" baseline="0" dirty="0">
                <a:ln>
                  <a:noFill/>
                </a:ln>
                <a:effectLst/>
                <a:latin typeface="Arial" panose="020B0604020202020204" pitchFamily="34" charset="0"/>
              </a:rPr>
              <a:t>: The profit generated from the transaction after operating expenses.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Operating Margin</a:t>
            </a:r>
            <a:r>
              <a:rPr kumimoji="0" lang="en-US" altLang="en-US" b="0" i="0" u="none" strike="noStrike" cap="none" normalizeH="0" baseline="0" dirty="0">
                <a:ln>
                  <a:noFill/>
                </a:ln>
                <a:effectLst/>
                <a:latin typeface="Arial" panose="020B0604020202020204" pitchFamily="34" charset="0"/>
              </a:rPr>
              <a:t>: The percentage of sales that has turned into profit.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Sales Method</a:t>
            </a:r>
            <a:r>
              <a:rPr kumimoji="0" lang="en-US" altLang="en-US" b="0" i="0" u="none" strike="noStrike" cap="none" normalizeH="0" baseline="0" dirty="0">
                <a:ln>
                  <a:noFill/>
                </a:ln>
                <a:effectLst/>
                <a:latin typeface="Arial" panose="020B0604020202020204" pitchFamily="34" charset="0"/>
              </a:rPr>
              <a:t>: The method through which the sale was made (e.g., In-store, Online, Outlet) </a:t>
            </a:r>
          </a:p>
        </p:txBody>
      </p:sp>
    </p:spTree>
    <p:extLst>
      <p:ext uri="{BB962C8B-B14F-4D97-AF65-F5344CB8AC3E}">
        <p14:creationId xmlns:p14="http://schemas.microsoft.com/office/powerpoint/2010/main" val="260368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42A0DC-7C0C-F2DC-5666-D72E1CAC6360}"/>
              </a:ext>
            </a:extLst>
          </p:cNvPr>
          <p:cNvSpPr>
            <a:spLocks noGrp="1"/>
          </p:cNvSpPr>
          <p:nvPr>
            <p:ph type="title"/>
          </p:nvPr>
        </p:nvSpPr>
        <p:spPr>
          <a:xfrm>
            <a:off x="783620" y="211089"/>
            <a:ext cx="5369169" cy="1725865"/>
          </a:xfrm>
        </p:spPr>
        <p:txBody>
          <a:bodyPr>
            <a:normAutofit/>
          </a:bodyPr>
          <a:lstStyle/>
          <a:p>
            <a:r>
              <a:rPr lang="en-US" sz="4800" b="1" dirty="0"/>
              <a:t>Analysis Performed</a:t>
            </a:r>
            <a:endParaRPr lang="en-GB" sz="4800" dirty="0"/>
          </a:p>
        </p:txBody>
      </p:sp>
      <p:sp>
        <p:nvSpPr>
          <p:cNvPr id="3" name="Content Placeholder 2">
            <a:extLst>
              <a:ext uri="{FF2B5EF4-FFF2-40B4-BE49-F238E27FC236}">
                <a16:creationId xmlns:a16="http://schemas.microsoft.com/office/drawing/2014/main" id="{2E3D11E5-6788-060C-1AF0-2017ACE35D97}"/>
              </a:ext>
            </a:extLst>
          </p:cNvPr>
          <p:cNvSpPr>
            <a:spLocks noGrp="1"/>
          </p:cNvSpPr>
          <p:nvPr>
            <p:ph idx="1"/>
          </p:nvPr>
        </p:nvSpPr>
        <p:spPr>
          <a:xfrm>
            <a:off x="291633" y="2356598"/>
            <a:ext cx="6433631" cy="3984016"/>
          </a:xfrm>
        </p:spPr>
        <p:txBody>
          <a:bodyPr anchor="t">
            <a:normAutofit fontScale="92500"/>
          </a:bodyPr>
          <a:lstStyle/>
          <a:p>
            <a:pPr marL="342900" indent="-342900">
              <a:lnSpc>
                <a:spcPct val="100000"/>
              </a:lnSpc>
              <a:buFont typeface="Arial" panose="020B0604020202020204" pitchFamily="34" charset="0"/>
              <a:buChar char="•"/>
            </a:pPr>
            <a:r>
              <a:rPr lang="en-GB" b="1" dirty="0"/>
              <a:t>Trend Distribution Analysis: </a:t>
            </a:r>
            <a:r>
              <a:rPr lang="en-US" dirty="0"/>
              <a:t>Sales and Operating Profit Trends (Analyzes the monthly trends of total sales and operating profit over two years (2020-2021)), </a:t>
            </a:r>
            <a:r>
              <a:rPr lang="en-GB" dirty="0"/>
              <a:t>Spike Identification</a:t>
            </a:r>
            <a:r>
              <a:rPr lang="en-US" dirty="0"/>
              <a:t>.</a:t>
            </a:r>
          </a:p>
          <a:p>
            <a:pPr marL="342900" indent="-342900">
              <a:lnSpc>
                <a:spcPct val="100000"/>
              </a:lnSpc>
              <a:buFont typeface="Arial" panose="020B0604020202020204" pitchFamily="34" charset="0"/>
              <a:buChar char="•"/>
            </a:pPr>
            <a:r>
              <a:rPr lang="en-GB" b="1" dirty="0"/>
              <a:t>Regional Analysis</a:t>
            </a:r>
            <a:r>
              <a:rPr lang="en-US" b="1" dirty="0"/>
              <a:t>: </a:t>
            </a:r>
            <a:r>
              <a:rPr lang="en-US" dirty="0"/>
              <a:t>Total Sales and Profit by Region, </a:t>
            </a:r>
            <a:r>
              <a:rPr lang="en-GB" dirty="0"/>
              <a:t>Profit Distribution by Region, Retailer Count.</a:t>
            </a:r>
          </a:p>
          <a:p>
            <a:pPr marL="342900" indent="-342900">
              <a:lnSpc>
                <a:spcPct val="100000"/>
              </a:lnSpc>
              <a:buFont typeface="Arial" panose="020B0604020202020204" pitchFamily="34" charset="0"/>
              <a:buChar char="•"/>
            </a:pPr>
            <a:r>
              <a:rPr lang="en-GB" b="1" dirty="0"/>
              <a:t>Product Analysis: </a:t>
            </a:r>
            <a:r>
              <a:rPr lang="en-US" dirty="0"/>
              <a:t>Sales and Profit by Product (Examines the performance of different product categories)</a:t>
            </a:r>
          </a:p>
          <a:p>
            <a:pPr marL="342900" indent="-342900">
              <a:lnSpc>
                <a:spcPct val="100000"/>
              </a:lnSpc>
              <a:buFont typeface="Arial" panose="020B0604020202020204" pitchFamily="34" charset="0"/>
              <a:buChar char="•"/>
            </a:pPr>
            <a:r>
              <a:rPr lang="en-GB" b="1" dirty="0"/>
              <a:t>Key Performance Indicators (KPIs): </a:t>
            </a:r>
            <a:r>
              <a:rPr lang="en-GB" dirty="0"/>
              <a:t>Sales volume, units sold, Operating Profit and Margin, Retailer and State Distribution.</a:t>
            </a:r>
            <a:endParaRPr lang="en-GB" b="1" dirty="0"/>
          </a:p>
          <a:p>
            <a:pPr>
              <a:lnSpc>
                <a:spcPct val="100000"/>
              </a:lnSpc>
            </a:pPr>
            <a:endParaRPr lang="en-GB" b="1" dirty="0"/>
          </a:p>
        </p:txBody>
      </p:sp>
      <p:pic>
        <p:nvPicPr>
          <p:cNvPr id="7" name="Graphic 6" descr="Bar Graph with Upward Trend">
            <a:extLst>
              <a:ext uri="{FF2B5EF4-FFF2-40B4-BE49-F238E27FC236}">
                <a16:creationId xmlns:a16="http://schemas.microsoft.com/office/drawing/2014/main" id="{862B8F39-4EB9-C97D-B44A-8F9F3D22E1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57281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DCFF-798C-EEDD-2E3B-5E004FA55DB6}"/>
              </a:ext>
            </a:extLst>
          </p:cNvPr>
          <p:cNvSpPr>
            <a:spLocks noGrp="1"/>
          </p:cNvSpPr>
          <p:nvPr>
            <p:ph type="title"/>
          </p:nvPr>
        </p:nvSpPr>
        <p:spPr>
          <a:xfrm>
            <a:off x="609600" y="323137"/>
            <a:ext cx="10972800" cy="740074"/>
          </a:xfrm>
        </p:spPr>
        <p:txBody>
          <a:bodyPr>
            <a:normAutofit fontScale="90000"/>
          </a:bodyPr>
          <a:lstStyle/>
          <a:p>
            <a:pPr algn="ctr"/>
            <a:r>
              <a:rPr lang="en-GB" dirty="0"/>
              <a:t>DASHBOARD</a:t>
            </a:r>
          </a:p>
        </p:txBody>
      </p:sp>
      <p:pic>
        <p:nvPicPr>
          <p:cNvPr id="5" name="Content Placeholder 4" descr="A close-up of a graph&#10;&#10;Description automatically generated">
            <a:extLst>
              <a:ext uri="{FF2B5EF4-FFF2-40B4-BE49-F238E27FC236}">
                <a16:creationId xmlns:a16="http://schemas.microsoft.com/office/drawing/2014/main" id="{725E33FA-509F-B87A-E58D-7ECA354BA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632" y="1514167"/>
            <a:ext cx="11551486" cy="5020695"/>
          </a:xfrm>
        </p:spPr>
      </p:pic>
    </p:spTree>
    <p:extLst>
      <p:ext uri="{BB962C8B-B14F-4D97-AF65-F5344CB8AC3E}">
        <p14:creationId xmlns:p14="http://schemas.microsoft.com/office/powerpoint/2010/main" val="136905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5E586A8-4BE6-9C0F-DA24-38771CC831B4}"/>
              </a:ext>
            </a:extLst>
          </p:cNvPr>
          <p:cNvSpPr>
            <a:spLocks noGrp="1"/>
          </p:cNvSpPr>
          <p:nvPr>
            <p:ph type="title"/>
          </p:nvPr>
        </p:nvSpPr>
        <p:spPr>
          <a:xfrm>
            <a:off x="511277" y="79750"/>
            <a:ext cx="5369169" cy="1011631"/>
          </a:xfrm>
        </p:spPr>
        <p:txBody>
          <a:bodyPr>
            <a:normAutofit/>
          </a:bodyPr>
          <a:lstStyle/>
          <a:p>
            <a:r>
              <a:rPr lang="en-GB" sz="5400" dirty="0"/>
              <a:t>KEY INSIGHTS</a:t>
            </a:r>
          </a:p>
        </p:txBody>
      </p:sp>
      <p:sp>
        <p:nvSpPr>
          <p:cNvPr id="3" name="Content Placeholder 2">
            <a:extLst>
              <a:ext uri="{FF2B5EF4-FFF2-40B4-BE49-F238E27FC236}">
                <a16:creationId xmlns:a16="http://schemas.microsoft.com/office/drawing/2014/main" id="{E11FEF16-009A-4409-E5E9-B82B96FCFEAC}"/>
              </a:ext>
            </a:extLst>
          </p:cNvPr>
          <p:cNvSpPr>
            <a:spLocks noGrp="1"/>
          </p:cNvSpPr>
          <p:nvPr>
            <p:ph idx="1"/>
          </p:nvPr>
        </p:nvSpPr>
        <p:spPr>
          <a:xfrm>
            <a:off x="194998" y="1756831"/>
            <a:ext cx="6449778" cy="4601660"/>
          </a:xfrm>
        </p:spPr>
        <p:txBody>
          <a:bodyPr anchor="t">
            <a:normAutofit fontScale="92500" lnSpcReduction="10000"/>
          </a:bodyPr>
          <a:lstStyle/>
          <a:p>
            <a:pPr>
              <a:lnSpc>
                <a:spcPct val="100000"/>
              </a:lnSpc>
              <a:buFont typeface="Arial" panose="020B0604020202020204" pitchFamily="34" charset="0"/>
              <a:buChar char="•"/>
            </a:pPr>
            <a:r>
              <a:rPr lang="en-US" sz="2400" b="1" dirty="0"/>
              <a:t>Seasonal Trends</a:t>
            </a:r>
            <a:r>
              <a:rPr lang="en-US" sz="2400" dirty="0"/>
              <a:t>: Identification of peak sales and profit periods to inform marketing and inventory strategies.</a:t>
            </a:r>
          </a:p>
          <a:p>
            <a:pPr>
              <a:lnSpc>
                <a:spcPct val="100000"/>
              </a:lnSpc>
              <a:buFont typeface="Arial" panose="020B0604020202020204" pitchFamily="34" charset="0"/>
              <a:buChar char="•"/>
            </a:pPr>
            <a:r>
              <a:rPr lang="en-US" sz="2400" b="1" dirty="0"/>
              <a:t>Regional Performance</a:t>
            </a:r>
            <a:r>
              <a:rPr lang="en-US" sz="2400" dirty="0"/>
              <a:t>: Understanding of which regions and retailers are most profitable, guiding regional marketing and sales efforts.</a:t>
            </a:r>
          </a:p>
          <a:p>
            <a:pPr>
              <a:lnSpc>
                <a:spcPct val="100000"/>
              </a:lnSpc>
              <a:buFont typeface="Arial" panose="020B0604020202020204" pitchFamily="34" charset="0"/>
              <a:buChar char="•"/>
            </a:pPr>
            <a:r>
              <a:rPr lang="en-US" sz="2400" b="1" dirty="0"/>
              <a:t>Product Focus</a:t>
            </a:r>
            <a:r>
              <a:rPr lang="en-US" sz="2400" dirty="0"/>
              <a:t>: Recognition of high-performing product categories to prioritize in production and marketing.</a:t>
            </a:r>
          </a:p>
          <a:p>
            <a:pPr>
              <a:lnSpc>
                <a:spcPct val="100000"/>
              </a:lnSpc>
              <a:buFont typeface="Arial" panose="020B0604020202020204" pitchFamily="34" charset="0"/>
              <a:buChar char="•"/>
            </a:pPr>
            <a:r>
              <a:rPr lang="en-US" sz="2400" b="1" dirty="0"/>
              <a:t>Channel Optimization</a:t>
            </a:r>
            <a:r>
              <a:rPr lang="en-US" sz="2400" dirty="0"/>
              <a:t>: Insights into the effectiveness of different sales channels, helping optimize the sales strategy for maximum reach and profitability.</a:t>
            </a:r>
          </a:p>
          <a:p>
            <a:pPr>
              <a:lnSpc>
                <a:spcPct val="100000"/>
              </a:lnSpc>
            </a:pPr>
            <a:endParaRPr lang="en-GB" sz="2400" dirty="0"/>
          </a:p>
        </p:txBody>
      </p:sp>
      <p:pic>
        <p:nvPicPr>
          <p:cNvPr id="7" name="Graphic 6" descr="CRM Customer Insights App">
            <a:extLst>
              <a:ext uri="{FF2B5EF4-FFF2-40B4-BE49-F238E27FC236}">
                <a16:creationId xmlns:a16="http://schemas.microsoft.com/office/drawing/2014/main" id="{1F222D02-EB66-DC57-DA87-5F7EEFACA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259292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7FB227-6F8D-8A2D-D77F-FB1525C11E18}"/>
              </a:ext>
            </a:extLst>
          </p:cNvPr>
          <p:cNvSpPr>
            <a:spLocks noGrp="1"/>
          </p:cNvSpPr>
          <p:nvPr>
            <p:ph type="title"/>
          </p:nvPr>
        </p:nvSpPr>
        <p:spPr>
          <a:xfrm>
            <a:off x="521109" y="211090"/>
            <a:ext cx="5369169" cy="780682"/>
          </a:xfrm>
        </p:spPr>
        <p:txBody>
          <a:bodyPr>
            <a:normAutofit/>
          </a:bodyPr>
          <a:lstStyle/>
          <a:p>
            <a:r>
              <a:rPr lang="en-GB" dirty="0"/>
              <a:t>Recommendations</a:t>
            </a:r>
          </a:p>
        </p:txBody>
      </p:sp>
      <p:sp>
        <p:nvSpPr>
          <p:cNvPr id="3" name="Content Placeholder 2">
            <a:extLst>
              <a:ext uri="{FF2B5EF4-FFF2-40B4-BE49-F238E27FC236}">
                <a16:creationId xmlns:a16="http://schemas.microsoft.com/office/drawing/2014/main" id="{357EE3BA-49B2-239A-1FA9-D94225D15AD8}"/>
              </a:ext>
            </a:extLst>
          </p:cNvPr>
          <p:cNvSpPr>
            <a:spLocks noGrp="1"/>
          </p:cNvSpPr>
          <p:nvPr>
            <p:ph idx="1"/>
          </p:nvPr>
        </p:nvSpPr>
        <p:spPr>
          <a:xfrm>
            <a:off x="291633" y="1288026"/>
            <a:ext cx="6630277" cy="5358884"/>
          </a:xfrm>
        </p:spPr>
        <p:txBody>
          <a:bodyPr anchor="t">
            <a:normAutofit fontScale="92500" lnSpcReduction="10000"/>
          </a:bodyPr>
          <a:lstStyle/>
          <a:p>
            <a:pPr>
              <a:lnSpc>
                <a:spcPct val="100000"/>
              </a:lnSpc>
              <a:buFont typeface="+mj-lt"/>
              <a:buAutoNum type="arabicPeriod"/>
            </a:pPr>
            <a:r>
              <a:rPr lang="en-US" b="1" dirty="0"/>
              <a:t>Focus on Peak Periods</a:t>
            </a:r>
            <a:r>
              <a:rPr lang="en-US" dirty="0"/>
              <a:t>: Increase marketing and promotional activities during May, October, and December to capitalize on peak sales periods.</a:t>
            </a:r>
          </a:p>
          <a:p>
            <a:pPr>
              <a:lnSpc>
                <a:spcPct val="100000"/>
              </a:lnSpc>
              <a:buFont typeface="+mj-lt"/>
              <a:buAutoNum type="arabicPeriod"/>
            </a:pPr>
            <a:r>
              <a:rPr lang="en-US" b="1" dirty="0"/>
              <a:t>Regional Strategies</a:t>
            </a:r>
            <a:r>
              <a:rPr lang="en-US" dirty="0"/>
              <a:t>: Invest in marketing and sales initiatives for high-performing regions like Amazon and Foot Locker, while exploring strategies to boost sales in lower-performing regions.</a:t>
            </a:r>
          </a:p>
          <a:p>
            <a:pPr>
              <a:lnSpc>
                <a:spcPct val="100000"/>
              </a:lnSpc>
              <a:buFont typeface="+mj-lt"/>
              <a:buAutoNum type="arabicPeriod"/>
            </a:pPr>
            <a:r>
              <a:rPr lang="en-US" b="1" dirty="0"/>
              <a:t>Product Emphasis</a:t>
            </a:r>
            <a:r>
              <a:rPr lang="en-US" dirty="0"/>
              <a:t>: Prioritize Men's Street Footwear and Women's Apparel due to their high sales and profitability. Consider expanding these product lines and introducing new variations.</a:t>
            </a:r>
          </a:p>
          <a:p>
            <a:pPr>
              <a:lnSpc>
                <a:spcPct val="100000"/>
              </a:lnSpc>
              <a:buFont typeface="+mj-lt"/>
              <a:buAutoNum type="arabicPeriod"/>
            </a:pPr>
            <a:r>
              <a:rPr lang="en-US" b="1" dirty="0"/>
              <a:t>Sales Channel Optimization</a:t>
            </a:r>
            <a:r>
              <a:rPr lang="en-US" dirty="0"/>
              <a:t>: Enhance the shopping experience for In-store and Online channels, and develop strategies to increase sales through Outlet channels.</a:t>
            </a:r>
          </a:p>
          <a:p>
            <a:pPr>
              <a:lnSpc>
                <a:spcPct val="100000"/>
              </a:lnSpc>
              <a:buFont typeface="+mj-lt"/>
              <a:buAutoNum type="arabicPeriod"/>
            </a:pPr>
            <a:r>
              <a:rPr lang="en-US" b="1" dirty="0"/>
              <a:t>Profit Margin Improvement</a:t>
            </a:r>
            <a:r>
              <a:rPr lang="en-US" dirty="0"/>
              <a:t>: Study successful regions with high operating margins like the South to implement similar strategies across other regions for overall profitability improvement.</a:t>
            </a:r>
          </a:p>
          <a:p>
            <a:pPr>
              <a:lnSpc>
                <a:spcPct val="100000"/>
              </a:lnSpc>
            </a:pPr>
            <a:endParaRPr lang="en-GB" dirty="0"/>
          </a:p>
        </p:txBody>
      </p:sp>
      <p:pic>
        <p:nvPicPr>
          <p:cNvPr id="7" name="Graphic 6" descr="Business Growth">
            <a:extLst>
              <a:ext uri="{FF2B5EF4-FFF2-40B4-BE49-F238E27FC236}">
                <a16:creationId xmlns:a16="http://schemas.microsoft.com/office/drawing/2014/main" id="{71961633-DA2F-CAE0-ECEF-A27DCAAB3A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1401577877"/>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91</TotalTime>
  <Words>584</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Posterama</vt:lpstr>
      <vt:lpstr>SplashVTI</vt:lpstr>
      <vt:lpstr>  Adidas Sales Performance Dashboard</vt:lpstr>
      <vt:lpstr>Table of Contents</vt:lpstr>
      <vt:lpstr>Overview</vt:lpstr>
      <vt:lpstr>Data Columns and Description</vt:lpstr>
      <vt:lpstr>Analysis Performed</vt:lpstr>
      <vt:lpstr>DASHBOARD</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Chidiebere Ibe</dc:creator>
  <cp:lastModifiedBy>Chidiebere Ibe</cp:lastModifiedBy>
  <cp:revision>1</cp:revision>
  <dcterms:created xsi:type="dcterms:W3CDTF">2024-06-30T11:51:52Z</dcterms:created>
  <dcterms:modified xsi:type="dcterms:W3CDTF">2024-06-30T13:23:40Z</dcterms:modified>
</cp:coreProperties>
</file>