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oftcrylic.com/blogs/extract-transform-load-for-media-and-entertainment-industry/" TargetMode="External"/><Relationship Id="rId3" Type="http://schemas.openxmlformats.org/officeDocument/2006/relationships/hyperlink" Target="https://softcrylic.com/data-and-analytics-services/advanced-analytic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da4ee00d6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da4ee00d6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f82c7102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f82c7102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f82c7102d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f82c7102d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da4ee00d6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da4ee00d6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f82c7102d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f82c7102d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da4ee00d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da4ee00d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f82c7102d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f82c7102d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https://softcrylic.com/blogs/extract-transform-load-for-media-and-entertainment-industry/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rgbClr val="616161"/>
                </a:solidFill>
                <a:highlight>
                  <a:srgbClr val="FFFFFF"/>
                </a:highlight>
                <a:latin typeface="Open Sans"/>
                <a:ea typeface="Open Sans"/>
                <a:cs typeface="Open Sans"/>
                <a:sym typeface="Open Sans"/>
              </a:rPr>
              <a:t>Data Reliability is a real problem that concerns 49% of Media and Entertainment Digital Leaders. </a:t>
            </a:r>
            <a:endParaRPr sz="1200">
              <a:solidFill>
                <a:srgbClr val="61616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200">
              <a:solidFill>
                <a:srgbClr val="616161"/>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n" sz="1200">
                <a:solidFill>
                  <a:srgbClr val="616161"/>
                </a:solidFill>
                <a:highlight>
                  <a:srgbClr val="FFFFFF"/>
                </a:highlight>
                <a:latin typeface="Open Sans"/>
                <a:ea typeface="Open Sans"/>
                <a:cs typeface="Open Sans"/>
                <a:sym typeface="Open Sans"/>
              </a:rPr>
              <a:t>ETL plays a key role in setting up the foundation for </a:t>
            </a:r>
            <a:r>
              <a:rPr lang="en" sz="1200" u="sng">
                <a:solidFill>
                  <a:srgbClr val="616161"/>
                </a:solidFill>
                <a:highlight>
                  <a:srgbClr val="FFFFFF"/>
                </a:highlight>
                <a:latin typeface="Open Sans"/>
                <a:ea typeface="Open Sans"/>
                <a:cs typeface="Open Sans"/>
                <a:sym typeface="Open Sans"/>
                <a:hlinkClick r:id="rId3">
                  <a:extLst>
                    <a:ext uri="{A12FA001-AC4F-418D-AE19-62706E023703}">
                      <ahyp:hlinkClr val="tx"/>
                    </a:ext>
                  </a:extLst>
                </a:hlinkClick>
              </a:rPr>
              <a:t>Big Data</a:t>
            </a:r>
            <a:r>
              <a:rPr lang="en" sz="1200">
                <a:solidFill>
                  <a:srgbClr val="616161"/>
                </a:solidFill>
                <a:highlight>
                  <a:srgbClr val="FFFFFF"/>
                </a:highlight>
                <a:latin typeface="Open Sans"/>
                <a:ea typeface="Open Sans"/>
                <a:cs typeface="Open Sans"/>
                <a:sym typeface="Open Sans"/>
              </a:rPr>
              <a:t> initiatives within the Media Industry.</a:t>
            </a:r>
            <a:endParaRPr sz="1200">
              <a:solidFill>
                <a:srgbClr val="61616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200">
              <a:solidFill>
                <a:srgbClr val="616161"/>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n" sz="1200">
                <a:solidFill>
                  <a:srgbClr val="616161"/>
                </a:solidFill>
                <a:highlight>
                  <a:srgbClr val="FFFFFF"/>
                </a:highlight>
                <a:latin typeface="Open Sans"/>
                <a:ea typeface="Open Sans"/>
                <a:cs typeface="Open Sans"/>
                <a:sym typeface="Open Sans"/>
              </a:rPr>
              <a:t>Benefits of ETL for Media Industry</a:t>
            </a:r>
            <a:endParaRPr sz="1200">
              <a:solidFill>
                <a:srgbClr val="61616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200">
              <a:solidFill>
                <a:srgbClr val="616161"/>
              </a:solidFill>
              <a:highlight>
                <a:srgbClr val="FFFFFF"/>
              </a:highlight>
              <a:latin typeface="Open Sans"/>
              <a:ea typeface="Open Sans"/>
              <a:cs typeface="Open Sans"/>
              <a:sym typeface="Open Sans"/>
            </a:endParaRPr>
          </a:p>
          <a:p>
            <a:pPr indent="-304800" lvl="0" marL="800100" rtl="0" algn="l">
              <a:lnSpc>
                <a:spcPct val="175000"/>
              </a:lnSpc>
              <a:spcBef>
                <a:spcPts val="0"/>
              </a:spcBef>
              <a:spcAft>
                <a:spcPts val="0"/>
              </a:spcAft>
              <a:buClr>
                <a:srgbClr val="616161"/>
              </a:buClr>
              <a:buSzPts val="1200"/>
              <a:buFont typeface="Open Sans"/>
              <a:buChar char="●"/>
            </a:pPr>
            <a:r>
              <a:rPr lang="en" sz="1200">
                <a:solidFill>
                  <a:srgbClr val="616161"/>
                </a:solidFill>
                <a:highlight>
                  <a:srgbClr val="FFFFFF"/>
                </a:highlight>
                <a:latin typeface="Open Sans"/>
                <a:ea typeface="Open Sans"/>
                <a:cs typeface="Open Sans"/>
                <a:sym typeface="Open Sans"/>
              </a:rPr>
              <a:t>Suggest new product offerings, so managers and directors can make informed decision making</a:t>
            </a:r>
            <a:endParaRPr sz="1200">
              <a:solidFill>
                <a:srgbClr val="616161"/>
              </a:solidFill>
              <a:highlight>
                <a:srgbClr val="FFFFFF"/>
              </a:highlight>
              <a:latin typeface="Open Sans"/>
              <a:ea typeface="Open Sans"/>
              <a:cs typeface="Open Sans"/>
              <a:sym typeface="Open Sans"/>
            </a:endParaRPr>
          </a:p>
          <a:p>
            <a:pPr indent="-304800" lvl="0" marL="800100" rtl="0" algn="l">
              <a:lnSpc>
                <a:spcPct val="175000"/>
              </a:lnSpc>
              <a:spcBef>
                <a:spcPts val="0"/>
              </a:spcBef>
              <a:spcAft>
                <a:spcPts val="0"/>
              </a:spcAft>
              <a:buClr>
                <a:srgbClr val="616161"/>
              </a:buClr>
              <a:buSzPts val="1200"/>
              <a:buFont typeface="Open Sans"/>
              <a:buChar char="●"/>
            </a:pPr>
            <a:r>
              <a:rPr lang="en" sz="1200">
                <a:solidFill>
                  <a:srgbClr val="616161"/>
                </a:solidFill>
                <a:highlight>
                  <a:srgbClr val="FFFFFF"/>
                </a:highlight>
                <a:latin typeface="Open Sans"/>
                <a:ea typeface="Open Sans"/>
                <a:cs typeface="Open Sans"/>
                <a:sym typeface="Open Sans"/>
              </a:rPr>
              <a:t>Better handling of the Category management</a:t>
            </a:r>
            <a:endParaRPr sz="1200">
              <a:solidFill>
                <a:srgbClr val="616161"/>
              </a:solidFill>
              <a:highlight>
                <a:srgbClr val="FFFFFF"/>
              </a:highlight>
              <a:latin typeface="Open Sans"/>
              <a:ea typeface="Open Sans"/>
              <a:cs typeface="Open Sans"/>
              <a:sym typeface="Open Sans"/>
            </a:endParaRPr>
          </a:p>
          <a:p>
            <a:pPr indent="-304800" lvl="0" marL="800100" rtl="0" algn="l">
              <a:lnSpc>
                <a:spcPct val="175000"/>
              </a:lnSpc>
              <a:spcBef>
                <a:spcPts val="0"/>
              </a:spcBef>
              <a:spcAft>
                <a:spcPts val="0"/>
              </a:spcAft>
              <a:buClr>
                <a:srgbClr val="616161"/>
              </a:buClr>
              <a:buSzPts val="1200"/>
              <a:buFont typeface="Open Sans"/>
              <a:buChar char="●"/>
            </a:pPr>
            <a:r>
              <a:rPr lang="en" sz="1200">
                <a:solidFill>
                  <a:srgbClr val="616161"/>
                </a:solidFill>
                <a:highlight>
                  <a:srgbClr val="FFFFFF"/>
                </a:highlight>
                <a:latin typeface="Open Sans"/>
                <a:ea typeface="Open Sans"/>
                <a:cs typeface="Open Sans"/>
                <a:sym typeface="Open Sans"/>
              </a:rPr>
              <a:t>Promote the products in an optimal manner</a:t>
            </a:r>
            <a:endParaRPr sz="1200">
              <a:solidFill>
                <a:srgbClr val="616161"/>
              </a:solidFill>
              <a:highlight>
                <a:srgbClr val="FFFFFF"/>
              </a:highlight>
              <a:latin typeface="Open Sans"/>
              <a:ea typeface="Open Sans"/>
              <a:cs typeface="Open Sans"/>
              <a:sym typeface="Open Sans"/>
            </a:endParaRPr>
          </a:p>
          <a:p>
            <a:pPr indent="-304800" lvl="0" marL="800100" rtl="0" algn="l">
              <a:lnSpc>
                <a:spcPct val="175000"/>
              </a:lnSpc>
              <a:spcBef>
                <a:spcPts val="0"/>
              </a:spcBef>
              <a:spcAft>
                <a:spcPts val="0"/>
              </a:spcAft>
              <a:buClr>
                <a:srgbClr val="616161"/>
              </a:buClr>
              <a:buSzPts val="1200"/>
              <a:buFont typeface="Open Sans"/>
              <a:buChar char="●"/>
            </a:pPr>
            <a:r>
              <a:rPr lang="en" sz="1200">
                <a:solidFill>
                  <a:srgbClr val="616161"/>
                </a:solidFill>
                <a:highlight>
                  <a:srgbClr val="FFFFFF"/>
                </a:highlight>
                <a:latin typeface="Open Sans"/>
                <a:ea typeface="Open Sans"/>
                <a:cs typeface="Open Sans"/>
                <a:sym typeface="Open Sans"/>
              </a:rPr>
              <a:t>Maintain the Inventory for each product</a:t>
            </a:r>
            <a:endParaRPr sz="1200">
              <a:solidFill>
                <a:srgbClr val="616161"/>
              </a:solidFill>
              <a:highlight>
                <a:srgbClr val="FFFFFF"/>
              </a:highlight>
              <a:latin typeface="Open Sans"/>
              <a:ea typeface="Open Sans"/>
              <a:cs typeface="Open Sans"/>
              <a:sym typeface="Open Sans"/>
            </a:endParaRPr>
          </a:p>
          <a:p>
            <a:pPr indent="-304800" lvl="0" marL="800100" rtl="0" algn="l">
              <a:lnSpc>
                <a:spcPct val="175000"/>
              </a:lnSpc>
              <a:spcBef>
                <a:spcPts val="0"/>
              </a:spcBef>
              <a:spcAft>
                <a:spcPts val="0"/>
              </a:spcAft>
              <a:buClr>
                <a:srgbClr val="616161"/>
              </a:buClr>
              <a:buSzPts val="1200"/>
              <a:buFont typeface="Open Sans"/>
              <a:buChar char="●"/>
            </a:pPr>
            <a:r>
              <a:rPr lang="en" sz="1200">
                <a:solidFill>
                  <a:srgbClr val="616161"/>
                </a:solidFill>
                <a:highlight>
                  <a:srgbClr val="FFFFFF"/>
                </a:highlight>
                <a:latin typeface="Open Sans"/>
                <a:ea typeface="Open Sans"/>
                <a:cs typeface="Open Sans"/>
                <a:sym typeface="Open Sans"/>
              </a:rPr>
              <a:t>Help to understand price elasticity &amp; demand for each media product</a:t>
            </a:r>
            <a:endParaRPr sz="1200">
              <a:solidFill>
                <a:srgbClr val="616161"/>
              </a:solidFill>
              <a:highlight>
                <a:srgbClr val="FFFFFF"/>
              </a:highlight>
              <a:latin typeface="Open Sans"/>
              <a:ea typeface="Open Sans"/>
              <a:cs typeface="Open Sans"/>
              <a:sym typeface="Open Sans"/>
            </a:endParaRPr>
          </a:p>
          <a:p>
            <a:pPr indent="-304800" lvl="0" marL="800100" rtl="0" algn="l">
              <a:lnSpc>
                <a:spcPct val="175000"/>
              </a:lnSpc>
              <a:spcBef>
                <a:spcPts val="0"/>
              </a:spcBef>
              <a:spcAft>
                <a:spcPts val="0"/>
              </a:spcAft>
              <a:buClr>
                <a:srgbClr val="616161"/>
              </a:buClr>
              <a:buSzPts val="1200"/>
              <a:buFont typeface="Open Sans"/>
              <a:buChar char="●"/>
            </a:pPr>
            <a:r>
              <a:rPr lang="en" sz="1200">
                <a:solidFill>
                  <a:srgbClr val="616161"/>
                </a:solidFill>
                <a:highlight>
                  <a:srgbClr val="FFFFFF"/>
                </a:highlight>
                <a:latin typeface="Open Sans"/>
                <a:ea typeface="Open Sans"/>
                <a:cs typeface="Open Sans"/>
                <a:sym typeface="Open Sans"/>
              </a:rPr>
              <a:t>Plan for optimal release date for each product to obtain desired revenue goals.</a:t>
            </a:r>
            <a:endParaRPr sz="1200">
              <a:solidFill>
                <a:srgbClr val="616161"/>
              </a:solidFill>
              <a:highlight>
                <a:srgbClr val="FFFFFF"/>
              </a:highlight>
              <a:latin typeface="Open Sans"/>
              <a:ea typeface="Open Sans"/>
              <a:cs typeface="Open Sans"/>
              <a:sym typeface="Open Sans"/>
            </a:endParaRPr>
          </a:p>
          <a:p>
            <a:pPr indent="0" lvl="0" marL="0" rtl="0" algn="l">
              <a:spcBef>
                <a:spcPts val="3100"/>
              </a:spcBef>
              <a:spcAft>
                <a:spcPts val="0"/>
              </a:spcAft>
              <a:buNone/>
            </a:pPr>
            <a:r>
              <a:t/>
            </a:r>
            <a:endParaRPr sz="1200">
              <a:solidFill>
                <a:srgbClr val="616161"/>
              </a:solidFill>
              <a:highlight>
                <a:srgbClr val="FFFFFF"/>
              </a:highlight>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f82c7102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f82c7102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f82c7102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f82c7102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da4ee00d6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da4ee00d6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da4ee00d6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da4ee00d6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f82c7102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f82c7102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da4ee00d6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da4ee00d6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f82c7102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f82c7102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shivamb/netflix-shows" TargetMode="External"/><Relationship Id="rId4" Type="http://schemas.openxmlformats.org/officeDocument/2006/relationships/hyperlink" Target="https://www.kaggle.com/padhmam/amazon-prime-movies" TargetMode="External"/><Relationship Id="rId5" Type="http://schemas.openxmlformats.org/officeDocument/2006/relationships/hyperlink" Target="https://www.kaggle.com/rajatkumar30/hbo-500-movies-rating" TargetMode="External"/><Relationship Id="rId6" Type="http://schemas.openxmlformats.org/officeDocument/2006/relationships/hyperlink" Target="https://www.kaggle.com/unanimad/disney-plus-shows" TargetMode="External"/><Relationship Id="rId7" Type="http://schemas.openxmlformats.org/officeDocument/2006/relationships/hyperlink" Target="https://www.kaggle.com/stefanoleone992/imdb-extensive-datas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ETL Project - </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Ranking Movies</a:t>
            </a:r>
            <a:r>
              <a:rPr lang="en"/>
              <a:t> </a:t>
            </a:r>
            <a:endParaRPr/>
          </a:p>
        </p:txBody>
      </p:sp>
      <p:sp>
        <p:nvSpPr>
          <p:cNvPr id="135" name="Google Shape;135;p13"/>
          <p:cNvSpPr txBox="1"/>
          <p:nvPr>
            <p:ph idx="1" type="subTitle"/>
          </p:nvPr>
        </p:nvSpPr>
        <p:spPr>
          <a:xfrm>
            <a:off x="3537150" y="3365325"/>
            <a:ext cx="4621800" cy="5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lang="en" sz="1612">
                <a:latin typeface="Arial"/>
                <a:ea typeface="Arial"/>
                <a:cs typeface="Arial"/>
                <a:sym typeface="Arial"/>
              </a:rPr>
              <a:t>Mitch Vogel, Isaac Becker, Alex Stephens, Dan Sinda, and David Adurogbola</a:t>
            </a:r>
            <a:endParaRPr sz="1612">
              <a:latin typeface="Arial"/>
              <a:ea typeface="Arial"/>
              <a:cs typeface="Arial"/>
              <a:sym typeface="Arial"/>
            </a:endParaRPr>
          </a:p>
        </p:txBody>
      </p:sp>
      <p:pic>
        <p:nvPicPr>
          <p:cNvPr id="136" name="Google Shape;136;p13"/>
          <p:cNvPicPr preferRelativeResize="0"/>
          <p:nvPr/>
        </p:nvPicPr>
        <p:blipFill>
          <a:blip r:embed="rId3">
            <a:alphaModFix/>
          </a:blip>
          <a:stretch>
            <a:fillRect/>
          </a:stretch>
        </p:blipFill>
        <p:spPr>
          <a:xfrm>
            <a:off x="63574" y="3871424"/>
            <a:ext cx="3381926" cy="1110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Load </a:t>
            </a:r>
            <a:endParaRPr>
              <a:latin typeface="Arial"/>
              <a:ea typeface="Arial"/>
              <a:cs typeface="Arial"/>
              <a:sym typeface="Arial"/>
            </a:endParaRPr>
          </a:p>
        </p:txBody>
      </p:sp>
      <p:sp>
        <p:nvSpPr>
          <p:cNvPr id="203" name="Google Shape;203;p23"/>
          <p:cNvSpPr txBox="1"/>
          <p:nvPr>
            <p:ph idx="1" type="body"/>
          </p:nvPr>
        </p:nvSpPr>
        <p:spPr>
          <a:xfrm>
            <a:off x="190225" y="1589800"/>
            <a:ext cx="6501000" cy="3165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Arial"/>
              <a:buChar char="●"/>
            </a:pPr>
            <a:r>
              <a:rPr lang="en" sz="1600">
                <a:latin typeface="Arial"/>
                <a:ea typeface="Arial"/>
                <a:cs typeface="Arial"/>
                <a:sym typeface="Arial"/>
              </a:rPr>
              <a:t>The dataframes were loaded into </a:t>
            </a:r>
            <a:r>
              <a:rPr lang="en" sz="1600">
                <a:latin typeface="Arial"/>
                <a:ea typeface="Arial"/>
                <a:cs typeface="Arial"/>
                <a:sym typeface="Arial"/>
              </a:rPr>
              <a:t>postgreSql </a:t>
            </a:r>
            <a:r>
              <a:rPr lang="en" sz="1600">
                <a:latin typeface="Arial"/>
                <a:ea typeface="Arial"/>
                <a:cs typeface="Arial"/>
                <a:sym typeface="Arial"/>
              </a:rPr>
              <a:t>using sqlalchemy.</a:t>
            </a:r>
            <a:endParaRPr sz="1600">
              <a:latin typeface="Arial"/>
              <a:ea typeface="Arial"/>
              <a:cs typeface="Arial"/>
              <a:sym typeface="Arial"/>
            </a:endParaRPr>
          </a:p>
          <a:p>
            <a:pPr indent="0" lvl="0" marL="457200" rtl="0" algn="l">
              <a:spcBef>
                <a:spcPts val="1200"/>
              </a:spcBef>
              <a:spcAft>
                <a:spcPts val="1200"/>
              </a:spcAft>
              <a:buNone/>
            </a:pPr>
            <a:r>
              <a:t/>
            </a:r>
            <a:endParaRPr sz="1600">
              <a:latin typeface="Arial"/>
              <a:ea typeface="Arial"/>
              <a:cs typeface="Arial"/>
              <a:sym typeface="Arial"/>
            </a:endParaRPr>
          </a:p>
        </p:txBody>
      </p:sp>
      <p:pic>
        <p:nvPicPr>
          <p:cNvPr id="204" name="Google Shape;204;p23"/>
          <p:cNvPicPr preferRelativeResize="0"/>
          <p:nvPr/>
        </p:nvPicPr>
        <p:blipFill>
          <a:blip r:embed="rId3">
            <a:alphaModFix/>
          </a:blip>
          <a:stretch>
            <a:fillRect/>
          </a:stretch>
        </p:blipFill>
        <p:spPr>
          <a:xfrm>
            <a:off x="6755600" y="199100"/>
            <a:ext cx="2110416" cy="3165624"/>
          </a:xfrm>
          <a:prstGeom prst="rect">
            <a:avLst/>
          </a:prstGeom>
          <a:noFill/>
          <a:ln>
            <a:noFill/>
          </a:ln>
        </p:spPr>
      </p:pic>
      <p:pic>
        <p:nvPicPr>
          <p:cNvPr id="205" name="Google Shape;205;p23"/>
          <p:cNvPicPr preferRelativeResize="0"/>
          <p:nvPr/>
        </p:nvPicPr>
        <p:blipFill>
          <a:blip r:embed="rId4">
            <a:alphaModFix/>
          </a:blip>
          <a:stretch>
            <a:fillRect/>
          </a:stretch>
        </p:blipFill>
        <p:spPr>
          <a:xfrm>
            <a:off x="976025" y="2073150"/>
            <a:ext cx="4905650" cy="2759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Analysis &amp; Discussion</a:t>
            </a:r>
            <a:endParaRPr>
              <a:latin typeface="Arial"/>
              <a:ea typeface="Arial"/>
              <a:cs typeface="Arial"/>
              <a:sym typeface="Arial"/>
            </a:endParaRPr>
          </a:p>
          <a:p>
            <a:pPr indent="0" lvl="0" marL="0" rtl="0" algn="l">
              <a:spcBef>
                <a:spcPts val="0"/>
              </a:spcBef>
              <a:spcAft>
                <a:spcPts val="0"/>
              </a:spcAft>
              <a:buNone/>
            </a:pPr>
            <a:r>
              <a:t/>
            </a:r>
            <a:endParaRPr/>
          </a:p>
        </p:txBody>
      </p:sp>
      <p:pic>
        <p:nvPicPr>
          <p:cNvPr id="211" name="Google Shape;211;p24"/>
          <p:cNvPicPr preferRelativeResize="0"/>
          <p:nvPr/>
        </p:nvPicPr>
        <p:blipFill>
          <a:blip r:embed="rId3">
            <a:alphaModFix/>
          </a:blip>
          <a:stretch>
            <a:fillRect/>
          </a:stretch>
        </p:blipFill>
        <p:spPr>
          <a:xfrm>
            <a:off x="1297500" y="972675"/>
            <a:ext cx="7038900" cy="4031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7" name="Google Shape;217;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8" name="Google Shape;218;p25"/>
          <p:cNvPicPr preferRelativeResize="0"/>
          <p:nvPr/>
        </p:nvPicPr>
        <p:blipFill>
          <a:blip r:embed="rId3">
            <a:alphaModFix/>
          </a:blip>
          <a:stretch>
            <a:fillRect/>
          </a:stretch>
        </p:blipFill>
        <p:spPr>
          <a:xfrm>
            <a:off x="1366838" y="1366838"/>
            <a:ext cx="6410325" cy="2409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idx="1" type="body"/>
          </p:nvPr>
        </p:nvSpPr>
        <p:spPr>
          <a:xfrm>
            <a:off x="2976450" y="363000"/>
            <a:ext cx="3191100" cy="108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4600">
                <a:latin typeface="Arial"/>
                <a:ea typeface="Arial"/>
                <a:cs typeface="Arial"/>
                <a:sym typeface="Arial"/>
              </a:rPr>
              <a:t>Questions? </a:t>
            </a:r>
            <a:endParaRPr sz="3500"/>
          </a:p>
        </p:txBody>
      </p:sp>
      <p:pic>
        <p:nvPicPr>
          <p:cNvPr id="224" name="Google Shape;224;p26"/>
          <p:cNvPicPr preferRelativeResize="0"/>
          <p:nvPr/>
        </p:nvPicPr>
        <p:blipFill>
          <a:blip r:embed="rId3">
            <a:alphaModFix/>
          </a:blip>
          <a:stretch>
            <a:fillRect/>
          </a:stretch>
        </p:blipFill>
        <p:spPr>
          <a:xfrm>
            <a:off x="945425" y="1572826"/>
            <a:ext cx="7253125" cy="31843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0" name="Google Shape;230;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1" name="Google Shape;231;p2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Introduction to ETL &amp; Relationship to Movies</a:t>
            </a:r>
            <a:endParaRPr>
              <a:latin typeface="Arial"/>
              <a:ea typeface="Arial"/>
              <a:cs typeface="Arial"/>
              <a:sym typeface="Arial"/>
            </a:endParaRPr>
          </a:p>
        </p:txBody>
      </p:sp>
      <p:pic>
        <p:nvPicPr>
          <p:cNvPr id="142" name="Google Shape;142;p14"/>
          <p:cNvPicPr preferRelativeResize="0"/>
          <p:nvPr/>
        </p:nvPicPr>
        <p:blipFill>
          <a:blip r:embed="rId3">
            <a:alphaModFix/>
          </a:blip>
          <a:stretch>
            <a:fillRect/>
          </a:stretch>
        </p:blipFill>
        <p:spPr>
          <a:xfrm>
            <a:off x="1130050" y="1567550"/>
            <a:ext cx="7206350" cy="2468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Proposal</a:t>
            </a:r>
            <a:endParaRPr/>
          </a:p>
        </p:txBody>
      </p:sp>
      <p:sp>
        <p:nvSpPr>
          <p:cNvPr id="148" name="Google Shape;148;p15"/>
          <p:cNvSpPr txBox="1"/>
          <p:nvPr>
            <p:ph idx="1" type="body"/>
          </p:nvPr>
        </p:nvSpPr>
        <p:spPr>
          <a:xfrm>
            <a:off x="297450" y="1328400"/>
            <a:ext cx="8715600" cy="2791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Arial"/>
              <a:buAutoNum type="arabicPeriod"/>
            </a:pPr>
            <a:r>
              <a:rPr lang="en" sz="1600">
                <a:latin typeface="Arial"/>
                <a:ea typeface="Arial"/>
                <a:cs typeface="Arial"/>
                <a:sym typeface="Arial"/>
              </a:rPr>
              <a:t>We will obtain data from datasets in Kaggle called </a:t>
            </a:r>
            <a:r>
              <a:rPr lang="en" sz="1600" u="sng">
                <a:latin typeface="Arial"/>
                <a:ea typeface="Arial"/>
                <a:cs typeface="Arial"/>
                <a:sym typeface="Arial"/>
              </a:rPr>
              <a:t>Netflix Movies and TV Shows, Amazon Prime Movies, HBO 500 movies, Disney Plus Movies and TV Shows, IMDB Movies extensive dataset</a:t>
            </a:r>
            <a:r>
              <a:rPr lang="en" sz="1600">
                <a:latin typeface="Arial"/>
                <a:ea typeface="Arial"/>
                <a:cs typeface="Arial"/>
                <a:sym typeface="Arial"/>
              </a:rPr>
              <a:t>. </a:t>
            </a:r>
            <a:endParaRPr sz="1600">
              <a:latin typeface="Arial"/>
              <a:ea typeface="Arial"/>
              <a:cs typeface="Arial"/>
              <a:sym typeface="Arial"/>
            </a:endParaRPr>
          </a:p>
          <a:p>
            <a:pPr indent="-330200" lvl="0" marL="457200" rtl="0" algn="l">
              <a:spcBef>
                <a:spcPts val="0"/>
              </a:spcBef>
              <a:spcAft>
                <a:spcPts val="0"/>
              </a:spcAft>
              <a:buSzPts val="1600"/>
              <a:buFont typeface="Arial"/>
              <a:buAutoNum type="arabicPeriod"/>
            </a:pPr>
            <a:r>
              <a:rPr lang="en" sz="1600">
                <a:latin typeface="Arial"/>
                <a:ea typeface="Arial"/>
                <a:cs typeface="Arial"/>
                <a:sym typeface="Arial"/>
              </a:rPr>
              <a:t>We will utilize the datasets to find the ratings, budget, box office numbers etc. for movies that are in the various datasets. In order to do this we will use ETL methods to join the datasets on the title name. We will also </a:t>
            </a:r>
            <a:r>
              <a:rPr lang="en" sz="1600">
                <a:latin typeface="Arial"/>
                <a:ea typeface="Arial"/>
                <a:cs typeface="Arial"/>
                <a:sym typeface="Arial"/>
              </a:rPr>
              <a:t>transform</a:t>
            </a:r>
            <a:r>
              <a:rPr lang="en" sz="1600">
                <a:latin typeface="Arial"/>
                <a:ea typeface="Arial"/>
                <a:cs typeface="Arial"/>
                <a:sym typeface="Arial"/>
              </a:rPr>
              <a:t> the data by renaming columns to match and remove any possible duplicate data. </a:t>
            </a:r>
            <a:endParaRPr sz="1600">
              <a:latin typeface="Arial"/>
              <a:ea typeface="Arial"/>
              <a:cs typeface="Arial"/>
              <a:sym typeface="Arial"/>
            </a:endParaRPr>
          </a:p>
          <a:p>
            <a:pPr indent="-330200" lvl="0" marL="457200" rtl="0" algn="l">
              <a:spcBef>
                <a:spcPts val="0"/>
              </a:spcBef>
              <a:spcAft>
                <a:spcPts val="0"/>
              </a:spcAft>
              <a:buSzPts val="1600"/>
              <a:buFont typeface="Arial"/>
              <a:buAutoNum type="arabicPeriod"/>
            </a:pPr>
            <a:r>
              <a:rPr lang="en" sz="1600">
                <a:latin typeface="Arial"/>
                <a:ea typeface="Arial"/>
                <a:cs typeface="Arial"/>
                <a:sym typeface="Arial"/>
              </a:rPr>
              <a:t>Lastly we will manipulate the data with Pandas in Jupyter. We will then store the accumulated data in a SQL database in PgAdmin (postgreSQL).</a:t>
            </a:r>
            <a:endParaRPr sz="1600">
              <a:latin typeface="Arial"/>
              <a:ea typeface="Arial"/>
              <a:cs typeface="Arial"/>
              <a:sym typeface="Arial"/>
            </a:endParaRPr>
          </a:p>
          <a:p>
            <a:pPr indent="0" lvl="0" marL="0" rtl="0" algn="l">
              <a:spcBef>
                <a:spcPts val="0"/>
              </a:spcBef>
              <a:spcAft>
                <a:spcPts val="1200"/>
              </a:spcAft>
              <a:buNone/>
            </a:pPr>
            <a:r>
              <a:t/>
            </a:r>
            <a:endParaRPr sz="1600">
              <a:latin typeface="Arial"/>
              <a:ea typeface="Arial"/>
              <a:cs typeface="Arial"/>
              <a:sym typeface="Arial"/>
            </a:endParaRPr>
          </a:p>
        </p:txBody>
      </p:sp>
      <p:pic>
        <p:nvPicPr>
          <p:cNvPr id="149" name="Google Shape;149;p15"/>
          <p:cNvPicPr preferRelativeResize="0"/>
          <p:nvPr/>
        </p:nvPicPr>
        <p:blipFill>
          <a:blip r:embed="rId3">
            <a:alphaModFix/>
          </a:blip>
          <a:stretch>
            <a:fillRect/>
          </a:stretch>
        </p:blipFill>
        <p:spPr>
          <a:xfrm>
            <a:off x="0" y="3953300"/>
            <a:ext cx="2286000" cy="1128724"/>
          </a:xfrm>
          <a:prstGeom prst="rect">
            <a:avLst/>
          </a:prstGeom>
          <a:noFill/>
          <a:ln>
            <a:noFill/>
          </a:ln>
        </p:spPr>
      </p:pic>
      <p:pic>
        <p:nvPicPr>
          <p:cNvPr id="150" name="Google Shape;150;p15"/>
          <p:cNvPicPr preferRelativeResize="0"/>
          <p:nvPr/>
        </p:nvPicPr>
        <p:blipFill>
          <a:blip r:embed="rId4">
            <a:alphaModFix/>
          </a:blip>
          <a:stretch>
            <a:fillRect/>
          </a:stretch>
        </p:blipFill>
        <p:spPr>
          <a:xfrm>
            <a:off x="3652400" y="3953300"/>
            <a:ext cx="2005698" cy="1128725"/>
          </a:xfrm>
          <a:prstGeom prst="rect">
            <a:avLst/>
          </a:prstGeom>
          <a:noFill/>
          <a:ln>
            <a:noFill/>
          </a:ln>
        </p:spPr>
      </p:pic>
      <p:pic>
        <p:nvPicPr>
          <p:cNvPr id="151" name="Google Shape;151;p15"/>
          <p:cNvPicPr preferRelativeResize="0"/>
          <p:nvPr/>
        </p:nvPicPr>
        <p:blipFill>
          <a:blip r:embed="rId5">
            <a:alphaModFix/>
          </a:blip>
          <a:stretch>
            <a:fillRect/>
          </a:stretch>
        </p:blipFill>
        <p:spPr>
          <a:xfrm>
            <a:off x="7207975" y="3953300"/>
            <a:ext cx="1935884" cy="1128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Sources</a:t>
            </a:r>
            <a:endParaRPr/>
          </a:p>
        </p:txBody>
      </p:sp>
      <p:sp>
        <p:nvSpPr>
          <p:cNvPr id="157" name="Google Shape;157;p16"/>
          <p:cNvSpPr txBox="1"/>
          <p:nvPr>
            <p:ph idx="1" type="body"/>
          </p:nvPr>
        </p:nvSpPr>
        <p:spPr>
          <a:xfrm>
            <a:off x="1297500" y="1567550"/>
            <a:ext cx="7038900" cy="1418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Arial"/>
              <a:buChar char="●"/>
            </a:pPr>
            <a:r>
              <a:rPr lang="en" sz="1600" u="sng">
                <a:solidFill>
                  <a:schemeClr val="hlink"/>
                </a:solidFill>
                <a:latin typeface="Arial"/>
                <a:ea typeface="Arial"/>
                <a:cs typeface="Arial"/>
                <a:sym typeface="Arial"/>
                <a:hlinkClick r:id="rId3"/>
              </a:rPr>
              <a:t>Netflix Movies and TV Shows | Kaggle</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u="sng">
                <a:solidFill>
                  <a:schemeClr val="hlink"/>
                </a:solidFill>
                <a:latin typeface="Arial"/>
                <a:ea typeface="Arial"/>
                <a:cs typeface="Arial"/>
                <a:sym typeface="Arial"/>
                <a:hlinkClick r:id="rId4"/>
              </a:rPr>
              <a:t>Amazon Prime Movies | Kaggle</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u="sng">
                <a:solidFill>
                  <a:schemeClr val="hlink"/>
                </a:solidFill>
                <a:latin typeface="Arial"/>
                <a:ea typeface="Arial"/>
                <a:cs typeface="Arial"/>
                <a:sym typeface="Arial"/>
                <a:hlinkClick r:id="rId5"/>
              </a:rPr>
              <a:t>HBO 500 movies rating | Kaggle</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u="sng">
                <a:solidFill>
                  <a:schemeClr val="hlink"/>
                </a:solidFill>
                <a:latin typeface="Arial"/>
                <a:ea typeface="Arial"/>
                <a:cs typeface="Arial"/>
                <a:sym typeface="Arial"/>
                <a:hlinkClick r:id="rId6"/>
              </a:rPr>
              <a:t>Disney Plus Movies and TV Shows | Kaggle</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u="sng">
                <a:solidFill>
                  <a:schemeClr val="hlink"/>
                </a:solidFill>
                <a:latin typeface="Arial"/>
                <a:ea typeface="Arial"/>
                <a:cs typeface="Arial"/>
                <a:sym typeface="Arial"/>
                <a:hlinkClick r:id="rId7"/>
              </a:rPr>
              <a:t>IMDb movies extensive dataset | Kaggle</a:t>
            </a:r>
            <a:endParaRPr sz="16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IMDB.csv</a:t>
            </a:r>
            <a:endParaRPr/>
          </a:p>
        </p:txBody>
      </p:sp>
      <p:sp>
        <p:nvSpPr>
          <p:cNvPr id="163" name="Google Shape;163;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4" name="Google Shape;164;p17"/>
          <p:cNvPicPr preferRelativeResize="0"/>
          <p:nvPr/>
        </p:nvPicPr>
        <p:blipFill>
          <a:blip r:embed="rId3">
            <a:alphaModFix/>
          </a:blip>
          <a:stretch>
            <a:fillRect/>
          </a:stretch>
        </p:blipFill>
        <p:spPr>
          <a:xfrm>
            <a:off x="648750" y="1489564"/>
            <a:ext cx="7846502" cy="30671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Netflix.csv</a:t>
            </a:r>
            <a:endParaRPr/>
          </a:p>
        </p:txBody>
      </p:sp>
      <p:sp>
        <p:nvSpPr>
          <p:cNvPr id="170" name="Google Shape;170;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18"/>
          <p:cNvPicPr preferRelativeResize="0"/>
          <p:nvPr/>
        </p:nvPicPr>
        <p:blipFill>
          <a:blip r:embed="rId3">
            <a:alphaModFix/>
          </a:blip>
          <a:stretch>
            <a:fillRect/>
          </a:stretch>
        </p:blipFill>
        <p:spPr>
          <a:xfrm>
            <a:off x="617575" y="1476375"/>
            <a:ext cx="8039149" cy="3002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Extract</a:t>
            </a:r>
            <a:endParaRPr>
              <a:latin typeface="Arial"/>
              <a:ea typeface="Arial"/>
              <a:cs typeface="Arial"/>
              <a:sym typeface="Arial"/>
            </a:endParaRPr>
          </a:p>
        </p:txBody>
      </p:sp>
      <p:sp>
        <p:nvSpPr>
          <p:cNvPr id="177" name="Google Shape;177;p19"/>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Arial"/>
              <a:buChar char="●"/>
            </a:pPr>
            <a:r>
              <a:rPr b="1" lang="en" sz="1600" u="sng">
                <a:latin typeface="Arial"/>
                <a:ea typeface="Arial"/>
                <a:cs typeface="Arial"/>
                <a:sym typeface="Arial"/>
              </a:rPr>
              <a:t>Kaggle: </a:t>
            </a:r>
            <a:endParaRPr b="1" sz="1600" u="sng">
              <a:latin typeface="Arial"/>
              <a:ea typeface="Arial"/>
              <a:cs typeface="Arial"/>
              <a:sym typeface="Arial"/>
            </a:endParaRPr>
          </a:p>
          <a:p>
            <a:pPr indent="-330200" lvl="1" marL="914400" rtl="0" algn="l">
              <a:spcBef>
                <a:spcPts val="0"/>
              </a:spcBef>
              <a:spcAft>
                <a:spcPts val="0"/>
              </a:spcAft>
              <a:buSzPts val="1600"/>
              <a:buFont typeface="Arial"/>
              <a:buChar char="○"/>
            </a:pPr>
            <a:r>
              <a:rPr lang="en" sz="1600" u="sng">
                <a:latin typeface="Arial"/>
                <a:ea typeface="Arial"/>
                <a:cs typeface="Arial"/>
                <a:sym typeface="Arial"/>
              </a:rPr>
              <a:t>Netflix Movies and TV Shows</a:t>
            </a:r>
            <a:endParaRPr sz="1600" u="sng">
              <a:latin typeface="Arial"/>
              <a:ea typeface="Arial"/>
              <a:cs typeface="Arial"/>
              <a:sym typeface="Arial"/>
            </a:endParaRPr>
          </a:p>
          <a:p>
            <a:pPr indent="-330200" lvl="1" marL="914400" rtl="0" algn="l">
              <a:spcBef>
                <a:spcPts val="0"/>
              </a:spcBef>
              <a:spcAft>
                <a:spcPts val="0"/>
              </a:spcAft>
              <a:buSzPts val="1600"/>
              <a:buFont typeface="Arial"/>
              <a:buChar char="○"/>
            </a:pPr>
            <a:r>
              <a:rPr lang="en" sz="1600" u="sng">
                <a:latin typeface="Arial"/>
                <a:ea typeface="Arial"/>
                <a:cs typeface="Arial"/>
                <a:sym typeface="Arial"/>
              </a:rPr>
              <a:t>Amazon Prime Movies</a:t>
            </a:r>
            <a:endParaRPr sz="1600" u="sng">
              <a:latin typeface="Arial"/>
              <a:ea typeface="Arial"/>
              <a:cs typeface="Arial"/>
              <a:sym typeface="Arial"/>
            </a:endParaRPr>
          </a:p>
          <a:p>
            <a:pPr indent="-330200" lvl="1" marL="914400" rtl="0" algn="l">
              <a:spcBef>
                <a:spcPts val="0"/>
              </a:spcBef>
              <a:spcAft>
                <a:spcPts val="0"/>
              </a:spcAft>
              <a:buSzPts val="1600"/>
              <a:buFont typeface="Arial"/>
              <a:buChar char="○"/>
            </a:pPr>
            <a:r>
              <a:rPr lang="en" sz="1600" u="sng">
                <a:latin typeface="Arial"/>
                <a:ea typeface="Arial"/>
                <a:cs typeface="Arial"/>
                <a:sym typeface="Arial"/>
              </a:rPr>
              <a:t>HBO 500 Movies Rating</a:t>
            </a:r>
            <a:endParaRPr sz="1600" u="sng">
              <a:latin typeface="Arial"/>
              <a:ea typeface="Arial"/>
              <a:cs typeface="Arial"/>
              <a:sym typeface="Arial"/>
            </a:endParaRPr>
          </a:p>
          <a:p>
            <a:pPr indent="-330200" lvl="1" marL="914400" rtl="0" algn="l">
              <a:spcBef>
                <a:spcPts val="0"/>
              </a:spcBef>
              <a:spcAft>
                <a:spcPts val="0"/>
              </a:spcAft>
              <a:buSzPts val="1600"/>
              <a:buFont typeface="Arial"/>
              <a:buChar char="○"/>
            </a:pPr>
            <a:r>
              <a:rPr lang="en" sz="1600" u="sng">
                <a:latin typeface="Arial"/>
                <a:ea typeface="Arial"/>
                <a:cs typeface="Arial"/>
                <a:sym typeface="Arial"/>
              </a:rPr>
              <a:t>Disney Plus Movies and TV Shows</a:t>
            </a:r>
            <a:endParaRPr sz="1600" u="sng">
              <a:latin typeface="Arial"/>
              <a:ea typeface="Arial"/>
              <a:cs typeface="Arial"/>
              <a:sym typeface="Arial"/>
            </a:endParaRPr>
          </a:p>
          <a:p>
            <a:pPr indent="-330200" lvl="1" marL="914400" rtl="0" algn="l">
              <a:spcBef>
                <a:spcPts val="0"/>
              </a:spcBef>
              <a:spcAft>
                <a:spcPts val="0"/>
              </a:spcAft>
              <a:buSzPts val="1600"/>
              <a:buFont typeface="Arial"/>
              <a:buChar char="○"/>
            </a:pPr>
            <a:r>
              <a:rPr lang="en" sz="1600" u="sng">
                <a:latin typeface="Arial"/>
                <a:ea typeface="Arial"/>
                <a:cs typeface="Arial"/>
                <a:sym typeface="Arial"/>
              </a:rPr>
              <a:t>IMDB Movies extensive dataset</a:t>
            </a:r>
            <a:endParaRPr sz="1600" u="sng">
              <a:latin typeface="Arial"/>
              <a:ea typeface="Arial"/>
              <a:cs typeface="Arial"/>
              <a:sym typeface="Arial"/>
            </a:endParaRPr>
          </a:p>
          <a:p>
            <a:pPr indent="0" lvl="0" marL="914400" rtl="0" algn="l">
              <a:spcBef>
                <a:spcPts val="0"/>
              </a:spcBef>
              <a:spcAft>
                <a:spcPts val="0"/>
              </a:spcAft>
              <a:buNone/>
            </a:pPr>
            <a:r>
              <a:t/>
            </a:r>
            <a:endParaRPr sz="1600" u="sng">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Our extraction involved perusing Kaggle and coming to the idea of </a:t>
            </a:r>
            <a:r>
              <a:rPr lang="en" sz="1600">
                <a:latin typeface="Arial"/>
                <a:ea typeface="Arial"/>
                <a:cs typeface="Arial"/>
                <a:sym typeface="Arial"/>
              </a:rPr>
              <a:t>creating</a:t>
            </a:r>
            <a:r>
              <a:rPr lang="en" sz="1600">
                <a:latin typeface="Arial"/>
                <a:ea typeface="Arial"/>
                <a:cs typeface="Arial"/>
                <a:sym typeface="Arial"/>
              </a:rPr>
              <a:t> a database of various movies/tv shows and then also pulling data such as IMDB rating, budget, and revenue from the other sources. These various datasets on Kaggle were from csv files, so our extraction </a:t>
            </a:r>
            <a:r>
              <a:rPr lang="en" sz="1600">
                <a:latin typeface="Arial"/>
                <a:ea typeface="Arial"/>
                <a:cs typeface="Arial"/>
                <a:sym typeface="Arial"/>
              </a:rPr>
              <a:t>included utilizing Pandas to read the csv files in Jupyter Notebook.</a:t>
            </a:r>
            <a:endParaRPr sz="1600">
              <a:latin typeface="Arial"/>
              <a:ea typeface="Arial"/>
              <a:cs typeface="Arial"/>
              <a:sym typeface="Arial"/>
            </a:endParaRPr>
          </a:p>
        </p:txBody>
      </p:sp>
      <p:pic>
        <p:nvPicPr>
          <p:cNvPr id="178" name="Google Shape;178;p19"/>
          <p:cNvPicPr preferRelativeResize="0"/>
          <p:nvPr/>
        </p:nvPicPr>
        <p:blipFill>
          <a:blip r:embed="rId3">
            <a:alphaModFix/>
          </a:blip>
          <a:stretch>
            <a:fillRect/>
          </a:stretch>
        </p:blipFill>
        <p:spPr>
          <a:xfrm>
            <a:off x="5653975" y="124500"/>
            <a:ext cx="3335249" cy="1875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4" name="Google Shape;184;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20"/>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Transform</a:t>
            </a:r>
            <a:endParaRPr>
              <a:latin typeface="Arial"/>
              <a:ea typeface="Arial"/>
              <a:cs typeface="Arial"/>
              <a:sym typeface="Arial"/>
            </a:endParaRPr>
          </a:p>
        </p:txBody>
      </p:sp>
      <p:sp>
        <p:nvSpPr>
          <p:cNvPr id="191" name="Google Shape;191;p21"/>
          <p:cNvSpPr txBox="1"/>
          <p:nvPr>
            <p:ph idx="1" type="body"/>
          </p:nvPr>
        </p:nvSpPr>
        <p:spPr>
          <a:xfrm>
            <a:off x="580325" y="1505175"/>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Arial"/>
              <a:buChar char="●"/>
            </a:pPr>
            <a:r>
              <a:rPr lang="en" sz="1600">
                <a:latin typeface="Arial"/>
                <a:ea typeface="Arial"/>
                <a:cs typeface="Arial"/>
                <a:sym typeface="Arial"/>
              </a:rPr>
              <a:t>Changed column names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Performed duplicate drop</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Dropped rows with Null values in certain columns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Rearranged columns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Performed with Pandas in Jupyter notebook</a:t>
            </a:r>
            <a:endParaRPr sz="1600">
              <a:latin typeface="Arial"/>
              <a:ea typeface="Arial"/>
              <a:cs typeface="Arial"/>
              <a:sym typeface="Arial"/>
            </a:endParaRPr>
          </a:p>
          <a:p>
            <a:pPr indent="0" lvl="0" marL="457200" rtl="0" algn="l">
              <a:spcBef>
                <a:spcPts val="1200"/>
              </a:spcBef>
              <a:spcAft>
                <a:spcPts val="1200"/>
              </a:spcAft>
              <a:buNone/>
            </a:pPr>
            <a:r>
              <a:t/>
            </a:r>
            <a:endParaRPr sz="1600">
              <a:latin typeface="Arial"/>
              <a:ea typeface="Arial"/>
              <a:cs typeface="Arial"/>
              <a:sym typeface="Arial"/>
            </a:endParaRPr>
          </a:p>
        </p:txBody>
      </p:sp>
      <p:pic>
        <p:nvPicPr>
          <p:cNvPr id="192" name="Google Shape;192;p21"/>
          <p:cNvPicPr preferRelativeResize="0"/>
          <p:nvPr/>
        </p:nvPicPr>
        <p:blipFill>
          <a:blip r:embed="rId3">
            <a:alphaModFix/>
          </a:blip>
          <a:stretch>
            <a:fillRect/>
          </a:stretch>
        </p:blipFill>
        <p:spPr>
          <a:xfrm>
            <a:off x="5717026" y="178601"/>
            <a:ext cx="2619375" cy="2619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