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5" r:id="rId4"/>
    <p:sldId id="274" r:id="rId5"/>
    <p:sldId id="276" r:id="rId6"/>
    <p:sldId id="277" r:id="rId7"/>
    <p:sldId id="281" r:id="rId8"/>
    <p:sldId id="283" r:id="rId9"/>
    <p:sldId id="290" r:id="rId10"/>
    <p:sldId id="285" r:id="rId11"/>
    <p:sldId id="289" r:id="rId12"/>
    <p:sldId id="291" r:id="rId13"/>
    <p:sldId id="292" r:id="rId14"/>
    <p:sldId id="294" r:id="rId15"/>
  </p:sldIdLst>
  <p:sldSz cx="18288000" cy="10287000"/>
  <p:notesSz cx="18288000" cy="10287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nacio Belogi Mascialino" initials="IBM" lastIdx="1" clrIdx="0">
    <p:extLst>
      <p:ext uri="{19B8F6BF-5375-455C-9EA6-DF929625EA0E}">
        <p15:presenceInfo xmlns:p15="http://schemas.microsoft.com/office/powerpoint/2012/main" userId="Ignacio Belogi Mascial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99"/>
    <a:srgbClr val="A9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>
      <p:cViewPr varScale="1">
        <p:scale>
          <a:sx n="77" d="100"/>
          <a:sy n="77" d="100"/>
        </p:scale>
        <p:origin x="4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AD2CC-D7B3-483B-BD10-347F7040BE9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2E09E60-EBFA-4201-9565-D09AFFD03B01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</a:rPr>
            <a:t>API Categorías</a:t>
          </a:r>
          <a:endParaRPr lang="es-AR" dirty="0">
            <a:solidFill>
              <a:schemeClr val="bg1"/>
            </a:solidFill>
          </a:endParaRPr>
        </a:p>
      </dgm:t>
    </dgm:pt>
    <dgm:pt modelId="{99955823-23D6-42C4-8DB8-91992C328570}" type="parTrans" cxnId="{0B1DB26A-8A91-4F72-AACE-D1F616DE620E}">
      <dgm:prSet/>
      <dgm:spPr/>
      <dgm:t>
        <a:bodyPr/>
        <a:lstStyle/>
        <a:p>
          <a:endParaRPr lang="es-AR"/>
        </a:p>
      </dgm:t>
    </dgm:pt>
    <dgm:pt modelId="{BCBA7241-434A-4854-BFA3-02336BAB7E7B}" type="sibTrans" cxnId="{0B1DB26A-8A91-4F72-AACE-D1F616DE620E}">
      <dgm:prSet/>
      <dgm:spPr/>
      <dgm:t>
        <a:bodyPr/>
        <a:lstStyle/>
        <a:p>
          <a:endParaRPr lang="es-AR"/>
        </a:p>
      </dgm:t>
    </dgm:pt>
    <dgm:pt modelId="{D69E4CA8-BB04-4F31-A23E-D605811AFD68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</a:rPr>
            <a:t>API </a:t>
          </a:r>
          <a:r>
            <a:rPr lang="es-MX" dirty="0" err="1">
              <a:solidFill>
                <a:schemeClr val="bg1"/>
              </a:solidFill>
            </a:rPr>
            <a:t>Items</a:t>
          </a:r>
          <a:endParaRPr lang="es-AR" dirty="0">
            <a:solidFill>
              <a:schemeClr val="bg1"/>
            </a:solidFill>
          </a:endParaRPr>
        </a:p>
      </dgm:t>
    </dgm:pt>
    <dgm:pt modelId="{C3DFF41B-95C5-44EB-AA15-1A445610B8DD}" type="parTrans" cxnId="{2F1D6F89-2480-47FE-B759-5090A133CB95}">
      <dgm:prSet/>
      <dgm:spPr/>
      <dgm:t>
        <a:bodyPr/>
        <a:lstStyle/>
        <a:p>
          <a:endParaRPr lang="es-AR"/>
        </a:p>
      </dgm:t>
    </dgm:pt>
    <dgm:pt modelId="{1D84867E-99DB-404F-9B2E-4F353417A052}" type="sibTrans" cxnId="{2F1D6F89-2480-47FE-B759-5090A133CB95}">
      <dgm:prSet/>
      <dgm:spPr/>
      <dgm:t>
        <a:bodyPr/>
        <a:lstStyle/>
        <a:p>
          <a:endParaRPr lang="es-AR"/>
        </a:p>
      </dgm:t>
    </dgm:pt>
    <dgm:pt modelId="{89C21614-6850-49FF-ABB2-732182AB00AD}">
      <dgm:prSet phldrT="[Texto]"/>
      <dgm:spPr/>
      <dgm:t>
        <a:bodyPr/>
        <a:lstStyle/>
        <a:p>
          <a:r>
            <a:rPr lang="es-MX" b="1" dirty="0">
              <a:solidFill>
                <a:schemeClr val="bg1"/>
              </a:solidFill>
            </a:rPr>
            <a:t>Sellers</a:t>
          </a:r>
          <a:endParaRPr lang="es-AR" b="1" dirty="0">
            <a:solidFill>
              <a:schemeClr val="bg1"/>
            </a:solidFill>
          </a:endParaRPr>
        </a:p>
      </dgm:t>
    </dgm:pt>
    <dgm:pt modelId="{FBAB62C8-7067-453E-80AB-336D0CA7A09B}" type="parTrans" cxnId="{9564F60D-A185-4E36-B815-180E0ABFFC59}">
      <dgm:prSet/>
      <dgm:spPr/>
      <dgm:t>
        <a:bodyPr/>
        <a:lstStyle/>
        <a:p>
          <a:endParaRPr lang="es-AR"/>
        </a:p>
      </dgm:t>
    </dgm:pt>
    <dgm:pt modelId="{109A0AC1-31E1-4819-B09D-459DCA34C119}" type="sibTrans" cxnId="{9564F60D-A185-4E36-B815-180E0ABFFC59}">
      <dgm:prSet/>
      <dgm:spPr/>
      <dgm:t>
        <a:bodyPr/>
        <a:lstStyle/>
        <a:p>
          <a:endParaRPr lang="es-AR"/>
        </a:p>
      </dgm:t>
    </dgm:pt>
    <dgm:pt modelId="{756BE1EB-FAE3-4C3F-9D94-645FA9A48F59}" type="pres">
      <dgm:prSet presAssocID="{5CAAD2CC-D7B3-483B-BD10-347F7040BE9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F9665B7-98D2-43EF-848B-5768E3115D66}" type="pres">
      <dgm:prSet presAssocID="{C2E09E60-EBFA-4201-9565-D09AFFD03B01}" presName="Accent1" presStyleCnt="0"/>
      <dgm:spPr/>
    </dgm:pt>
    <dgm:pt modelId="{361FC17E-C081-4FE2-A5B2-FF698FC87496}" type="pres">
      <dgm:prSet presAssocID="{C2E09E60-EBFA-4201-9565-D09AFFD03B01}" presName="Accent" presStyleLbl="node1" presStyleIdx="0" presStyleCnt="3"/>
      <dgm:spPr/>
    </dgm:pt>
    <dgm:pt modelId="{091A1BC2-7C2F-479E-AA10-9DC4D3A28C00}" type="pres">
      <dgm:prSet presAssocID="{C2E09E60-EBFA-4201-9565-D09AFFD03B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5789857-F50E-49D4-AA61-834338C30D17}" type="pres">
      <dgm:prSet presAssocID="{D69E4CA8-BB04-4F31-A23E-D605811AFD68}" presName="Accent2" presStyleCnt="0"/>
      <dgm:spPr/>
    </dgm:pt>
    <dgm:pt modelId="{58F61DAC-2E2F-4857-A9B8-AF16F09F8AF4}" type="pres">
      <dgm:prSet presAssocID="{D69E4CA8-BB04-4F31-A23E-D605811AFD68}" presName="Accent" presStyleLbl="node1" presStyleIdx="1" presStyleCnt="3"/>
      <dgm:spPr/>
    </dgm:pt>
    <dgm:pt modelId="{B607B970-95A6-4515-A0A1-0F72DC5A8921}" type="pres">
      <dgm:prSet presAssocID="{D69E4CA8-BB04-4F31-A23E-D605811AFD6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0463A29-10BA-47ED-9557-2BFD1F743402}" type="pres">
      <dgm:prSet presAssocID="{89C21614-6850-49FF-ABB2-732182AB00AD}" presName="Accent3" presStyleCnt="0"/>
      <dgm:spPr/>
    </dgm:pt>
    <dgm:pt modelId="{664A29EB-EEBF-45F6-8DF1-9548B985263D}" type="pres">
      <dgm:prSet presAssocID="{89C21614-6850-49FF-ABB2-732182AB00AD}" presName="Accent" presStyleLbl="node1" presStyleIdx="2" presStyleCnt="3"/>
      <dgm:spPr/>
    </dgm:pt>
    <dgm:pt modelId="{4AA799A2-231B-49D2-AB06-CA37E86D96BB}" type="pres">
      <dgm:prSet presAssocID="{89C21614-6850-49FF-ABB2-732182AB00A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D2E7F02-BAF2-4165-8B84-BAB99B0736A4}" type="presOf" srcId="{89C21614-6850-49FF-ABB2-732182AB00AD}" destId="{4AA799A2-231B-49D2-AB06-CA37E86D96BB}" srcOrd="0" destOrd="0" presId="urn:microsoft.com/office/officeart/2009/layout/CircleArrowProcess"/>
    <dgm:cxn modelId="{9564F60D-A185-4E36-B815-180E0ABFFC59}" srcId="{5CAAD2CC-D7B3-483B-BD10-347F7040BE9C}" destId="{89C21614-6850-49FF-ABB2-732182AB00AD}" srcOrd="2" destOrd="0" parTransId="{FBAB62C8-7067-453E-80AB-336D0CA7A09B}" sibTransId="{109A0AC1-31E1-4819-B09D-459DCA34C119}"/>
    <dgm:cxn modelId="{0B1DB26A-8A91-4F72-AACE-D1F616DE620E}" srcId="{5CAAD2CC-D7B3-483B-BD10-347F7040BE9C}" destId="{C2E09E60-EBFA-4201-9565-D09AFFD03B01}" srcOrd="0" destOrd="0" parTransId="{99955823-23D6-42C4-8DB8-91992C328570}" sibTransId="{BCBA7241-434A-4854-BFA3-02336BAB7E7B}"/>
    <dgm:cxn modelId="{2F1D6F89-2480-47FE-B759-5090A133CB95}" srcId="{5CAAD2CC-D7B3-483B-BD10-347F7040BE9C}" destId="{D69E4CA8-BB04-4F31-A23E-D605811AFD68}" srcOrd="1" destOrd="0" parTransId="{C3DFF41B-95C5-44EB-AA15-1A445610B8DD}" sibTransId="{1D84867E-99DB-404F-9B2E-4F353417A052}"/>
    <dgm:cxn modelId="{19A280A1-BCDE-460F-8C92-687F6768F624}" type="presOf" srcId="{D69E4CA8-BB04-4F31-A23E-D605811AFD68}" destId="{B607B970-95A6-4515-A0A1-0F72DC5A8921}" srcOrd="0" destOrd="0" presId="urn:microsoft.com/office/officeart/2009/layout/CircleArrowProcess"/>
    <dgm:cxn modelId="{A3F89FB8-557A-440C-A62E-F3F4876EF9D2}" type="presOf" srcId="{5CAAD2CC-D7B3-483B-BD10-347F7040BE9C}" destId="{756BE1EB-FAE3-4C3F-9D94-645FA9A48F59}" srcOrd="0" destOrd="0" presId="urn:microsoft.com/office/officeart/2009/layout/CircleArrowProcess"/>
    <dgm:cxn modelId="{FD7ABCF4-999D-4819-8871-43FC87B29841}" type="presOf" srcId="{C2E09E60-EBFA-4201-9565-D09AFFD03B01}" destId="{091A1BC2-7C2F-479E-AA10-9DC4D3A28C00}" srcOrd="0" destOrd="0" presId="urn:microsoft.com/office/officeart/2009/layout/CircleArrowProcess"/>
    <dgm:cxn modelId="{69D42448-F011-4585-8088-F212D70DEB97}" type="presParOf" srcId="{756BE1EB-FAE3-4C3F-9D94-645FA9A48F59}" destId="{7F9665B7-98D2-43EF-848B-5768E3115D66}" srcOrd="0" destOrd="0" presId="urn:microsoft.com/office/officeart/2009/layout/CircleArrowProcess"/>
    <dgm:cxn modelId="{4D64734D-5E12-4A7B-8F9B-C5D6B4E82595}" type="presParOf" srcId="{7F9665B7-98D2-43EF-848B-5768E3115D66}" destId="{361FC17E-C081-4FE2-A5B2-FF698FC87496}" srcOrd="0" destOrd="0" presId="urn:microsoft.com/office/officeart/2009/layout/CircleArrowProcess"/>
    <dgm:cxn modelId="{4E72616F-45AB-4EF5-8ED4-4E6CF2EBE639}" type="presParOf" srcId="{756BE1EB-FAE3-4C3F-9D94-645FA9A48F59}" destId="{091A1BC2-7C2F-479E-AA10-9DC4D3A28C00}" srcOrd="1" destOrd="0" presId="urn:microsoft.com/office/officeart/2009/layout/CircleArrowProcess"/>
    <dgm:cxn modelId="{A4494C34-F67C-4903-9E8F-A19ED99FCE91}" type="presParOf" srcId="{756BE1EB-FAE3-4C3F-9D94-645FA9A48F59}" destId="{55789857-F50E-49D4-AA61-834338C30D17}" srcOrd="2" destOrd="0" presId="urn:microsoft.com/office/officeart/2009/layout/CircleArrowProcess"/>
    <dgm:cxn modelId="{773653EB-EA52-4F26-8A43-90A224B7DE24}" type="presParOf" srcId="{55789857-F50E-49D4-AA61-834338C30D17}" destId="{58F61DAC-2E2F-4857-A9B8-AF16F09F8AF4}" srcOrd="0" destOrd="0" presId="urn:microsoft.com/office/officeart/2009/layout/CircleArrowProcess"/>
    <dgm:cxn modelId="{E0B84F50-9A4C-4D8A-8E47-BA24DB658BC4}" type="presParOf" srcId="{756BE1EB-FAE3-4C3F-9D94-645FA9A48F59}" destId="{B607B970-95A6-4515-A0A1-0F72DC5A8921}" srcOrd="3" destOrd="0" presId="urn:microsoft.com/office/officeart/2009/layout/CircleArrowProcess"/>
    <dgm:cxn modelId="{54F34026-139F-404C-9565-D6EA3D0927A7}" type="presParOf" srcId="{756BE1EB-FAE3-4C3F-9D94-645FA9A48F59}" destId="{C0463A29-10BA-47ED-9557-2BFD1F743402}" srcOrd="4" destOrd="0" presId="urn:microsoft.com/office/officeart/2009/layout/CircleArrowProcess"/>
    <dgm:cxn modelId="{BCCF5489-F1D8-4552-810C-586BB2A02A5D}" type="presParOf" srcId="{C0463A29-10BA-47ED-9557-2BFD1F743402}" destId="{664A29EB-EEBF-45F6-8DF1-9548B985263D}" srcOrd="0" destOrd="0" presId="urn:microsoft.com/office/officeart/2009/layout/CircleArrowProcess"/>
    <dgm:cxn modelId="{E88A0937-7245-4001-B531-CC99D849D2B4}" type="presParOf" srcId="{756BE1EB-FAE3-4C3F-9D94-645FA9A48F59}" destId="{4AA799A2-231B-49D2-AB06-CA37E86D96B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B6061-A4E1-4F8A-89F4-192459AC210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630CFDB-6C58-45BB-A07B-72FBD180F316}">
      <dgm:prSet phldrT="[Texto]" custT="1"/>
      <dgm:spPr/>
      <dgm:t>
        <a:bodyPr/>
        <a:lstStyle/>
        <a:p>
          <a:pPr algn="ctr"/>
          <a:r>
            <a:rPr lang="es-MX" sz="2800" dirty="0"/>
            <a:t>Sellers</a:t>
          </a:r>
          <a:endParaRPr lang="es-AR" sz="2700" dirty="0"/>
        </a:p>
      </dgm:t>
    </dgm:pt>
    <dgm:pt modelId="{F2E3DA21-63B2-4972-8FC1-0CC4ED8BAA86}" type="parTrans" cxnId="{CA2465D9-F8F7-41A5-9E9E-32E505273E2E}">
      <dgm:prSet/>
      <dgm:spPr/>
      <dgm:t>
        <a:bodyPr/>
        <a:lstStyle/>
        <a:p>
          <a:endParaRPr lang="es-AR"/>
        </a:p>
      </dgm:t>
    </dgm:pt>
    <dgm:pt modelId="{87722D37-1B80-4589-B948-31C6994A8064}" type="sibTrans" cxnId="{CA2465D9-F8F7-41A5-9E9E-32E505273E2E}">
      <dgm:prSet/>
      <dgm:spPr/>
      <dgm:t>
        <a:bodyPr/>
        <a:lstStyle/>
        <a:p>
          <a:endParaRPr lang="es-AR"/>
        </a:p>
      </dgm:t>
    </dgm:pt>
    <dgm:pt modelId="{1452824A-415F-4548-9CA9-4BA92EA0D794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>
              <a:solidFill>
                <a:schemeClr val="bg1"/>
              </a:solidFill>
            </a:rPr>
            <a:t>Categoría</a:t>
          </a:r>
          <a:endParaRPr lang="es-AR" sz="2100" dirty="0"/>
        </a:p>
      </dgm:t>
    </dgm:pt>
    <dgm:pt modelId="{19DD3588-ED18-454B-AF85-313C8C79AE62}" type="parTrans" cxnId="{75675DD0-F7B0-4438-8BD7-76AC491F72E6}">
      <dgm:prSet/>
      <dgm:spPr/>
      <dgm:t>
        <a:bodyPr/>
        <a:lstStyle/>
        <a:p>
          <a:endParaRPr lang="es-AR"/>
        </a:p>
      </dgm:t>
    </dgm:pt>
    <dgm:pt modelId="{5FF833BA-6C78-4F41-92FF-EE69E6149E3F}" type="sibTrans" cxnId="{75675DD0-F7B0-4438-8BD7-76AC491F72E6}">
      <dgm:prSet/>
      <dgm:spPr/>
      <dgm:t>
        <a:bodyPr/>
        <a:lstStyle/>
        <a:p>
          <a:endParaRPr lang="es-AR"/>
        </a:p>
      </dgm:t>
    </dgm:pt>
    <dgm:pt modelId="{B7E8C748-5AC8-4C28-94BC-2688EB76C32B}">
      <dgm:prSet phldrT="[Texto]" custT="1"/>
      <dgm:spPr/>
      <dgm:t>
        <a:bodyPr/>
        <a:lstStyle/>
        <a:p>
          <a:pPr algn="ctr"/>
          <a:r>
            <a:rPr lang="es-MX" sz="2800" dirty="0"/>
            <a:t>Ítems</a:t>
          </a:r>
          <a:endParaRPr lang="es-AR" sz="2700" dirty="0"/>
        </a:p>
      </dgm:t>
    </dgm:pt>
    <dgm:pt modelId="{1A011CD8-ACC8-4D3A-AF67-B64667A6AB53}" type="parTrans" cxnId="{BDC37E96-0502-48FC-9201-CE3D7259EF84}">
      <dgm:prSet/>
      <dgm:spPr/>
      <dgm:t>
        <a:bodyPr/>
        <a:lstStyle/>
        <a:p>
          <a:endParaRPr lang="es-AR"/>
        </a:p>
      </dgm:t>
    </dgm:pt>
    <dgm:pt modelId="{CBB4EA7C-3F1D-44DF-AD3B-632F56C13CF2}" type="sibTrans" cxnId="{BDC37E96-0502-48FC-9201-CE3D7259EF84}">
      <dgm:prSet/>
      <dgm:spPr/>
      <dgm:t>
        <a:bodyPr/>
        <a:lstStyle/>
        <a:p>
          <a:endParaRPr lang="es-AR"/>
        </a:p>
      </dgm:t>
    </dgm:pt>
    <dgm:pt modelId="{342A5615-3EDA-4D75-818E-39A0D2C9F0B5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/>
            <a:t>Precio</a:t>
          </a:r>
          <a:endParaRPr lang="es-AR" sz="2100" dirty="0"/>
        </a:p>
      </dgm:t>
    </dgm:pt>
    <dgm:pt modelId="{6AF0CA92-67C3-4882-86FF-23902FEAFCCD}" type="parTrans" cxnId="{0F7E1B8B-E19F-4528-89C1-2F13950648F5}">
      <dgm:prSet/>
      <dgm:spPr/>
      <dgm:t>
        <a:bodyPr/>
        <a:lstStyle/>
        <a:p>
          <a:endParaRPr lang="es-AR"/>
        </a:p>
      </dgm:t>
    </dgm:pt>
    <dgm:pt modelId="{87FFEC9D-5A3B-4C63-ACEE-E8637228C241}" type="sibTrans" cxnId="{0F7E1B8B-E19F-4528-89C1-2F13950648F5}">
      <dgm:prSet/>
      <dgm:spPr/>
      <dgm:t>
        <a:bodyPr/>
        <a:lstStyle/>
        <a:p>
          <a:endParaRPr lang="es-AR"/>
        </a:p>
      </dgm:t>
    </dgm:pt>
    <dgm:pt modelId="{0E074DDA-166A-4DFA-AE5A-D84A023D2028}">
      <dgm:prSet phldrT="[Texto]" custT="1"/>
      <dgm:spPr/>
      <dgm:t>
        <a:bodyPr/>
        <a:lstStyle/>
        <a:p>
          <a:pPr algn="ctr"/>
          <a:r>
            <a:rPr lang="es-MX" sz="2800" b="1" dirty="0"/>
            <a:t>Rating</a:t>
          </a:r>
          <a:endParaRPr lang="es-AR" sz="2700" dirty="0"/>
        </a:p>
      </dgm:t>
    </dgm:pt>
    <dgm:pt modelId="{87B975DF-3E20-4D3E-B14C-46FC9E6DACD6}" type="parTrans" cxnId="{EFEC6F9A-1405-4417-B89C-EAC445AB5139}">
      <dgm:prSet/>
      <dgm:spPr/>
      <dgm:t>
        <a:bodyPr/>
        <a:lstStyle/>
        <a:p>
          <a:endParaRPr lang="es-AR"/>
        </a:p>
      </dgm:t>
    </dgm:pt>
    <dgm:pt modelId="{68CC0BE7-653F-4906-866C-BAEE1CCB1590}" type="sibTrans" cxnId="{EFEC6F9A-1405-4417-B89C-EAC445AB5139}">
      <dgm:prSet/>
      <dgm:spPr/>
      <dgm:t>
        <a:bodyPr/>
        <a:lstStyle/>
        <a:p>
          <a:endParaRPr lang="es-AR"/>
        </a:p>
      </dgm:t>
    </dgm:pt>
    <dgm:pt modelId="{1E214C08-0B04-4E6F-A864-99FC6F3CA2F5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/>
            <a:t>Rating (positivo, neutral y negativo)</a:t>
          </a:r>
          <a:endParaRPr lang="es-AR" sz="2100" dirty="0"/>
        </a:p>
      </dgm:t>
    </dgm:pt>
    <dgm:pt modelId="{05A10D01-E47D-4F58-B09E-44572F8E6FF3}" type="parTrans" cxnId="{9DAAF490-8459-4615-AF6E-F39E4CD98C68}">
      <dgm:prSet/>
      <dgm:spPr/>
      <dgm:t>
        <a:bodyPr/>
        <a:lstStyle/>
        <a:p>
          <a:endParaRPr lang="es-AR"/>
        </a:p>
      </dgm:t>
    </dgm:pt>
    <dgm:pt modelId="{486ADECD-11D5-4A74-8152-7F9C2EE09299}" type="sibTrans" cxnId="{9DAAF490-8459-4615-AF6E-F39E4CD98C68}">
      <dgm:prSet/>
      <dgm:spPr/>
      <dgm:t>
        <a:bodyPr/>
        <a:lstStyle/>
        <a:p>
          <a:endParaRPr lang="es-AR"/>
        </a:p>
      </dgm:t>
    </dgm:pt>
    <dgm:pt modelId="{4E89B948-55F2-450E-98AA-53E8F4614072}">
      <dgm:prSet/>
      <dgm:spPr/>
      <dgm:t>
        <a:bodyPr/>
        <a:lstStyle/>
        <a:p>
          <a:pPr algn="l"/>
          <a:r>
            <a:rPr lang="es-MX" sz="2100" dirty="0" err="1">
              <a:solidFill>
                <a:schemeClr val="bg1"/>
              </a:solidFill>
            </a:rPr>
            <a:t>Seller</a:t>
          </a:r>
          <a:r>
            <a:rPr lang="es-MX" sz="2100" dirty="0">
              <a:solidFill>
                <a:schemeClr val="bg1"/>
              </a:solidFill>
            </a:rPr>
            <a:t> ID</a:t>
          </a:r>
        </a:p>
      </dgm:t>
    </dgm:pt>
    <dgm:pt modelId="{AA3410AB-2BEF-4960-87C9-BB14BFF1BD01}" type="parTrans" cxnId="{36A11C93-3F4C-4BF0-9D5C-A9980B8FBC6A}">
      <dgm:prSet/>
      <dgm:spPr/>
      <dgm:t>
        <a:bodyPr/>
        <a:lstStyle/>
        <a:p>
          <a:endParaRPr lang="es-AR"/>
        </a:p>
      </dgm:t>
    </dgm:pt>
    <dgm:pt modelId="{F574D381-549D-42B1-B5BF-65486821E5CE}" type="sibTrans" cxnId="{36A11C93-3F4C-4BF0-9D5C-A9980B8FBC6A}">
      <dgm:prSet/>
      <dgm:spPr/>
      <dgm:t>
        <a:bodyPr/>
        <a:lstStyle/>
        <a:p>
          <a:endParaRPr lang="es-AR"/>
        </a:p>
      </dgm:t>
    </dgm:pt>
    <dgm:pt modelId="{40AB46C8-4C45-4326-8E74-C1EC1F9F28DA}">
      <dgm:prSet/>
      <dgm:spPr/>
      <dgm:t>
        <a:bodyPr/>
        <a:lstStyle/>
        <a:p>
          <a:pPr algn="l"/>
          <a:r>
            <a:rPr lang="es-MX" sz="2100" dirty="0">
              <a:solidFill>
                <a:schemeClr val="bg1"/>
              </a:solidFill>
            </a:rPr>
            <a:t>Fecha de registro</a:t>
          </a:r>
        </a:p>
      </dgm:t>
    </dgm:pt>
    <dgm:pt modelId="{990D358C-8A32-43DC-92B3-56E0F5404E55}" type="parTrans" cxnId="{9896C849-C978-48CB-B528-4BA773E8B7FA}">
      <dgm:prSet/>
      <dgm:spPr/>
      <dgm:t>
        <a:bodyPr/>
        <a:lstStyle/>
        <a:p>
          <a:endParaRPr lang="es-AR"/>
        </a:p>
      </dgm:t>
    </dgm:pt>
    <dgm:pt modelId="{93EF4414-89EC-4A2E-B344-EE4B362F998E}" type="sibTrans" cxnId="{9896C849-C978-48CB-B528-4BA773E8B7FA}">
      <dgm:prSet/>
      <dgm:spPr/>
      <dgm:t>
        <a:bodyPr/>
        <a:lstStyle/>
        <a:p>
          <a:endParaRPr lang="es-AR"/>
        </a:p>
      </dgm:t>
    </dgm:pt>
    <dgm:pt modelId="{06C88DC1-B0F4-4E8A-9518-ED3489141EB8}">
      <dgm:prSet/>
      <dgm:spPr/>
      <dgm:t>
        <a:bodyPr/>
        <a:lstStyle/>
        <a:p>
          <a:pPr algn="l"/>
          <a:r>
            <a:rPr lang="es-MX" sz="2100">
              <a:solidFill>
                <a:schemeClr val="bg1"/>
              </a:solidFill>
            </a:rPr>
            <a:t>Provincia</a:t>
          </a:r>
          <a:endParaRPr lang="es-MX" sz="2100" dirty="0">
            <a:solidFill>
              <a:schemeClr val="bg1"/>
            </a:solidFill>
          </a:endParaRPr>
        </a:p>
      </dgm:t>
    </dgm:pt>
    <dgm:pt modelId="{697D9E51-49C9-43AD-B513-72F23AEE864A}" type="parTrans" cxnId="{7DC2633E-77B7-484A-BF29-3CA68D182EFA}">
      <dgm:prSet/>
      <dgm:spPr/>
      <dgm:t>
        <a:bodyPr/>
        <a:lstStyle/>
        <a:p>
          <a:endParaRPr lang="es-AR"/>
        </a:p>
      </dgm:t>
    </dgm:pt>
    <dgm:pt modelId="{1BD9F489-977B-456F-BF07-EC8766D7CEFF}" type="sibTrans" cxnId="{7DC2633E-77B7-484A-BF29-3CA68D182EFA}">
      <dgm:prSet/>
      <dgm:spPr/>
      <dgm:t>
        <a:bodyPr/>
        <a:lstStyle/>
        <a:p>
          <a:endParaRPr lang="es-AR"/>
        </a:p>
      </dgm:t>
    </dgm:pt>
    <dgm:pt modelId="{732F072F-C522-48BA-9B17-EAED20CFDA56}">
      <dgm:prSet/>
      <dgm:spPr/>
      <dgm:t>
        <a:bodyPr/>
        <a:lstStyle/>
        <a:p>
          <a:pPr algn="l"/>
          <a:r>
            <a:rPr lang="es-MX" sz="2100" dirty="0">
              <a:solidFill>
                <a:schemeClr val="bg1"/>
              </a:solidFill>
            </a:rPr>
            <a:t>Localidad</a:t>
          </a:r>
        </a:p>
      </dgm:t>
    </dgm:pt>
    <dgm:pt modelId="{033E4482-A910-4619-835B-184916C2BCAC}" type="parTrans" cxnId="{4B1A983D-71F8-4429-AF79-7FE85907C1DD}">
      <dgm:prSet/>
      <dgm:spPr/>
      <dgm:t>
        <a:bodyPr/>
        <a:lstStyle/>
        <a:p>
          <a:endParaRPr lang="es-AR"/>
        </a:p>
      </dgm:t>
    </dgm:pt>
    <dgm:pt modelId="{0A20D0E9-9371-415B-A311-46E02136AF95}" type="sibTrans" cxnId="{4B1A983D-71F8-4429-AF79-7FE85907C1DD}">
      <dgm:prSet/>
      <dgm:spPr/>
      <dgm:t>
        <a:bodyPr/>
        <a:lstStyle/>
        <a:p>
          <a:endParaRPr lang="es-AR"/>
        </a:p>
      </dgm:t>
    </dgm:pt>
    <dgm:pt modelId="{AC363344-C373-45D4-BD80-2EB05C9A6A8E}">
      <dgm:prSet phldrT="[Texto]" custT="1"/>
      <dgm:spPr/>
      <dgm:t>
        <a:bodyPr/>
        <a:lstStyle/>
        <a:p>
          <a:pPr algn="ctr">
            <a:buNone/>
          </a:pPr>
          <a:r>
            <a:rPr lang="es-MX" sz="2800" b="1" dirty="0"/>
            <a:t>Métricas</a:t>
          </a:r>
          <a:endParaRPr lang="es-AR" sz="2800" dirty="0"/>
        </a:p>
      </dgm:t>
    </dgm:pt>
    <dgm:pt modelId="{52DA7E02-08A5-45EF-BA53-C9747D1FF15C}" type="parTrans" cxnId="{412F0414-D28F-48B5-BBEF-1E2BBCB6E393}">
      <dgm:prSet/>
      <dgm:spPr/>
      <dgm:t>
        <a:bodyPr/>
        <a:lstStyle/>
        <a:p>
          <a:endParaRPr lang="es-AR"/>
        </a:p>
      </dgm:t>
    </dgm:pt>
    <dgm:pt modelId="{E1DDC312-CEAC-46C0-9D03-855FF41BBDEC}" type="sibTrans" cxnId="{412F0414-D28F-48B5-BBEF-1E2BBCB6E393}">
      <dgm:prSet/>
      <dgm:spPr/>
      <dgm:t>
        <a:bodyPr/>
        <a:lstStyle/>
        <a:p>
          <a:endParaRPr lang="es-AR"/>
        </a:p>
      </dgm:t>
    </dgm:pt>
    <dgm:pt modelId="{92A8A7F1-161A-41E8-96B5-009323992A13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/>
            <a:t>Reclamos</a:t>
          </a:r>
          <a:endParaRPr lang="es-MX" sz="2100" dirty="0"/>
        </a:p>
      </dgm:t>
    </dgm:pt>
    <dgm:pt modelId="{1DBE44B9-D6DC-427E-AD6F-4A14017D03BE}" type="parTrans" cxnId="{2C6E4797-B922-42E9-9E08-F9D99FCC05DF}">
      <dgm:prSet/>
      <dgm:spPr/>
      <dgm:t>
        <a:bodyPr/>
        <a:lstStyle/>
        <a:p>
          <a:endParaRPr lang="es-AR"/>
        </a:p>
      </dgm:t>
    </dgm:pt>
    <dgm:pt modelId="{F71D7434-923F-4FFA-ABE8-EED5E0188540}" type="sibTrans" cxnId="{2C6E4797-B922-42E9-9E08-F9D99FCC05DF}">
      <dgm:prSet/>
      <dgm:spPr/>
      <dgm:t>
        <a:bodyPr/>
        <a:lstStyle/>
        <a:p>
          <a:endParaRPr lang="es-AR"/>
        </a:p>
      </dgm:t>
    </dgm:pt>
    <dgm:pt modelId="{3FF82915-B196-4C21-B5A6-91F757EA8CE1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/>
            <a:t>Demoras en la entrega</a:t>
          </a:r>
        </a:p>
      </dgm:t>
    </dgm:pt>
    <dgm:pt modelId="{19EC9940-5278-4B06-A451-55350735A715}" type="parTrans" cxnId="{B74F00AF-0C9F-46C5-848B-848FD4396108}">
      <dgm:prSet/>
      <dgm:spPr/>
      <dgm:t>
        <a:bodyPr/>
        <a:lstStyle/>
        <a:p>
          <a:endParaRPr lang="es-AR"/>
        </a:p>
      </dgm:t>
    </dgm:pt>
    <dgm:pt modelId="{1A3A6C45-FE6B-436E-A2F5-02AEED9E12DE}" type="sibTrans" cxnId="{B74F00AF-0C9F-46C5-848B-848FD4396108}">
      <dgm:prSet/>
      <dgm:spPr/>
      <dgm:t>
        <a:bodyPr/>
        <a:lstStyle/>
        <a:p>
          <a:endParaRPr lang="es-AR"/>
        </a:p>
      </dgm:t>
    </dgm:pt>
    <dgm:pt modelId="{1E5F54AE-06DE-4245-B2DF-98109C984AE0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/>
            <a:t>Ventas</a:t>
          </a:r>
          <a:endParaRPr lang="es-AR" sz="2100" dirty="0"/>
        </a:p>
      </dgm:t>
    </dgm:pt>
    <dgm:pt modelId="{5F374B44-C6A9-45FD-999B-BC54CDE6DE38}" type="parTrans" cxnId="{4F44666F-D735-4E7A-A07C-E3B10E072090}">
      <dgm:prSet/>
      <dgm:spPr/>
      <dgm:t>
        <a:bodyPr/>
        <a:lstStyle/>
        <a:p>
          <a:endParaRPr lang="es-AR"/>
        </a:p>
      </dgm:t>
    </dgm:pt>
    <dgm:pt modelId="{CFFE3D0B-4C3C-4404-847F-CAC61BA1DAB2}" type="sibTrans" cxnId="{4F44666F-D735-4E7A-A07C-E3B10E072090}">
      <dgm:prSet/>
      <dgm:spPr/>
      <dgm:t>
        <a:bodyPr/>
        <a:lstStyle/>
        <a:p>
          <a:endParaRPr lang="es-AR"/>
        </a:p>
      </dgm:t>
    </dgm:pt>
    <dgm:pt modelId="{CDBEFA0E-5F6C-4731-B819-12CD3594AB29}">
      <dgm:prSet phldrT="[Texto]" custT="1"/>
      <dgm:spPr/>
      <dgm:t>
        <a:bodyPr/>
        <a:lstStyle/>
        <a:p>
          <a:pPr algn="ctr"/>
          <a:r>
            <a:rPr lang="es-MX" sz="2800" b="1" dirty="0">
              <a:solidFill>
                <a:schemeClr val="bg1"/>
              </a:solidFill>
            </a:rPr>
            <a:t>Historia</a:t>
          </a:r>
          <a:endParaRPr lang="es-AR" sz="2700" dirty="0"/>
        </a:p>
      </dgm:t>
    </dgm:pt>
    <dgm:pt modelId="{5A724252-A08C-429E-8F44-C0EEE3AAAFE6}" type="parTrans" cxnId="{701A7F35-D1A8-44CF-957C-AEF7BB0C525B}">
      <dgm:prSet/>
      <dgm:spPr/>
      <dgm:t>
        <a:bodyPr/>
        <a:lstStyle/>
        <a:p>
          <a:endParaRPr lang="es-AR"/>
        </a:p>
      </dgm:t>
    </dgm:pt>
    <dgm:pt modelId="{E3046D72-4886-4FF0-853E-47039C3C4B8E}" type="sibTrans" cxnId="{701A7F35-D1A8-44CF-957C-AEF7BB0C525B}">
      <dgm:prSet/>
      <dgm:spPr/>
      <dgm:t>
        <a:bodyPr/>
        <a:lstStyle/>
        <a:p>
          <a:endParaRPr lang="es-AR"/>
        </a:p>
      </dgm:t>
    </dgm:pt>
    <dgm:pt modelId="{AFD62683-A5E9-49D6-B59D-4974B6FCEA44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>
              <a:solidFill>
                <a:schemeClr val="bg1"/>
              </a:solidFill>
            </a:rPr>
            <a:t>Transacciones totales</a:t>
          </a:r>
          <a:endParaRPr lang="es-AR" sz="2100" dirty="0"/>
        </a:p>
      </dgm:t>
    </dgm:pt>
    <dgm:pt modelId="{779EE47B-61D9-44E3-A241-EAB118A7C68F}" type="parTrans" cxnId="{096D36CC-2205-4E26-A179-B8824D5EEC5F}">
      <dgm:prSet/>
      <dgm:spPr/>
      <dgm:t>
        <a:bodyPr/>
        <a:lstStyle/>
        <a:p>
          <a:endParaRPr lang="es-AR"/>
        </a:p>
      </dgm:t>
    </dgm:pt>
    <dgm:pt modelId="{50DDDDB3-5488-495D-9B76-A6DC0151EFCA}" type="sibTrans" cxnId="{096D36CC-2205-4E26-A179-B8824D5EEC5F}">
      <dgm:prSet/>
      <dgm:spPr/>
      <dgm:t>
        <a:bodyPr/>
        <a:lstStyle/>
        <a:p>
          <a:endParaRPr lang="es-AR"/>
        </a:p>
      </dgm:t>
    </dgm:pt>
    <dgm:pt modelId="{97B69E7B-27E4-42CC-99B7-EAC49EEFB655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>
              <a:solidFill>
                <a:schemeClr val="bg1"/>
              </a:solidFill>
            </a:rPr>
            <a:t>Canceladas</a:t>
          </a:r>
          <a:endParaRPr lang="es-AR" sz="2100" dirty="0"/>
        </a:p>
      </dgm:t>
    </dgm:pt>
    <dgm:pt modelId="{7A7A834B-7335-4653-A4C2-CFC635E86F6E}" type="parTrans" cxnId="{F110CA09-2DB3-44CB-B3A4-ACCB6C8D1945}">
      <dgm:prSet/>
      <dgm:spPr/>
      <dgm:t>
        <a:bodyPr/>
        <a:lstStyle/>
        <a:p>
          <a:endParaRPr lang="es-AR"/>
        </a:p>
      </dgm:t>
    </dgm:pt>
    <dgm:pt modelId="{A6CECE2F-D097-47CF-B41E-8B6BD541D949}" type="sibTrans" cxnId="{F110CA09-2DB3-44CB-B3A4-ACCB6C8D1945}">
      <dgm:prSet/>
      <dgm:spPr/>
      <dgm:t>
        <a:bodyPr/>
        <a:lstStyle/>
        <a:p>
          <a:endParaRPr lang="es-AR"/>
        </a:p>
      </dgm:t>
    </dgm:pt>
    <dgm:pt modelId="{1819CFFA-3E69-4731-A4DE-5CB413B34891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>
              <a:solidFill>
                <a:schemeClr val="bg1"/>
              </a:solidFill>
            </a:rPr>
            <a:t>Completas</a:t>
          </a:r>
          <a:endParaRPr lang="es-AR" sz="2100" dirty="0"/>
        </a:p>
      </dgm:t>
    </dgm:pt>
    <dgm:pt modelId="{C5691A13-F358-4706-AAA6-6D89514E72B6}" type="parTrans" cxnId="{553D0CFD-2450-40CF-BCD4-B0B2E98CB427}">
      <dgm:prSet/>
      <dgm:spPr/>
      <dgm:t>
        <a:bodyPr/>
        <a:lstStyle/>
        <a:p>
          <a:endParaRPr lang="es-AR"/>
        </a:p>
      </dgm:t>
    </dgm:pt>
    <dgm:pt modelId="{C34F498D-C260-459A-8EFE-FF93D58CB374}" type="sibTrans" cxnId="{553D0CFD-2450-40CF-BCD4-B0B2E98CB427}">
      <dgm:prSet/>
      <dgm:spPr/>
      <dgm:t>
        <a:bodyPr/>
        <a:lstStyle/>
        <a:p>
          <a:endParaRPr lang="es-AR"/>
        </a:p>
      </dgm:t>
    </dgm:pt>
    <dgm:pt modelId="{96913987-46E2-4F28-8EA1-EDADF8F569AB}">
      <dgm:prSet/>
      <dgm:spPr/>
      <dgm:t>
        <a:bodyPr/>
        <a:lstStyle/>
        <a:p>
          <a:pPr algn="l"/>
          <a:r>
            <a:rPr lang="es-MX" sz="2100" b="1" dirty="0">
              <a:solidFill>
                <a:schemeClr val="bg1"/>
              </a:solidFill>
            </a:rPr>
            <a:t>Antigüedad</a:t>
          </a:r>
        </a:p>
      </dgm:t>
    </dgm:pt>
    <dgm:pt modelId="{EA1D1317-30F6-40ED-BBEF-FD23C1E3F8C0}" type="parTrans" cxnId="{494E7FB5-5630-4E6B-950B-91B63700505B}">
      <dgm:prSet/>
      <dgm:spPr/>
      <dgm:t>
        <a:bodyPr/>
        <a:lstStyle/>
        <a:p>
          <a:endParaRPr lang="es-AR"/>
        </a:p>
      </dgm:t>
    </dgm:pt>
    <dgm:pt modelId="{512A897C-1051-4215-A656-66E99088190F}" type="sibTrans" cxnId="{494E7FB5-5630-4E6B-950B-91B63700505B}">
      <dgm:prSet/>
      <dgm:spPr/>
      <dgm:t>
        <a:bodyPr/>
        <a:lstStyle/>
        <a:p>
          <a:endParaRPr lang="es-AR"/>
        </a:p>
      </dgm:t>
    </dgm:pt>
    <dgm:pt modelId="{58586702-04E2-4BA7-A2E9-558D4799AC65}">
      <dgm:prSet/>
      <dgm:spPr/>
      <dgm:t>
        <a:bodyPr/>
        <a:lstStyle/>
        <a:p>
          <a:pPr algn="l"/>
          <a:endParaRPr lang="es-MX" sz="2100" dirty="0">
            <a:solidFill>
              <a:schemeClr val="bg1"/>
            </a:solidFill>
          </a:endParaRPr>
        </a:p>
      </dgm:t>
    </dgm:pt>
    <dgm:pt modelId="{475AABD4-E70C-4903-9C89-0426FE1C0663}" type="parTrans" cxnId="{B2CB3520-E36C-42F5-B002-98BD6D1D34DD}">
      <dgm:prSet/>
      <dgm:spPr/>
      <dgm:t>
        <a:bodyPr/>
        <a:lstStyle/>
        <a:p>
          <a:endParaRPr lang="es-AR"/>
        </a:p>
      </dgm:t>
    </dgm:pt>
    <dgm:pt modelId="{73184EB4-2034-41EF-8B92-E33F75259A1D}" type="sibTrans" cxnId="{B2CB3520-E36C-42F5-B002-98BD6D1D34DD}">
      <dgm:prSet/>
      <dgm:spPr/>
      <dgm:t>
        <a:bodyPr/>
        <a:lstStyle/>
        <a:p>
          <a:endParaRPr lang="es-AR"/>
        </a:p>
      </dgm:t>
    </dgm:pt>
    <dgm:pt modelId="{9E6CC6F3-9B01-4F3E-9333-F8157A89D315}">
      <dgm:prSet/>
      <dgm:spPr/>
      <dgm:t>
        <a:bodyPr/>
        <a:lstStyle/>
        <a:p>
          <a:pPr algn="l"/>
          <a:r>
            <a:rPr lang="es-MX" sz="2100" b="1" dirty="0"/>
            <a:t>Total facturado </a:t>
          </a:r>
        </a:p>
      </dgm:t>
    </dgm:pt>
    <dgm:pt modelId="{CE09A7DF-447B-4AFC-9086-19ABDB88A490}" type="parTrans" cxnId="{B008A27B-16A3-43A4-9493-8FD64127797D}">
      <dgm:prSet/>
      <dgm:spPr/>
      <dgm:t>
        <a:bodyPr/>
        <a:lstStyle/>
        <a:p>
          <a:endParaRPr lang="es-AR"/>
        </a:p>
      </dgm:t>
    </dgm:pt>
    <dgm:pt modelId="{C5F3E5B1-AEA5-4FF3-B7D8-9C140B995D21}" type="sibTrans" cxnId="{B008A27B-16A3-43A4-9493-8FD64127797D}">
      <dgm:prSet/>
      <dgm:spPr/>
      <dgm:t>
        <a:bodyPr/>
        <a:lstStyle/>
        <a:p>
          <a:endParaRPr lang="es-AR"/>
        </a:p>
      </dgm:t>
    </dgm:pt>
    <dgm:pt modelId="{6F9A50B8-A4C4-4D58-A9DD-920399307DD3}">
      <dgm:prSet/>
      <dgm:spPr/>
      <dgm:t>
        <a:bodyPr/>
        <a:lstStyle/>
        <a:p>
          <a:pPr algn="l"/>
          <a:endParaRPr lang="es-MX" sz="2100" dirty="0"/>
        </a:p>
      </dgm:t>
    </dgm:pt>
    <dgm:pt modelId="{3FEFFF90-FD3A-4A43-A9A1-BBDF2C71B858}" type="parTrans" cxnId="{AD521FCF-33DA-4B3A-A4A8-AFCE326471FF}">
      <dgm:prSet/>
      <dgm:spPr/>
      <dgm:t>
        <a:bodyPr/>
        <a:lstStyle/>
        <a:p>
          <a:endParaRPr lang="es-AR"/>
        </a:p>
      </dgm:t>
    </dgm:pt>
    <dgm:pt modelId="{C4626F83-97FA-4AB9-88A9-52B68201336B}" type="sibTrans" cxnId="{AD521FCF-33DA-4B3A-A4A8-AFCE326471FF}">
      <dgm:prSet/>
      <dgm:spPr/>
      <dgm:t>
        <a:bodyPr/>
        <a:lstStyle/>
        <a:p>
          <a:endParaRPr lang="es-AR"/>
        </a:p>
      </dgm:t>
    </dgm:pt>
    <dgm:pt modelId="{53D7510D-298E-4E6B-BC3E-557F61CCD6F6}">
      <dgm:prSet/>
      <dgm:spPr/>
      <dgm:t>
        <a:bodyPr/>
        <a:lstStyle/>
        <a:p>
          <a:pPr algn="l"/>
          <a:r>
            <a:rPr lang="es-MX" sz="2100" b="1" dirty="0"/>
            <a:t>Ganancia</a:t>
          </a:r>
        </a:p>
      </dgm:t>
    </dgm:pt>
    <dgm:pt modelId="{249ED2F2-C014-47C8-9306-EFB2A392E07E}" type="parTrans" cxnId="{D494A459-4865-41CD-BFB5-79EDB2B7FB91}">
      <dgm:prSet/>
      <dgm:spPr/>
      <dgm:t>
        <a:bodyPr/>
        <a:lstStyle/>
        <a:p>
          <a:endParaRPr lang="es-AR"/>
        </a:p>
      </dgm:t>
    </dgm:pt>
    <dgm:pt modelId="{AA92005D-47B0-4945-BEC9-B45977CB8431}" type="sibTrans" cxnId="{D494A459-4865-41CD-BFB5-79EDB2B7FB91}">
      <dgm:prSet/>
      <dgm:spPr/>
      <dgm:t>
        <a:bodyPr/>
        <a:lstStyle/>
        <a:p>
          <a:endParaRPr lang="es-AR"/>
        </a:p>
      </dgm:t>
    </dgm:pt>
    <dgm:pt modelId="{E10F2745-4791-4FD7-81DD-DBFBD6F08E08}">
      <dgm:prSet/>
      <dgm:spPr/>
      <dgm:t>
        <a:bodyPr/>
        <a:lstStyle/>
        <a:p>
          <a:pPr algn="l"/>
          <a:r>
            <a:rPr lang="es-MX" sz="2100" b="1" dirty="0"/>
            <a:t>Precio por ticket</a:t>
          </a:r>
        </a:p>
      </dgm:t>
    </dgm:pt>
    <dgm:pt modelId="{A4B4E8AA-CFF5-407E-B321-EEB68EF55623}" type="parTrans" cxnId="{C38440B5-463C-412E-A4EC-F9105072CFBA}">
      <dgm:prSet/>
      <dgm:spPr/>
      <dgm:t>
        <a:bodyPr/>
        <a:lstStyle/>
        <a:p>
          <a:endParaRPr lang="es-AR"/>
        </a:p>
      </dgm:t>
    </dgm:pt>
    <dgm:pt modelId="{9D587DA3-14D3-4C13-B869-0C6B7E87513B}" type="sibTrans" cxnId="{C38440B5-463C-412E-A4EC-F9105072CFBA}">
      <dgm:prSet/>
      <dgm:spPr/>
      <dgm:t>
        <a:bodyPr/>
        <a:lstStyle/>
        <a:p>
          <a:endParaRPr lang="es-AR"/>
        </a:p>
      </dgm:t>
    </dgm:pt>
    <dgm:pt modelId="{F461ED78-66C0-4BD3-ADCC-622262F450A9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b="1" dirty="0"/>
            <a:t>Porcentaje de ventas canceladas</a:t>
          </a:r>
          <a:endParaRPr lang="es-AR" sz="2100" b="1" dirty="0"/>
        </a:p>
      </dgm:t>
    </dgm:pt>
    <dgm:pt modelId="{3B9DF59D-C026-426A-89D7-08B420E0A31B}" type="parTrans" cxnId="{677007BE-C47A-4217-94B7-7492BFF10985}">
      <dgm:prSet/>
      <dgm:spPr/>
      <dgm:t>
        <a:bodyPr/>
        <a:lstStyle/>
        <a:p>
          <a:endParaRPr lang="es-AR"/>
        </a:p>
      </dgm:t>
    </dgm:pt>
    <dgm:pt modelId="{6147DBFB-5A02-430B-9DA3-5DCC7CDAAF51}" type="sibTrans" cxnId="{677007BE-C47A-4217-94B7-7492BFF10985}">
      <dgm:prSet/>
      <dgm:spPr/>
      <dgm:t>
        <a:bodyPr/>
        <a:lstStyle/>
        <a:p>
          <a:endParaRPr lang="es-AR"/>
        </a:p>
      </dgm:t>
    </dgm:pt>
    <dgm:pt modelId="{D6A9E25F-3320-402D-88FE-5AF88C8D222B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s-AR" sz="2100" dirty="0"/>
        </a:p>
      </dgm:t>
    </dgm:pt>
    <dgm:pt modelId="{5890A580-694B-49BF-BCB6-8066EBABF9F9}" type="parTrans" cxnId="{196764EB-385E-4F46-8892-5415C0634906}">
      <dgm:prSet/>
      <dgm:spPr/>
      <dgm:t>
        <a:bodyPr/>
        <a:lstStyle/>
        <a:p>
          <a:endParaRPr lang="es-AR"/>
        </a:p>
      </dgm:t>
    </dgm:pt>
    <dgm:pt modelId="{93F10FC6-61DB-446E-8F3F-FC78E3DDA49E}" type="sibTrans" cxnId="{196764EB-385E-4F46-8892-5415C0634906}">
      <dgm:prSet/>
      <dgm:spPr/>
      <dgm:t>
        <a:bodyPr/>
        <a:lstStyle/>
        <a:p>
          <a:endParaRPr lang="es-AR"/>
        </a:p>
      </dgm:t>
    </dgm:pt>
    <dgm:pt modelId="{DF53F0E6-1285-40B1-97AB-8DE958F0F8D5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/>
            <a:t>Cancelaciones</a:t>
          </a:r>
          <a:endParaRPr lang="es-AR" sz="2100" dirty="0"/>
        </a:p>
      </dgm:t>
    </dgm:pt>
    <dgm:pt modelId="{7C4DB265-A0ED-440B-BDF1-D9983F3CB561}" type="sibTrans" cxnId="{A079D626-1D40-494A-8D5B-A425DD64A458}">
      <dgm:prSet/>
      <dgm:spPr/>
      <dgm:t>
        <a:bodyPr/>
        <a:lstStyle/>
        <a:p>
          <a:endParaRPr lang="es-AR"/>
        </a:p>
      </dgm:t>
    </dgm:pt>
    <dgm:pt modelId="{FD1B0CBB-F2B6-4973-B17F-4CEC7F91B265}" type="parTrans" cxnId="{A079D626-1D40-494A-8D5B-A425DD64A458}">
      <dgm:prSet/>
      <dgm:spPr/>
      <dgm:t>
        <a:bodyPr/>
        <a:lstStyle/>
        <a:p>
          <a:endParaRPr lang="es-AR"/>
        </a:p>
      </dgm:t>
    </dgm:pt>
    <dgm:pt modelId="{E6C2B63B-4C5C-48F9-98DE-02480EF597C1}">
      <dgm:prSet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MX" sz="1800" dirty="0"/>
            <a:t>*datos de los </a:t>
          </a:r>
          <a:r>
            <a:rPr lang="es-MX" sz="1800" b="0" dirty="0"/>
            <a:t>últimos 60 días de actividad</a:t>
          </a:r>
          <a:endParaRPr lang="es-AR" sz="1800" b="0" dirty="0"/>
        </a:p>
      </dgm:t>
    </dgm:pt>
    <dgm:pt modelId="{7E40ACBC-C6B7-4259-984E-B1DAF6DDB36D}" type="parTrans" cxnId="{66CE007F-166D-4E56-82CE-943CAFB4E522}">
      <dgm:prSet/>
      <dgm:spPr/>
      <dgm:t>
        <a:bodyPr/>
        <a:lstStyle/>
        <a:p>
          <a:endParaRPr lang="es-AR"/>
        </a:p>
      </dgm:t>
    </dgm:pt>
    <dgm:pt modelId="{8DEDDA30-4F43-4500-A3E3-D6C3C6F3819C}" type="sibTrans" cxnId="{66CE007F-166D-4E56-82CE-943CAFB4E522}">
      <dgm:prSet/>
      <dgm:spPr/>
      <dgm:t>
        <a:bodyPr/>
        <a:lstStyle/>
        <a:p>
          <a:endParaRPr lang="es-AR"/>
        </a:p>
      </dgm:t>
    </dgm:pt>
    <dgm:pt modelId="{6CDA0B4B-82B6-4DF1-BC6A-CC369BDEA62A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s-AR" sz="2100" dirty="0"/>
        </a:p>
      </dgm:t>
    </dgm:pt>
    <dgm:pt modelId="{D2B11A73-750E-4B1F-A0DC-7E00A2E5A5D0}" type="parTrans" cxnId="{DE478C6C-DF2C-4C59-BFDB-AB35E71F9C6F}">
      <dgm:prSet/>
      <dgm:spPr/>
      <dgm:t>
        <a:bodyPr/>
        <a:lstStyle/>
        <a:p>
          <a:endParaRPr lang="es-AR"/>
        </a:p>
      </dgm:t>
    </dgm:pt>
    <dgm:pt modelId="{D1D3D390-9B20-4F72-B692-C42B7E76C152}" type="sibTrans" cxnId="{DE478C6C-DF2C-4C59-BFDB-AB35E71F9C6F}">
      <dgm:prSet/>
      <dgm:spPr/>
      <dgm:t>
        <a:bodyPr/>
        <a:lstStyle/>
        <a:p>
          <a:endParaRPr lang="es-AR"/>
        </a:p>
      </dgm:t>
    </dgm:pt>
    <dgm:pt modelId="{87901868-566F-4F7B-9AF5-AD39E1855F14}">
      <dgm:prSet phldrT="[Texto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2100" dirty="0"/>
            <a:t>Cantidad de ítems vendidos</a:t>
          </a:r>
          <a:endParaRPr lang="es-AR" sz="2100" dirty="0"/>
        </a:p>
      </dgm:t>
    </dgm:pt>
    <dgm:pt modelId="{5FF447B2-56E8-4E3F-B0BB-6A400CC9D986}" type="parTrans" cxnId="{305E6F44-7CAD-4F51-A9D0-55CB763E542D}">
      <dgm:prSet/>
      <dgm:spPr/>
      <dgm:t>
        <a:bodyPr/>
        <a:lstStyle/>
        <a:p>
          <a:endParaRPr lang="es-AR"/>
        </a:p>
      </dgm:t>
    </dgm:pt>
    <dgm:pt modelId="{5454C8EB-EEAB-45C2-A98D-39F43B46F7C8}" type="sibTrans" cxnId="{305E6F44-7CAD-4F51-A9D0-55CB763E542D}">
      <dgm:prSet/>
      <dgm:spPr/>
      <dgm:t>
        <a:bodyPr/>
        <a:lstStyle/>
        <a:p>
          <a:endParaRPr lang="es-AR"/>
        </a:p>
      </dgm:t>
    </dgm:pt>
    <dgm:pt modelId="{31ACDDB1-6864-45CD-A502-B2043824A0A3}" type="pres">
      <dgm:prSet presAssocID="{F19B6061-A4E1-4F8A-89F4-192459AC210E}" presName="Name0" presStyleCnt="0">
        <dgm:presLayoutVars>
          <dgm:dir/>
          <dgm:resizeHandles val="exact"/>
        </dgm:presLayoutVars>
      </dgm:prSet>
      <dgm:spPr/>
    </dgm:pt>
    <dgm:pt modelId="{39394EE0-40FB-4078-B4E2-DF49AC386072}" type="pres">
      <dgm:prSet presAssocID="{9630CFDB-6C58-45BB-A07B-72FBD180F316}" presName="node" presStyleLbl="node1" presStyleIdx="0" presStyleCnt="5">
        <dgm:presLayoutVars>
          <dgm:bulletEnabled val="1"/>
        </dgm:presLayoutVars>
      </dgm:prSet>
      <dgm:spPr>
        <a:prstGeom prst="parallelogram">
          <a:avLst/>
        </a:prstGeom>
      </dgm:spPr>
    </dgm:pt>
    <dgm:pt modelId="{22126B5B-8EF2-44A3-8FFA-E897D2900377}" type="pres">
      <dgm:prSet presAssocID="{87722D37-1B80-4589-B948-31C6994A8064}" presName="sibTrans" presStyleCnt="0"/>
      <dgm:spPr/>
    </dgm:pt>
    <dgm:pt modelId="{20D6E594-8B51-478F-AEE6-69C865CE741B}" type="pres">
      <dgm:prSet presAssocID="{B7E8C748-5AC8-4C28-94BC-2688EB76C32B}" presName="node" presStyleLbl="node1" presStyleIdx="1" presStyleCnt="5">
        <dgm:presLayoutVars>
          <dgm:bulletEnabled val="1"/>
        </dgm:presLayoutVars>
      </dgm:prSet>
      <dgm:spPr>
        <a:prstGeom prst="parallelogram">
          <a:avLst/>
        </a:prstGeom>
      </dgm:spPr>
    </dgm:pt>
    <dgm:pt modelId="{FE3EBF8F-CBAD-435F-8799-F547EEC8D724}" type="pres">
      <dgm:prSet presAssocID="{CBB4EA7C-3F1D-44DF-AD3B-632F56C13CF2}" presName="sibTrans" presStyleCnt="0"/>
      <dgm:spPr/>
    </dgm:pt>
    <dgm:pt modelId="{0AB73FB7-7072-45DC-9640-B444CAF8EBCB}" type="pres">
      <dgm:prSet presAssocID="{0E074DDA-166A-4DFA-AE5A-D84A023D2028}" presName="node" presStyleLbl="node1" presStyleIdx="2" presStyleCnt="5">
        <dgm:presLayoutVars>
          <dgm:bulletEnabled val="1"/>
        </dgm:presLayoutVars>
      </dgm:prSet>
      <dgm:spPr>
        <a:prstGeom prst="parallelogram">
          <a:avLst/>
        </a:prstGeom>
      </dgm:spPr>
    </dgm:pt>
    <dgm:pt modelId="{BA42C02D-F937-43D7-97C5-931507B83096}" type="pres">
      <dgm:prSet presAssocID="{68CC0BE7-653F-4906-866C-BAEE1CCB1590}" presName="sibTrans" presStyleCnt="0"/>
      <dgm:spPr/>
    </dgm:pt>
    <dgm:pt modelId="{DF0756F7-550F-422D-BF1B-CAC6608D8CCB}" type="pres">
      <dgm:prSet presAssocID="{AC363344-C373-45D4-BD80-2EB05C9A6A8E}" presName="node" presStyleLbl="node1" presStyleIdx="3" presStyleCnt="5">
        <dgm:presLayoutVars>
          <dgm:bulletEnabled val="1"/>
        </dgm:presLayoutVars>
      </dgm:prSet>
      <dgm:spPr>
        <a:prstGeom prst="parallelogram">
          <a:avLst/>
        </a:prstGeom>
      </dgm:spPr>
    </dgm:pt>
    <dgm:pt modelId="{6299632A-1682-415E-8AF4-0210C438DEE7}" type="pres">
      <dgm:prSet presAssocID="{E1DDC312-CEAC-46C0-9D03-855FF41BBDEC}" presName="sibTrans" presStyleCnt="0"/>
      <dgm:spPr/>
    </dgm:pt>
    <dgm:pt modelId="{D716F932-47CC-431B-AE47-C649C582CF52}" type="pres">
      <dgm:prSet presAssocID="{CDBEFA0E-5F6C-4731-B819-12CD3594AB29}" presName="node" presStyleLbl="node1" presStyleIdx="4" presStyleCnt="5" custScaleY="96589">
        <dgm:presLayoutVars>
          <dgm:bulletEnabled val="1"/>
        </dgm:presLayoutVars>
      </dgm:prSet>
      <dgm:spPr>
        <a:prstGeom prst="parallelogram">
          <a:avLst/>
        </a:prstGeom>
      </dgm:spPr>
    </dgm:pt>
  </dgm:ptLst>
  <dgm:cxnLst>
    <dgm:cxn modelId="{F110CA09-2DB3-44CB-B3A4-ACCB6C8D1945}" srcId="{CDBEFA0E-5F6C-4731-B819-12CD3594AB29}" destId="{97B69E7B-27E4-42CC-99B7-EAC49EEFB655}" srcOrd="1" destOrd="0" parTransId="{7A7A834B-7335-4653-A4C2-CFC635E86F6E}" sibTransId="{A6CECE2F-D097-47CF-B41E-8B6BD541D949}"/>
    <dgm:cxn modelId="{073EFD0C-FFAC-4D1F-9DCB-D4DC16EF57D0}" type="presOf" srcId="{0E074DDA-166A-4DFA-AE5A-D84A023D2028}" destId="{0AB73FB7-7072-45DC-9640-B444CAF8EBCB}" srcOrd="0" destOrd="0" presId="urn:microsoft.com/office/officeart/2005/8/layout/hList6"/>
    <dgm:cxn modelId="{512C530D-A15C-4063-8330-E1319D790A94}" type="presOf" srcId="{06C88DC1-B0F4-4E8A-9518-ED3489141EB8}" destId="{39394EE0-40FB-4078-B4E2-DF49AC386072}" srcOrd="0" destOrd="4" presId="urn:microsoft.com/office/officeart/2005/8/layout/hList6"/>
    <dgm:cxn modelId="{412F0414-D28F-48B5-BBEF-1E2BBCB6E393}" srcId="{F19B6061-A4E1-4F8A-89F4-192459AC210E}" destId="{AC363344-C373-45D4-BD80-2EB05C9A6A8E}" srcOrd="3" destOrd="0" parTransId="{52DA7E02-08A5-45EF-BA53-C9747D1FF15C}" sibTransId="{E1DDC312-CEAC-46C0-9D03-855FF41BBDEC}"/>
    <dgm:cxn modelId="{F459211D-B4F2-4FEC-AE6D-CD0B388127D1}" type="presOf" srcId="{DF53F0E6-1285-40B1-97AB-8DE958F0F8D5}" destId="{DF0756F7-550F-422D-BF1B-CAC6608D8CCB}" srcOrd="0" destOrd="1" presId="urn:microsoft.com/office/officeart/2005/8/layout/hList6"/>
    <dgm:cxn modelId="{93CEA71F-5B68-4C10-AC36-E9270612D215}" type="presOf" srcId="{53D7510D-298E-4E6B-BC3E-557F61CCD6F6}" destId="{20D6E594-8B51-478F-AEE6-69C865CE741B}" srcOrd="0" destOrd="5" presId="urn:microsoft.com/office/officeart/2005/8/layout/hList6"/>
    <dgm:cxn modelId="{B2CB3520-E36C-42F5-B002-98BD6D1D34DD}" srcId="{9630CFDB-6C58-45BB-A07B-72FBD180F316}" destId="{58586702-04E2-4BA7-A2E9-558D4799AC65}" srcOrd="5" destOrd="0" parTransId="{475AABD4-E70C-4903-9C89-0426FE1C0663}" sibTransId="{73184EB4-2034-41EF-8B92-E33F75259A1D}"/>
    <dgm:cxn modelId="{EE85C321-F52F-4281-9656-D77D4538C0ED}" type="presOf" srcId="{B7E8C748-5AC8-4C28-94BC-2688EB76C32B}" destId="{20D6E594-8B51-478F-AEE6-69C865CE741B}" srcOrd="0" destOrd="0" presId="urn:microsoft.com/office/officeart/2005/8/layout/hList6"/>
    <dgm:cxn modelId="{A079D626-1D40-494A-8D5B-A425DD64A458}" srcId="{AC363344-C373-45D4-BD80-2EB05C9A6A8E}" destId="{DF53F0E6-1285-40B1-97AB-8DE958F0F8D5}" srcOrd="0" destOrd="0" parTransId="{FD1B0CBB-F2B6-4973-B17F-4CEC7F91B265}" sibTransId="{7C4DB265-A0ED-440B-BDF1-D9983F3CB561}"/>
    <dgm:cxn modelId="{51396627-BC30-480E-A64B-8F46B72CAB31}" type="presOf" srcId="{87901868-566F-4F7B-9AF5-AD39E1855F14}" destId="{20D6E594-8B51-478F-AEE6-69C865CE741B}" srcOrd="0" destOrd="2" presId="urn:microsoft.com/office/officeart/2005/8/layout/hList6"/>
    <dgm:cxn modelId="{45FE7629-8947-4FAD-ABD1-D0461E4053DD}" type="presOf" srcId="{342A5615-3EDA-4D75-818E-39A0D2C9F0B5}" destId="{20D6E594-8B51-478F-AEE6-69C865CE741B}" srcOrd="0" destOrd="1" presId="urn:microsoft.com/office/officeart/2005/8/layout/hList6"/>
    <dgm:cxn modelId="{CC1CBA29-790D-4428-AAD9-BDA41E9F72C7}" type="presOf" srcId="{732F072F-C522-48BA-9B17-EAED20CFDA56}" destId="{39394EE0-40FB-4078-B4E2-DF49AC386072}" srcOrd="0" destOrd="5" presId="urn:microsoft.com/office/officeart/2005/8/layout/hList6"/>
    <dgm:cxn modelId="{701A7F35-D1A8-44CF-957C-AEF7BB0C525B}" srcId="{F19B6061-A4E1-4F8A-89F4-192459AC210E}" destId="{CDBEFA0E-5F6C-4731-B819-12CD3594AB29}" srcOrd="4" destOrd="0" parTransId="{5A724252-A08C-429E-8F44-C0EEE3AAAFE6}" sibTransId="{E3046D72-4886-4FF0-853E-47039C3C4B8E}"/>
    <dgm:cxn modelId="{4B1A983D-71F8-4429-AF79-7FE85907C1DD}" srcId="{9630CFDB-6C58-45BB-A07B-72FBD180F316}" destId="{732F072F-C522-48BA-9B17-EAED20CFDA56}" srcOrd="4" destOrd="0" parTransId="{033E4482-A910-4619-835B-184916C2BCAC}" sibTransId="{0A20D0E9-9371-415B-A311-46E02136AF95}"/>
    <dgm:cxn modelId="{7DC2633E-77B7-484A-BF29-3CA68D182EFA}" srcId="{9630CFDB-6C58-45BB-A07B-72FBD180F316}" destId="{06C88DC1-B0F4-4E8A-9518-ED3489141EB8}" srcOrd="3" destOrd="0" parTransId="{697D9E51-49C9-43AD-B513-72F23AEE864A}" sibTransId="{1BD9F489-977B-456F-BF07-EC8766D7CEFF}"/>
    <dgm:cxn modelId="{B4AA4B60-6178-4346-AFC4-56FF4DF5B1AE}" type="presOf" srcId="{CDBEFA0E-5F6C-4731-B819-12CD3594AB29}" destId="{D716F932-47CC-431B-AE47-C649C582CF52}" srcOrd="0" destOrd="0" presId="urn:microsoft.com/office/officeart/2005/8/layout/hList6"/>
    <dgm:cxn modelId="{305E6F44-7CAD-4F51-A9D0-55CB763E542D}" srcId="{B7E8C748-5AC8-4C28-94BC-2688EB76C32B}" destId="{87901868-566F-4F7B-9AF5-AD39E1855F14}" srcOrd="1" destOrd="0" parTransId="{5FF447B2-56E8-4E3F-B0BB-6A400CC9D986}" sibTransId="{5454C8EB-EEAB-45C2-A98D-39F43B46F7C8}"/>
    <dgm:cxn modelId="{9896C849-C978-48CB-B528-4BA773E8B7FA}" srcId="{9630CFDB-6C58-45BB-A07B-72FBD180F316}" destId="{40AB46C8-4C45-4326-8E74-C1EC1F9F28DA}" srcOrd="2" destOrd="0" parTransId="{990D358C-8A32-43DC-92B3-56E0F5404E55}" sibTransId="{93EF4414-89EC-4A2E-B344-EE4B362F998E}"/>
    <dgm:cxn modelId="{DE478C6C-DF2C-4C59-BFDB-AB35E71F9C6F}" srcId="{AC363344-C373-45D4-BD80-2EB05C9A6A8E}" destId="{6CDA0B4B-82B6-4DF1-BC6A-CC369BDEA62A}" srcOrd="4" destOrd="0" parTransId="{D2B11A73-750E-4B1F-A0DC-7E00A2E5A5D0}" sibTransId="{D1D3D390-9B20-4F72-B692-C42B7E76C152}"/>
    <dgm:cxn modelId="{C2F65A4E-FDB2-4584-92DB-6C9D82C5425D}" type="presOf" srcId="{92A8A7F1-161A-41E8-96B5-009323992A13}" destId="{DF0756F7-550F-422D-BF1B-CAC6608D8CCB}" srcOrd="0" destOrd="2" presId="urn:microsoft.com/office/officeart/2005/8/layout/hList6"/>
    <dgm:cxn modelId="{4F44666F-D735-4E7A-A07C-E3B10E072090}" srcId="{AC363344-C373-45D4-BD80-2EB05C9A6A8E}" destId="{1E5F54AE-06DE-4245-B2DF-98109C984AE0}" srcOrd="3" destOrd="0" parTransId="{5F374B44-C6A9-45FD-999B-BC54CDE6DE38}" sibTransId="{CFFE3D0B-4C3C-4404-847F-CAC61BA1DAB2}"/>
    <dgm:cxn modelId="{FA9C2851-81D9-43BC-A488-3529BA0C4BBC}" type="presOf" srcId="{AFD62683-A5E9-49D6-B59D-4974B6FCEA44}" destId="{D716F932-47CC-431B-AE47-C649C582CF52}" srcOrd="0" destOrd="1" presId="urn:microsoft.com/office/officeart/2005/8/layout/hList6"/>
    <dgm:cxn modelId="{93B27C76-7100-4D1A-BF5A-EEB01606723B}" type="presOf" srcId="{6CDA0B4B-82B6-4DF1-BC6A-CC369BDEA62A}" destId="{DF0756F7-550F-422D-BF1B-CAC6608D8CCB}" srcOrd="0" destOrd="5" presId="urn:microsoft.com/office/officeart/2005/8/layout/hList6"/>
    <dgm:cxn modelId="{D494A459-4865-41CD-BFB5-79EDB2B7FB91}" srcId="{B7E8C748-5AC8-4C28-94BC-2688EB76C32B}" destId="{53D7510D-298E-4E6B-BC3E-557F61CCD6F6}" srcOrd="4" destOrd="0" parTransId="{249ED2F2-C014-47C8-9306-EFB2A392E07E}" sibTransId="{AA92005D-47B0-4945-BEC9-B45977CB8431}"/>
    <dgm:cxn modelId="{C101797A-3A73-4E24-85D1-2EEE3D42AF39}" type="presOf" srcId="{40AB46C8-4C45-4326-8E74-C1EC1F9F28DA}" destId="{39394EE0-40FB-4078-B4E2-DF49AC386072}" srcOrd="0" destOrd="3" presId="urn:microsoft.com/office/officeart/2005/8/layout/hList6"/>
    <dgm:cxn modelId="{4FD8747B-1FE1-4C95-9BF6-4198725D265A}" type="presOf" srcId="{F461ED78-66C0-4BD3-ADCC-622262F450A9}" destId="{D716F932-47CC-431B-AE47-C649C582CF52}" srcOrd="0" destOrd="5" presId="urn:microsoft.com/office/officeart/2005/8/layout/hList6"/>
    <dgm:cxn modelId="{B008A27B-16A3-43A4-9493-8FD64127797D}" srcId="{B7E8C748-5AC8-4C28-94BC-2688EB76C32B}" destId="{9E6CC6F3-9B01-4F3E-9333-F8157A89D315}" srcOrd="3" destOrd="0" parTransId="{CE09A7DF-447B-4AFC-9086-19ABDB88A490}" sibTransId="{C5F3E5B1-AEA5-4FF3-B7D8-9C140B995D21}"/>
    <dgm:cxn modelId="{11302E7C-3171-4402-A1C6-DB237AE50FF6}" type="presOf" srcId="{1E5F54AE-06DE-4245-B2DF-98109C984AE0}" destId="{DF0756F7-550F-422D-BF1B-CAC6608D8CCB}" srcOrd="0" destOrd="4" presId="urn:microsoft.com/office/officeart/2005/8/layout/hList6"/>
    <dgm:cxn modelId="{66CE007F-166D-4E56-82CE-943CAFB4E522}" srcId="{AC363344-C373-45D4-BD80-2EB05C9A6A8E}" destId="{E6C2B63B-4C5C-48F9-98DE-02480EF597C1}" srcOrd="5" destOrd="0" parTransId="{7E40ACBC-C6B7-4259-984E-B1DAF6DDB36D}" sibTransId="{8DEDDA30-4F43-4500-A3E3-D6C3C6F3819C}"/>
    <dgm:cxn modelId="{0F7E1B8B-E19F-4528-89C1-2F13950648F5}" srcId="{B7E8C748-5AC8-4C28-94BC-2688EB76C32B}" destId="{342A5615-3EDA-4D75-818E-39A0D2C9F0B5}" srcOrd="0" destOrd="0" parTransId="{6AF0CA92-67C3-4882-86FF-23902FEAFCCD}" sibTransId="{87FFEC9D-5A3B-4C63-ACEE-E8637228C241}"/>
    <dgm:cxn modelId="{E5A8D68D-AA2E-4619-81AA-7BC011FC5124}" type="presOf" srcId="{58586702-04E2-4BA7-A2E9-558D4799AC65}" destId="{39394EE0-40FB-4078-B4E2-DF49AC386072}" srcOrd="0" destOrd="6" presId="urn:microsoft.com/office/officeart/2005/8/layout/hList6"/>
    <dgm:cxn modelId="{9DAAF490-8459-4615-AF6E-F39E4CD98C68}" srcId="{0E074DDA-166A-4DFA-AE5A-D84A023D2028}" destId="{1E214C08-0B04-4E6F-A864-99FC6F3CA2F5}" srcOrd="0" destOrd="0" parTransId="{05A10D01-E47D-4F58-B09E-44572F8E6FF3}" sibTransId="{486ADECD-11D5-4A74-8152-7F9C2EE09299}"/>
    <dgm:cxn modelId="{36A11C93-3F4C-4BF0-9D5C-A9980B8FBC6A}" srcId="{9630CFDB-6C58-45BB-A07B-72FBD180F316}" destId="{4E89B948-55F2-450E-98AA-53E8F4614072}" srcOrd="1" destOrd="0" parTransId="{AA3410AB-2BEF-4960-87C9-BB14BFF1BD01}" sibTransId="{F574D381-549D-42B1-B5BF-65486821E5CE}"/>
    <dgm:cxn modelId="{BDC37E96-0502-48FC-9201-CE3D7259EF84}" srcId="{F19B6061-A4E1-4F8A-89F4-192459AC210E}" destId="{B7E8C748-5AC8-4C28-94BC-2688EB76C32B}" srcOrd="1" destOrd="0" parTransId="{1A011CD8-ACC8-4D3A-AF67-B64667A6AB53}" sibTransId="{CBB4EA7C-3F1D-44DF-AD3B-632F56C13CF2}"/>
    <dgm:cxn modelId="{2C6E4797-B922-42E9-9E08-F9D99FCC05DF}" srcId="{AC363344-C373-45D4-BD80-2EB05C9A6A8E}" destId="{92A8A7F1-161A-41E8-96B5-009323992A13}" srcOrd="1" destOrd="0" parTransId="{1DBE44B9-D6DC-427E-AD6F-4A14017D03BE}" sibTransId="{F71D7434-923F-4FFA-ABE8-EED5E0188540}"/>
    <dgm:cxn modelId="{EFEC6F9A-1405-4417-B89C-EAC445AB5139}" srcId="{F19B6061-A4E1-4F8A-89F4-192459AC210E}" destId="{0E074DDA-166A-4DFA-AE5A-D84A023D2028}" srcOrd="2" destOrd="0" parTransId="{87B975DF-3E20-4D3E-B14C-46FC9E6DACD6}" sibTransId="{68CC0BE7-653F-4906-866C-BAEE1CCB1590}"/>
    <dgm:cxn modelId="{A6BD4E9E-5EEA-4FFE-B57F-C1D8E3A429C5}" type="presOf" srcId="{E6C2B63B-4C5C-48F9-98DE-02480EF597C1}" destId="{DF0756F7-550F-422D-BF1B-CAC6608D8CCB}" srcOrd="0" destOrd="6" presId="urn:microsoft.com/office/officeart/2005/8/layout/hList6"/>
    <dgm:cxn modelId="{D165399F-373F-4DD9-B576-0376D5A0A5CB}" type="presOf" srcId="{9E6CC6F3-9B01-4F3E-9333-F8157A89D315}" destId="{20D6E594-8B51-478F-AEE6-69C865CE741B}" srcOrd="0" destOrd="4" presId="urn:microsoft.com/office/officeart/2005/8/layout/hList6"/>
    <dgm:cxn modelId="{3EF482A3-A251-4E01-89A3-7C78560C4C80}" type="presOf" srcId="{E10F2745-4791-4FD7-81DD-DBFBD6F08E08}" destId="{20D6E594-8B51-478F-AEE6-69C865CE741B}" srcOrd="0" destOrd="6" presId="urn:microsoft.com/office/officeart/2005/8/layout/hList6"/>
    <dgm:cxn modelId="{4E2A72A4-C6A7-424D-9AE3-043843505329}" type="presOf" srcId="{D6A9E25F-3320-402D-88FE-5AF88C8D222B}" destId="{D716F932-47CC-431B-AE47-C649C582CF52}" srcOrd="0" destOrd="4" presId="urn:microsoft.com/office/officeart/2005/8/layout/hList6"/>
    <dgm:cxn modelId="{B74F00AF-0C9F-46C5-848B-848FD4396108}" srcId="{AC363344-C373-45D4-BD80-2EB05C9A6A8E}" destId="{3FF82915-B196-4C21-B5A6-91F757EA8CE1}" srcOrd="2" destOrd="0" parTransId="{19EC9940-5278-4B06-A451-55350735A715}" sibTransId="{1A3A6C45-FE6B-436E-A2F5-02AEED9E12DE}"/>
    <dgm:cxn modelId="{285913B0-295B-42A8-85DE-059B7C0D3E4D}" type="presOf" srcId="{F19B6061-A4E1-4F8A-89F4-192459AC210E}" destId="{31ACDDB1-6864-45CD-A502-B2043824A0A3}" srcOrd="0" destOrd="0" presId="urn:microsoft.com/office/officeart/2005/8/layout/hList6"/>
    <dgm:cxn modelId="{C38440B5-463C-412E-A4EC-F9105072CFBA}" srcId="{B7E8C748-5AC8-4C28-94BC-2688EB76C32B}" destId="{E10F2745-4791-4FD7-81DD-DBFBD6F08E08}" srcOrd="5" destOrd="0" parTransId="{A4B4E8AA-CFF5-407E-B321-EEB68EF55623}" sibTransId="{9D587DA3-14D3-4C13-B869-0C6B7E87513B}"/>
    <dgm:cxn modelId="{494E7FB5-5630-4E6B-950B-91B63700505B}" srcId="{9630CFDB-6C58-45BB-A07B-72FBD180F316}" destId="{96913987-46E2-4F28-8EA1-EDADF8F569AB}" srcOrd="6" destOrd="0" parTransId="{EA1D1317-30F6-40ED-BBEF-FD23C1E3F8C0}" sibTransId="{512A897C-1051-4215-A656-66E99088190F}"/>
    <dgm:cxn modelId="{5A05C9BC-7914-431E-96E3-552EE14046C8}" type="presOf" srcId="{1819CFFA-3E69-4731-A4DE-5CB413B34891}" destId="{D716F932-47CC-431B-AE47-C649C582CF52}" srcOrd="0" destOrd="3" presId="urn:microsoft.com/office/officeart/2005/8/layout/hList6"/>
    <dgm:cxn modelId="{677007BE-C47A-4217-94B7-7492BFF10985}" srcId="{CDBEFA0E-5F6C-4731-B819-12CD3594AB29}" destId="{F461ED78-66C0-4BD3-ADCC-622262F450A9}" srcOrd="4" destOrd="0" parTransId="{3B9DF59D-C026-426A-89D7-08B420E0A31B}" sibTransId="{6147DBFB-5A02-430B-9DA3-5DCC7CDAAF51}"/>
    <dgm:cxn modelId="{ED2A78C1-FAF4-4226-AE00-4B818638D9A3}" type="presOf" srcId="{97B69E7B-27E4-42CC-99B7-EAC49EEFB655}" destId="{D716F932-47CC-431B-AE47-C649C582CF52}" srcOrd="0" destOrd="2" presId="urn:microsoft.com/office/officeart/2005/8/layout/hList6"/>
    <dgm:cxn modelId="{875724C4-0489-49F7-92DF-481EA68E1524}" type="presOf" srcId="{6F9A50B8-A4C4-4D58-A9DD-920399307DD3}" destId="{20D6E594-8B51-478F-AEE6-69C865CE741B}" srcOrd="0" destOrd="3" presId="urn:microsoft.com/office/officeart/2005/8/layout/hList6"/>
    <dgm:cxn modelId="{096D36CC-2205-4E26-A179-B8824D5EEC5F}" srcId="{CDBEFA0E-5F6C-4731-B819-12CD3594AB29}" destId="{AFD62683-A5E9-49D6-B59D-4974B6FCEA44}" srcOrd="0" destOrd="0" parTransId="{779EE47B-61D9-44E3-A241-EAB118A7C68F}" sibTransId="{50DDDDB3-5488-495D-9B76-A6DC0151EFCA}"/>
    <dgm:cxn modelId="{5D34EACC-E848-4FF8-842C-FF8FDA013483}" type="presOf" srcId="{9630CFDB-6C58-45BB-A07B-72FBD180F316}" destId="{39394EE0-40FB-4078-B4E2-DF49AC386072}" srcOrd="0" destOrd="0" presId="urn:microsoft.com/office/officeart/2005/8/layout/hList6"/>
    <dgm:cxn modelId="{AD521FCF-33DA-4B3A-A4A8-AFCE326471FF}" srcId="{B7E8C748-5AC8-4C28-94BC-2688EB76C32B}" destId="{6F9A50B8-A4C4-4D58-A9DD-920399307DD3}" srcOrd="2" destOrd="0" parTransId="{3FEFFF90-FD3A-4A43-A9A1-BBDF2C71B858}" sibTransId="{C4626F83-97FA-4AB9-88A9-52B68201336B}"/>
    <dgm:cxn modelId="{75675DD0-F7B0-4438-8BD7-76AC491F72E6}" srcId="{9630CFDB-6C58-45BB-A07B-72FBD180F316}" destId="{1452824A-415F-4548-9CA9-4BA92EA0D794}" srcOrd="0" destOrd="0" parTransId="{19DD3588-ED18-454B-AF85-313C8C79AE62}" sibTransId="{5FF833BA-6C78-4F41-92FF-EE69E6149E3F}"/>
    <dgm:cxn modelId="{C218A2D0-248B-49F8-B71D-34026ED622C0}" type="presOf" srcId="{96913987-46E2-4F28-8EA1-EDADF8F569AB}" destId="{39394EE0-40FB-4078-B4E2-DF49AC386072}" srcOrd="0" destOrd="7" presId="urn:microsoft.com/office/officeart/2005/8/layout/hList6"/>
    <dgm:cxn modelId="{87EE5CD1-C77C-4042-A5DF-8BDED389A905}" type="presOf" srcId="{1452824A-415F-4548-9CA9-4BA92EA0D794}" destId="{39394EE0-40FB-4078-B4E2-DF49AC386072}" srcOrd="0" destOrd="1" presId="urn:microsoft.com/office/officeart/2005/8/layout/hList6"/>
    <dgm:cxn modelId="{CA2465D9-F8F7-41A5-9E9E-32E505273E2E}" srcId="{F19B6061-A4E1-4F8A-89F4-192459AC210E}" destId="{9630CFDB-6C58-45BB-A07B-72FBD180F316}" srcOrd="0" destOrd="0" parTransId="{F2E3DA21-63B2-4972-8FC1-0CC4ED8BAA86}" sibTransId="{87722D37-1B80-4589-B948-31C6994A8064}"/>
    <dgm:cxn modelId="{D391A3DA-9120-4E47-B201-BB34E94B0CA8}" type="presOf" srcId="{3FF82915-B196-4C21-B5A6-91F757EA8CE1}" destId="{DF0756F7-550F-422D-BF1B-CAC6608D8CCB}" srcOrd="0" destOrd="3" presId="urn:microsoft.com/office/officeart/2005/8/layout/hList6"/>
    <dgm:cxn modelId="{196764EB-385E-4F46-8892-5415C0634906}" srcId="{CDBEFA0E-5F6C-4731-B819-12CD3594AB29}" destId="{D6A9E25F-3320-402D-88FE-5AF88C8D222B}" srcOrd="3" destOrd="0" parTransId="{5890A580-694B-49BF-BCB6-8066EBABF9F9}" sibTransId="{93F10FC6-61DB-446E-8F3F-FC78E3DDA49E}"/>
    <dgm:cxn modelId="{CA7196F4-E00B-41F3-9329-655A01433BC5}" type="presOf" srcId="{1E214C08-0B04-4E6F-A864-99FC6F3CA2F5}" destId="{0AB73FB7-7072-45DC-9640-B444CAF8EBCB}" srcOrd="0" destOrd="1" presId="urn:microsoft.com/office/officeart/2005/8/layout/hList6"/>
    <dgm:cxn modelId="{A057A5F4-E8AC-417D-9A69-08F3F792BF96}" type="presOf" srcId="{4E89B948-55F2-450E-98AA-53E8F4614072}" destId="{39394EE0-40FB-4078-B4E2-DF49AC386072}" srcOrd="0" destOrd="2" presId="urn:microsoft.com/office/officeart/2005/8/layout/hList6"/>
    <dgm:cxn modelId="{8A7965F5-C1C9-4459-B8B8-A190E7040488}" type="presOf" srcId="{AC363344-C373-45D4-BD80-2EB05C9A6A8E}" destId="{DF0756F7-550F-422D-BF1B-CAC6608D8CCB}" srcOrd="0" destOrd="0" presId="urn:microsoft.com/office/officeart/2005/8/layout/hList6"/>
    <dgm:cxn modelId="{553D0CFD-2450-40CF-BCD4-B0B2E98CB427}" srcId="{CDBEFA0E-5F6C-4731-B819-12CD3594AB29}" destId="{1819CFFA-3E69-4731-A4DE-5CB413B34891}" srcOrd="2" destOrd="0" parTransId="{C5691A13-F358-4706-AAA6-6D89514E72B6}" sibTransId="{C34F498D-C260-459A-8EFE-FF93D58CB374}"/>
    <dgm:cxn modelId="{31D74BED-ED6E-440F-B99B-AACAEF0488F1}" type="presParOf" srcId="{31ACDDB1-6864-45CD-A502-B2043824A0A3}" destId="{39394EE0-40FB-4078-B4E2-DF49AC386072}" srcOrd="0" destOrd="0" presId="urn:microsoft.com/office/officeart/2005/8/layout/hList6"/>
    <dgm:cxn modelId="{0560186A-2614-491D-8192-F15EAEF109AB}" type="presParOf" srcId="{31ACDDB1-6864-45CD-A502-B2043824A0A3}" destId="{22126B5B-8EF2-44A3-8FFA-E897D2900377}" srcOrd="1" destOrd="0" presId="urn:microsoft.com/office/officeart/2005/8/layout/hList6"/>
    <dgm:cxn modelId="{CE1B5EEB-F909-41AB-B355-7ECB8DCBC7BE}" type="presParOf" srcId="{31ACDDB1-6864-45CD-A502-B2043824A0A3}" destId="{20D6E594-8B51-478F-AEE6-69C865CE741B}" srcOrd="2" destOrd="0" presId="urn:microsoft.com/office/officeart/2005/8/layout/hList6"/>
    <dgm:cxn modelId="{A964782B-5A9A-4365-B12D-C1D8CE1DEAC6}" type="presParOf" srcId="{31ACDDB1-6864-45CD-A502-B2043824A0A3}" destId="{FE3EBF8F-CBAD-435F-8799-F547EEC8D724}" srcOrd="3" destOrd="0" presId="urn:microsoft.com/office/officeart/2005/8/layout/hList6"/>
    <dgm:cxn modelId="{BD5DF2E0-6B82-4AEE-8B86-10B6AD52EE2E}" type="presParOf" srcId="{31ACDDB1-6864-45CD-A502-B2043824A0A3}" destId="{0AB73FB7-7072-45DC-9640-B444CAF8EBCB}" srcOrd="4" destOrd="0" presId="urn:microsoft.com/office/officeart/2005/8/layout/hList6"/>
    <dgm:cxn modelId="{0560F239-5AE8-408A-B5DB-0B8E18CC77E8}" type="presParOf" srcId="{31ACDDB1-6864-45CD-A502-B2043824A0A3}" destId="{BA42C02D-F937-43D7-97C5-931507B83096}" srcOrd="5" destOrd="0" presId="urn:microsoft.com/office/officeart/2005/8/layout/hList6"/>
    <dgm:cxn modelId="{B0DAB60C-70FE-4CA7-BEBB-D15EC54B56EA}" type="presParOf" srcId="{31ACDDB1-6864-45CD-A502-B2043824A0A3}" destId="{DF0756F7-550F-422D-BF1B-CAC6608D8CCB}" srcOrd="6" destOrd="0" presId="urn:microsoft.com/office/officeart/2005/8/layout/hList6"/>
    <dgm:cxn modelId="{A5F368D4-32B5-4EBF-AEBB-B437056CC608}" type="presParOf" srcId="{31ACDDB1-6864-45CD-A502-B2043824A0A3}" destId="{6299632A-1682-415E-8AF4-0210C438DEE7}" srcOrd="7" destOrd="0" presId="urn:microsoft.com/office/officeart/2005/8/layout/hList6"/>
    <dgm:cxn modelId="{3F8264DC-C9F9-47C5-B182-C90AEDE4A846}" type="presParOf" srcId="{31ACDDB1-6864-45CD-A502-B2043824A0A3}" destId="{D716F932-47CC-431B-AE47-C649C582CF5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FC17E-C081-4FE2-A5B2-FF698FC87496}">
      <dsp:nvSpPr>
        <dsp:cNvPr id="0" name=""/>
        <dsp:cNvSpPr/>
      </dsp:nvSpPr>
      <dsp:spPr>
        <a:xfrm>
          <a:off x="1922632" y="579422"/>
          <a:ext cx="3327272" cy="33277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A1BC2-7C2F-479E-AA10-9DC4D3A28C00}">
      <dsp:nvSpPr>
        <dsp:cNvPr id="0" name=""/>
        <dsp:cNvSpPr/>
      </dsp:nvSpPr>
      <dsp:spPr>
        <a:xfrm>
          <a:off x="2658069" y="1780851"/>
          <a:ext cx="1848901" cy="9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>
              <a:solidFill>
                <a:schemeClr val="bg1"/>
              </a:solidFill>
            </a:rPr>
            <a:t>API Categorías</a:t>
          </a:r>
          <a:endParaRPr lang="es-AR" sz="3100" kern="1200" dirty="0">
            <a:solidFill>
              <a:schemeClr val="bg1"/>
            </a:solidFill>
          </a:endParaRPr>
        </a:p>
      </dsp:txBody>
      <dsp:txXfrm>
        <a:off x="2658069" y="1780851"/>
        <a:ext cx="1848901" cy="924229"/>
      </dsp:txXfrm>
    </dsp:sp>
    <dsp:sp modelId="{58F61DAC-2E2F-4857-A9B8-AF16F09F8AF4}">
      <dsp:nvSpPr>
        <dsp:cNvPr id="0" name=""/>
        <dsp:cNvSpPr/>
      </dsp:nvSpPr>
      <dsp:spPr>
        <a:xfrm>
          <a:off x="998494" y="2491478"/>
          <a:ext cx="3327272" cy="33277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7B970-95A6-4515-A0A1-0F72DC5A8921}">
      <dsp:nvSpPr>
        <dsp:cNvPr id="0" name=""/>
        <dsp:cNvSpPr/>
      </dsp:nvSpPr>
      <dsp:spPr>
        <a:xfrm>
          <a:off x="1737680" y="3703967"/>
          <a:ext cx="1848901" cy="9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>
              <a:solidFill>
                <a:schemeClr val="bg1"/>
              </a:solidFill>
            </a:rPr>
            <a:t>API </a:t>
          </a:r>
          <a:r>
            <a:rPr lang="es-MX" sz="3100" kern="1200" dirty="0" err="1">
              <a:solidFill>
                <a:schemeClr val="bg1"/>
              </a:solidFill>
            </a:rPr>
            <a:t>Items</a:t>
          </a:r>
          <a:endParaRPr lang="es-AR" sz="3100" kern="1200" dirty="0">
            <a:solidFill>
              <a:schemeClr val="bg1"/>
            </a:solidFill>
          </a:endParaRPr>
        </a:p>
      </dsp:txBody>
      <dsp:txXfrm>
        <a:off x="1737680" y="3703967"/>
        <a:ext cx="1848901" cy="924229"/>
      </dsp:txXfrm>
    </dsp:sp>
    <dsp:sp modelId="{664A29EB-EEBF-45F6-8DF1-9548B985263D}">
      <dsp:nvSpPr>
        <dsp:cNvPr id="0" name=""/>
        <dsp:cNvSpPr/>
      </dsp:nvSpPr>
      <dsp:spPr>
        <a:xfrm>
          <a:off x="2159447" y="4632345"/>
          <a:ext cx="2858643" cy="285978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799A2-231B-49D2-AB06-CA37E86D96BB}">
      <dsp:nvSpPr>
        <dsp:cNvPr id="0" name=""/>
        <dsp:cNvSpPr/>
      </dsp:nvSpPr>
      <dsp:spPr>
        <a:xfrm>
          <a:off x="2662443" y="5629849"/>
          <a:ext cx="1848901" cy="9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1" kern="1200" dirty="0">
              <a:solidFill>
                <a:schemeClr val="bg1"/>
              </a:solidFill>
            </a:rPr>
            <a:t>Sellers</a:t>
          </a:r>
          <a:endParaRPr lang="es-AR" sz="3100" b="1" kern="1200" dirty="0">
            <a:solidFill>
              <a:schemeClr val="bg1"/>
            </a:solidFill>
          </a:endParaRPr>
        </a:p>
      </dsp:txBody>
      <dsp:txXfrm>
        <a:off x="2662443" y="5629849"/>
        <a:ext cx="1848901" cy="92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94EE0-40FB-4078-B4E2-DF49AC386072}">
      <dsp:nvSpPr>
        <dsp:cNvPr id="0" name=""/>
        <dsp:cNvSpPr/>
      </dsp:nvSpPr>
      <dsp:spPr>
        <a:xfrm rot="16200000">
          <a:off x="-1111563" y="1119299"/>
          <a:ext cx="4953000" cy="2714401"/>
        </a:xfrm>
        <a:prstGeom prst="parallelogram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Sellers</a:t>
          </a:r>
          <a:endParaRPr lang="es-AR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>
              <a:solidFill>
                <a:schemeClr val="bg1"/>
              </a:solidFill>
            </a:rPr>
            <a:t>Categoría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 err="1">
              <a:solidFill>
                <a:schemeClr val="bg1"/>
              </a:solidFill>
            </a:rPr>
            <a:t>Seller</a:t>
          </a:r>
          <a:r>
            <a:rPr lang="es-MX" sz="2100" kern="1200" dirty="0">
              <a:solidFill>
                <a:schemeClr val="bg1"/>
              </a:solidFill>
            </a:rPr>
            <a:t> ID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>
              <a:solidFill>
                <a:schemeClr val="bg1"/>
              </a:solidFill>
            </a:rPr>
            <a:t>Fecha de registro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>
              <a:solidFill>
                <a:schemeClr val="bg1"/>
              </a:solidFill>
            </a:rPr>
            <a:t>Provincia</a:t>
          </a:r>
          <a:endParaRPr lang="es-MX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>
              <a:solidFill>
                <a:schemeClr val="bg1"/>
              </a:solidFill>
            </a:rPr>
            <a:t>Localidad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b="1" kern="1200" dirty="0">
              <a:solidFill>
                <a:schemeClr val="bg1"/>
              </a:solidFill>
            </a:rPr>
            <a:t>Antigüedad</a:t>
          </a:r>
        </a:p>
      </dsp:txBody>
      <dsp:txXfrm rot="5400000">
        <a:off x="388892" y="695500"/>
        <a:ext cx="1952089" cy="3562000"/>
      </dsp:txXfrm>
    </dsp:sp>
    <dsp:sp modelId="{20D6E594-8B51-478F-AEE6-69C865CE741B}">
      <dsp:nvSpPr>
        <dsp:cNvPr id="0" name=""/>
        <dsp:cNvSpPr/>
      </dsp:nvSpPr>
      <dsp:spPr>
        <a:xfrm rot="16200000">
          <a:off x="1806418" y="1119299"/>
          <a:ext cx="4953000" cy="2714401"/>
        </a:xfrm>
        <a:prstGeom prst="parallelogram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Ítems</a:t>
          </a:r>
          <a:endParaRPr lang="es-AR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/>
            <a:t>Precio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/>
            <a:t>Cantidad de ítems vendidos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b="1" kern="1200" dirty="0"/>
            <a:t>Total facturado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b="1" kern="1200" dirty="0"/>
            <a:t>Ganancia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b="1" kern="1200" dirty="0"/>
            <a:t>Precio por ticket</a:t>
          </a:r>
        </a:p>
      </dsp:txBody>
      <dsp:txXfrm rot="5400000">
        <a:off x="3306873" y="695500"/>
        <a:ext cx="1952089" cy="3562000"/>
      </dsp:txXfrm>
    </dsp:sp>
    <dsp:sp modelId="{0AB73FB7-7072-45DC-9640-B444CAF8EBCB}">
      <dsp:nvSpPr>
        <dsp:cNvPr id="0" name=""/>
        <dsp:cNvSpPr/>
      </dsp:nvSpPr>
      <dsp:spPr>
        <a:xfrm rot="16200000">
          <a:off x="4724399" y="1119299"/>
          <a:ext cx="4953000" cy="2714401"/>
        </a:xfrm>
        <a:prstGeom prst="parallelogram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Rating</a:t>
          </a:r>
          <a:endParaRPr lang="es-AR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/>
            <a:t>Rating (positivo, neutral y negativo)</a:t>
          </a:r>
          <a:endParaRPr lang="es-AR" sz="2100" kern="1200" dirty="0"/>
        </a:p>
      </dsp:txBody>
      <dsp:txXfrm rot="5400000">
        <a:off x="6224854" y="695500"/>
        <a:ext cx="1952089" cy="3562000"/>
      </dsp:txXfrm>
    </dsp:sp>
    <dsp:sp modelId="{DF0756F7-550F-422D-BF1B-CAC6608D8CCB}">
      <dsp:nvSpPr>
        <dsp:cNvPr id="0" name=""/>
        <dsp:cNvSpPr/>
      </dsp:nvSpPr>
      <dsp:spPr>
        <a:xfrm rot="16200000">
          <a:off x="7642381" y="1119299"/>
          <a:ext cx="4953000" cy="2714401"/>
        </a:xfrm>
        <a:prstGeom prst="parallelogram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Métricas</a:t>
          </a:r>
          <a:endParaRPr lang="es-AR" sz="28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/>
            <a:t>Cancelaciones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/>
            <a:t>Reclamos</a:t>
          </a:r>
          <a:endParaRPr lang="es-MX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/>
            <a:t>Demoras en la entrega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/>
            <a:t>Ventas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AR" sz="2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s-MX" sz="1800" kern="1200" dirty="0"/>
            <a:t>*datos de los </a:t>
          </a:r>
          <a:r>
            <a:rPr lang="es-MX" sz="1800" b="0" kern="1200" dirty="0"/>
            <a:t>últimos 60 días de actividad</a:t>
          </a:r>
          <a:endParaRPr lang="es-AR" sz="1800" b="0" kern="1200" dirty="0"/>
        </a:p>
      </dsp:txBody>
      <dsp:txXfrm rot="5400000">
        <a:off x="9142836" y="695500"/>
        <a:ext cx="1952089" cy="3562000"/>
      </dsp:txXfrm>
    </dsp:sp>
    <dsp:sp modelId="{D716F932-47CC-431B-AE47-C649C582CF52}">
      <dsp:nvSpPr>
        <dsp:cNvPr id="0" name=""/>
        <dsp:cNvSpPr/>
      </dsp:nvSpPr>
      <dsp:spPr>
        <a:xfrm rot="16200000">
          <a:off x="10644837" y="1119299"/>
          <a:ext cx="4784053" cy="2714401"/>
        </a:xfrm>
        <a:prstGeom prst="parallelogram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solidFill>
                <a:schemeClr val="bg1"/>
              </a:solidFill>
            </a:rPr>
            <a:t>Historia</a:t>
          </a:r>
          <a:endParaRPr lang="es-AR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>
              <a:solidFill>
                <a:schemeClr val="bg1"/>
              </a:solidFill>
            </a:rPr>
            <a:t>Transacciones totales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>
              <a:solidFill>
                <a:schemeClr val="bg1"/>
              </a:solidFill>
            </a:rPr>
            <a:t>Canceladas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kern="1200" dirty="0">
              <a:solidFill>
                <a:schemeClr val="bg1"/>
              </a:solidFill>
            </a:rPr>
            <a:t>Completas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2100" b="1" kern="1200" dirty="0"/>
            <a:t>Porcentaje de ventas canceladas</a:t>
          </a:r>
          <a:endParaRPr lang="es-AR" sz="2100" b="1" kern="1200" dirty="0"/>
        </a:p>
      </dsp:txBody>
      <dsp:txXfrm rot="5400000">
        <a:off x="12066291" y="765894"/>
        <a:ext cx="1941145" cy="3421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450758"/>
            <a:ext cx="7902575" cy="146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55996" y="5565806"/>
            <a:ext cx="11648440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A2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3021"/>
            <a:ext cx="15344775" cy="9944100"/>
          </a:xfrm>
          <a:custGeom>
            <a:avLst/>
            <a:gdLst/>
            <a:ahLst/>
            <a:cxnLst/>
            <a:rect l="l" t="t" r="r" b="b"/>
            <a:pathLst>
              <a:path w="15344775" h="9944100">
                <a:moveTo>
                  <a:pt x="0" y="9944099"/>
                </a:moveTo>
                <a:lnTo>
                  <a:pt x="15344714" y="9944099"/>
                </a:lnTo>
                <a:lnTo>
                  <a:pt x="15344714" y="0"/>
                </a:lnTo>
                <a:lnTo>
                  <a:pt x="0" y="0"/>
                </a:lnTo>
                <a:lnTo>
                  <a:pt x="0" y="994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059339" y="173021"/>
            <a:ext cx="1270" cy="9944100"/>
          </a:xfrm>
          <a:custGeom>
            <a:avLst/>
            <a:gdLst/>
            <a:ahLst/>
            <a:cxnLst/>
            <a:rect l="l" t="t" r="r" b="b"/>
            <a:pathLst>
              <a:path w="1269" h="9944100">
                <a:moveTo>
                  <a:pt x="0" y="9944099"/>
                </a:moveTo>
                <a:lnTo>
                  <a:pt x="976" y="9944099"/>
                </a:lnTo>
                <a:lnTo>
                  <a:pt x="976" y="0"/>
                </a:lnTo>
                <a:lnTo>
                  <a:pt x="0" y="0"/>
                </a:lnTo>
                <a:lnTo>
                  <a:pt x="0" y="994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344714" y="169773"/>
            <a:ext cx="2714625" cy="9944100"/>
          </a:xfrm>
          <a:custGeom>
            <a:avLst/>
            <a:gdLst/>
            <a:ahLst/>
            <a:cxnLst/>
            <a:rect l="l" t="t" r="r" b="b"/>
            <a:pathLst>
              <a:path w="2714625" h="9944100">
                <a:moveTo>
                  <a:pt x="0" y="0"/>
                </a:moveTo>
                <a:lnTo>
                  <a:pt x="2714625" y="0"/>
                </a:lnTo>
                <a:lnTo>
                  <a:pt x="2714625" y="9944100"/>
                </a:lnTo>
                <a:lnTo>
                  <a:pt x="0" y="9944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A2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1268" y="173021"/>
            <a:ext cx="18107025" cy="9944100"/>
          </a:xfrm>
          <a:custGeom>
            <a:avLst/>
            <a:gdLst/>
            <a:ahLst/>
            <a:cxnLst/>
            <a:rect l="l" t="t" r="r" b="b"/>
            <a:pathLst>
              <a:path w="18107025" h="9944100">
                <a:moveTo>
                  <a:pt x="18107025" y="9944100"/>
                </a:moveTo>
                <a:lnTo>
                  <a:pt x="0" y="9944100"/>
                </a:lnTo>
                <a:lnTo>
                  <a:pt x="0" y="0"/>
                </a:lnTo>
                <a:lnTo>
                  <a:pt x="18107025" y="0"/>
                </a:lnTo>
                <a:lnTo>
                  <a:pt x="18107025" y="994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156003" y="173034"/>
            <a:ext cx="6131996" cy="9944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250400" y="4641555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A2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4811" y="3106104"/>
            <a:ext cx="6130925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belogi.github.io/meli_challengeDS/tabler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Ignacio.Belogi@live.com.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915" y="4322959"/>
            <a:ext cx="7026275" cy="1857375"/>
          </a:xfrm>
          <a:custGeom>
            <a:avLst/>
            <a:gdLst/>
            <a:ahLst/>
            <a:cxnLst/>
            <a:rect l="l" t="t" r="r" b="b"/>
            <a:pathLst>
              <a:path w="7026275" h="1857375">
                <a:moveTo>
                  <a:pt x="0" y="0"/>
                </a:moveTo>
                <a:lnTo>
                  <a:pt x="7026280" y="0"/>
                </a:lnTo>
                <a:lnTo>
                  <a:pt x="7026280" y="1857374"/>
                </a:lnTo>
                <a:lnTo>
                  <a:pt x="0" y="185737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203649"/>
            <a:ext cx="11797055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6600" b="1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lang="es-MX" sz="6600" b="1" dirty="0" err="1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s-MX" sz="6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MX" sz="6600" b="1" dirty="0" err="1">
                <a:solidFill>
                  <a:srgbClr val="FFFFFF"/>
                </a:solidFill>
                <a:latin typeface="Arial"/>
                <a:cs typeface="Arial"/>
              </a:rPr>
              <a:t>Challenge</a:t>
            </a:r>
            <a:br>
              <a:rPr lang="es-MX" sz="66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MX" sz="6600" b="1" dirty="0">
                <a:solidFill>
                  <a:srgbClr val="FFFFFF"/>
                </a:solidFill>
                <a:latin typeface="Arial"/>
                <a:cs typeface="Arial"/>
              </a:rPr>
              <a:t>Mercado Libre</a:t>
            </a:r>
            <a:endParaRPr sz="66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443" y="995044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b="1" spc="-30" dirty="0">
                <a:solidFill>
                  <a:srgbClr val="FFFFFF"/>
                </a:solidFill>
                <a:latin typeface="Verdana"/>
                <a:cs typeface="Verdana"/>
              </a:rPr>
              <a:t>Data &amp; </a:t>
            </a:r>
            <a:r>
              <a:rPr lang="es-MX" sz="2400" b="1" spc="-30" dirty="0" err="1">
                <a:solidFill>
                  <a:srgbClr val="FFFFFF"/>
                </a:solidFill>
                <a:latin typeface="Verdana"/>
                <a:cs typeface="Verdana"/>
              </a:rPr>
              <a:t>Analytics</a:t>
            </a:r>
            <a:endParaRPr lang="es-MX" sz="2400" b="1" dirty="0">
              <a:latin typeface="Verdana"/>
              <a:cs typeface="Verdan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FEE47E2-3C8A-4206-942B-70CAAC4B7D34}"/>
              </a:ext>
            </a:extLst>
          </p:cNvPr>
          <p:cNvSpPr txBox="1">
            <a:spLocks/>
          </p:cNvSpPr>
          <p:nvPr/>
        </p:nvSpPr>
        <p:spPr>
          <a:xfrm>
            <a:off x="6096000" y="8648700"/>
            <a:ext cx="11797055" cy="11374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r">
              <a:spcBef>
                <a:spcPts val="130"/>
              </a:spcBef>
            </a:pPr>
            <a:r>
              <a:rPr lang="es-MX" sz="3600" b="1" kern="0" dirty="0">
                <a:solidFill>
                  <a:srgbClr val="FFFFFF"/>
                </a:solidFill>
                <a:latin typeface="Arial"/>
                <a:cs typeface="Arial"/>
              </a:rPr>
              <a:t>Ignacio Belogi</a:t>
            </a:r>
          </a:p>
          <a:p>
            <a:pPr marL="12700" algn="r">
              <a:spcBef>
                <a:spcPts val="130"/>
              </a:spcBef>
            </a:pPr>
            <a:r>
              <a:rPr lang="es-MX" sz="3600" b="1" kern="0" dirty="0">
                <a:solidFill>
                  <a:srgbClr val="FFFFFF"/>
                </a:solidFill>
                <a:latin typeface="Arial"/>
                <a:cs typeface="Arial"/>
              </a:rPr>
              <a:t>Marzo 2022</a:t>
            </a:r>
            <a:endParaRPr lang="es-MX" sz="3600" b="1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3">
            <a:extLst>
              <a:ext uri="{FF2B5EF4-FFF2-40B4-BE49-F238E27FC236}">
                <a16:creationId xmlns:a16="http://schemas.microsoft.com/office/drawing/2014/main" id="{B076AABB-B899-41F1-8702-2A095D1D3BA3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10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8818EBF5-8D40-4A62-BA6B-1380491CC48D}"/>
              </a:ext>
            </a:extLst>
          </p:cNvPr>
          <p:cNvSpPr txBox="1">
            <a:spLocks/>
          </p:cNvSpPr>
          <p:nvPr/>
        </p:nvSpPr>
        <p:spPr>
          <a:xfrm>
            <a:off x="990600" y="2377676"/>
            <a:ext cx="82296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4000" b="1" kern="0" dirty="0">
                <a:solidFill>
                  <a:srgbClr val="FFFFFF"/>
                </a:solidFill>
                <a:latin typeface="Arial"/>
                <a:cs typeface="Arial"/>
              </a:rPr>
              <a:t>Solución 2: </a:t>
            </a:r>
            <a:r>
              <a:rPr lang="es-MX" sz="4000" b="1" spc="-70" dirty="0">
                <a:solidFill>
                  <a:srgbClr val="FFFFFF"/>
                </a:solidFill>
                <a:latin typeface="Verdana"/>
              </a:rPr>
              <a:t>reglas de negocio</a:t>
            </a:r>
            <a:endParaRPr lang="es-MX" sz="4000" b="1" kern="0" dirty="0">
              <a:latin typeface="Arial"/>
              <a:cs typeface="Arial"/>
            </a:endParaRP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886F8D18-A4FA-4E1A-9531-9F2762C3A7AD}"/>
              </a:ext>
            </a:extLst>
          </p:cNvPr>
          <p:cNvSpPr txBox="1"/>
          <p:nvPr/>
        </p:nvSpPr>
        <p:spPr>
          <a:xfrm>
            <a:off x="8153400" y="3724058"/>
            <a:ext cx="9752556" cy="6375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Relevancia Alta – Perfil Alto: ticket promedio mayor a la mediana y 0 en 2 variables de perfil</a:t>
            </a: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Relevancia Alta – Perfil Medio: ticket promedio mayor a la mediana y cuentan con cancelaciones o reclamos o demoras</a:t>
            </a: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Relevancia Media – Perfil Alto: ticket promedio Menor a la mediana y 0 en 2 variables de perfil</a:t>
            </a: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Relevancia Media – Perfil Medio: ticket promedio Menor a la mediana y cuentan con cancelaciones o reclamos o demoras</a:t>
            </a:r>
          </a:p>
          <a:p>
            <a:pPr marL="984250" marR="5080" lvl="1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7ACF67-14E6-40F4-BE47-92C1803E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3" y="5444494"/>
            <a:ext cx="6389080" cy="17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1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3">
            <a:extLst>
              <a:ext uri="{FF2B5EF4-FFF2-40B4-BE49-F238E27FC236}">
                <a16:creationId xmlns:a16="http://schemas.microsoft.com/office/drawing/2014/main" id="{B076AABB-B899-41F1-8702-2A095D1D3BA3}"/>
              </a:ext>
            </a:extLst>
          </p:cNvPr>
          <p:cNvSpPr/>
          <p:nvPr/>
        </p:nvSpPr>
        <p:spPr>
          <a:xfrm>
            <a:off x="208915" y="71241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11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8818EBF5-8D40-4A62-BA6B-1380491CC48D}"/>
              </a:ext>
            </a:extLst>
          </p:cNvPr>
          <p:cNvSpPr txBox="1">
            <a:spLocks/>
          </p:cNvSpPr>
          <p:nvPr/>
        </p:nvSpPr>
        <p:spPr>
          <a:xfrm>
            <a:off x="990600" y="2377676"/>
            <a:ext cx="54102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4000" b="1" kern="0" dirty="0">
                <a:solidFill>
                  <a:srgbClr val="FFFFFF"/>
                </a:solidFill>
                <a:latin typeface="Arial"/>
                <a:cs typeface="Arial"/>
              </a:rPr>
              <a:t>Solución 3: DBSCAN</a:t>
            </a:r>
            <a:endParaRPr lang="es-MX" sz="4000" b="1" kern="0" dirty="0">
              <a:latin typeface="Arial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4A9CC7-A070-4B7D-82BC-ED896794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4701566"/>
            <a:ext cx="4698580" cy="1244288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970A4623-8BAD-483E-A786-36AE3A1F0DFF}"/>
              </a:ext>
            </a:extLst>
          </p:cNvPr>
          <p:cNvSpPr txBox="1"/>
          <p:nvPr/>
        </p:nvSpPr>
        <p:spPr>
          <a:xfrm>
            <a:off x="1066800" y="3173431"/>
            <a:ext cx="16154400" cy="366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Se mantuvo el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</a:rPr>
              <a:t>parametro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de distancias por defecto 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Y se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</a:rPr>
              <a:t>seteo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mínimo 200 Sellers por grupo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El resultado dividió en 2 a los Sellers, principalmente clasificando por ticket promedio</a:t>
            </a:r>
          </a:p>
        </p:txBody>
      </p:sp>
    </p:spTree>
    <p:extLst>
      <p:ext uri="{BB962C8B-B14F-4D97-AF65-F5344CB8AC3E}">
        <p14:creationId xmlns:p14="http://schemas.microsoft.com/office/powerpoint/2010/main" val="176411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3">
            <a:extLst>
              <a:ext uri="{FF2B5EF4-FFF2-40B4-BE49-F238E27FC236}">
                <a16:creationId xmlns:a16="http://schemas.microsoft.com/office/drawing/2014/main" id="{B076AABB-B899-41F1-8702-2A095D1D3BA3}"/>
              </a:ext>
            </a:extLst>
          </p:cNvPr>
          <p:cNvSpPr/>
          <p:nvPr/>
        </p:nvSpPr>
        <p:spPr>
          <a:xfrm>
            <a:off x="208915" y="71241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Solución propuesta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12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2B3E542-2EBB-4D44-A5C6-5F3A33A8A408}"/>
              </a:ext>
            </a:extLst>
          </p:cNvPr>
          <p:cNvSpPr txBox="1">
            <a:spLocks/>
          </p:cNvSpPr>
          <p:nvPr/>
        </p:nvSpPr>
        <p:spPr>
          <a:xfrm>
            <a:off x="990600" y="2377676"/>
            <a:ext cx="82296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4000" b="1" u="sng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Clasificación según reglas </a:t>
            </a:r>
            <a:r>
              <a:rPr lang="es-MX" sz="4000" b="1" u="sng" spc="-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negocio</a:t>
            </a:r>
            <a:endParaRPr lang="es-MX" sz="4000" b="1" u="sng" kern="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5BFD3F-E441-4FBB-9BB4-35F36119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14" y="4425559"/>
            <a:ext cx="6389080" cy="1758302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212E1F22-AD7E-4046-96B5-AC8EB140C5A7}"/>
              </a:ext>
            </a:extLst>
          </p:cNvPr>
          <p:cNvSpPr txBox="1"/>
          <p:nvPr/>
        </p:nvSpPr>
        <p:spPr>
          <a:xfrm>
            <a:off x="609600" y="3924300"/>
            <a:ext cx="9296400" cy="3616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1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Ventajas: </a:t>
            </a: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Permitió clasificar decisiones basadas en su comportamiento como vendedores y tener en cuenta su ticket promedio</a:t>
            </a: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Es dinámico según el comportamiento de los Sellers y modificaciones en sus métricas</a:t>
            </a: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Es posible dirigir acciones a cada grupo, se le da importancia al ticket promedio</a:t>
            </a:r>
          </a:p>
        </p:txBody>
      </p:sp>
    </p:spTree>
    <p:extLst>
      <p:ext uri="{BB962C8B-B14F-4D97-AF65-F5344CB8AC3E}">
        <p14:creationId xmlns:p14="http://schemas.microsoft.com/office/powerpoint/2010/main" val="144278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3">
            <a:extLst>
              <a:ext uri="{FF2B5EF4-FFF2-40B4-BE49-F238E27FC236}">
                <a16:creationId xmlns:a16="http://schemas.microsoft.com/office/drawing/2014/main" id="{B076AABB-B899-41F1-8702-2A095D1D3BA3}"/>
              </a:ext>
            </a:extLst>
          </p:cNvPr>
          <p:cNvSpPr/>
          <p:nvPr/>
        </p:nvSpPr>
        <p:spPr>
          <a:xfrm>
            <a:off x="208915" y="71241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Próximos pasos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13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78F3D1D-A159-4111-9D53-852163F09E57}"/>
              </a:ext>
            </a:extLst>
          </p:cNvPr>
          <p:cNvSpPr txBox="1"/>
          <p:nvPr/>
        </p:nvSpPr>
        <p:spPr>
          <a:xfrm>
            <a:off x="685800" y="2247900"/>
            <a:ext cx="17221200" cy="73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u="sng" spc="-70" dirty="0">
                <a:solidFill>
                  <a:srgbClr val="FFFFFF"/>
                </a:solidFill>
                <a:latin typeface="Verdana"/>
              </a:rPr>
              <a:t>Compartir resultados con el equipo comercial: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Ver métricas consideradas, grupos y pensar nuevas métricas para incorporar al modelo</a:t>
            </a: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Revisar </a:t>
            </a:r>
            <a:r>
              <a:rPr lang="es-MX" sz="2550" spc="-70" dirty="0">
                <a:solidFill>
                  <a:srgbClr val="FFFFFF"/>
                </a:solidFill>
                <a:latin typeface="Verdana"/>
                <a:hlinkClick r:id="rId2"/>
              </a:rPr>
              <a:t>tablero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en caso que el equipo comercial lo considere necesario y consultar si requieren actualización y reporte diario/semanal/mensual.</a:t>
            </a:r>
          </a:p>
          <a:p>
            <a:pPr marL="469900" marR="5080" lvl="1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u="sng" spc="-70" dirty="0">
                <a:solidFill>
                  <a:srgbClr val="FFFFFF"/>
                </a:solidFill>
                <a:latin typeface="Verdana"/>
              </a:rPr>
              <a:t>Ampliar la muestra: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Realizar la clasificación con la totalidad de los Sellers y contemplar todos sus ítems activos.</a:t>
            </a: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u="sng" spc="-70" dirty="0">
                <a:solidFill>
                  <a:srgbClr val="FFFFFF"/>
                </a:solidFill>
                <a:latin typeface="Verdana"/>
              </a:rPr>
              <a:t>Socializar con el equipo los resultados: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Revisar el caso con el resto del equipo, pensar otras ideas de clasificación.</a:t>
            </a:r>
          </a:p>
          <a:p>
            <a:pPr marL="469900" marR="5080" lvl="1">
              <a:lnSpc>
                <a:spcPct val="115199"/>
              </a:lnSpc>
              <a:spcBef>
                <a:spcPts val="100"/>
              </a:spcBef>
            </a:pPr>
            <a:endParaRPr lang="es-MX" sz="2550" u="sng" spc="-70" dirty="0">
              <a:solidFill>
                <a:srgbClr val="FFFFFF"/>
              </a:solidFill>
              <a:latin typeface="Verdana"/>
            </a:endParaRPr>
          </a:p>
          <a:p>
            <a:pPr marL="927100" marR="5080" lvl="1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u="sng" spc="-70" dirty="0">
                <a:solidFill>
                  <a:srgbClr val="FFFFFF"/>
                </a:solidFill>
                <a:latin typeface="Verdana"/>
              </a:rPr>
              <a:t>Incorporar otras variables relevantes: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por ejemplo: </a:t>
            </a:r>
          </a:p>
          <a:p>
            <a:pPr marL="1384300" marR="5080" lvl="2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Media de dinero en cuenta de Mercado Pago últimos 60 días</a:t>
            </a:r>
          </a:p>
          <a:p>
            <a:pPr marL="1384300" marR="5080" lvl="2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Promedio de productos con descuentos, cuotas o envíos gratuitos</a:t>
            </a:r>
          </a:p>
          <a:p>
            <a:pPr marL="1384300" marR="5080" lvl="2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Obtener valores reales de facturación</a:t>
            </a:r>
          </a:p>
        </p:txBody>
      </p:sp>
    </p:spTree>
    <p:extLst>
      <p:ext uri="{BB962C8B-B14F-4D97-AF65-F5344CB8AC3E}">
        <p14:creationId xmlns:p14="http://schemas.microsoft.com/office/powerpoint/2010/main" val="4147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261725" y="4475696"/>
            <a:ext cx="7026275" cy="1857375"/>
          </a:xfrm>
          <a:custGeom>
            <a:avLst/>
            <a:gdLst/>
            <a:ahLst/>
            <a:cxnLst/>
            <a:rect l="l" t="t" r="r" b="b"/>
            <a:pathLst>
              <a:path w="7026275" h="1857375">
                <a:moveTo>
                  <a:pt x="0" y="0"/>
                </a:moveTo>
                <a:lnTo>
                  <a:pt x="7026280" y="0"/>
                </a:lnTo>
                <a:lnTo>
                  <a:pt x="7026280" y="1857374"/>
                </a:lnTo>
                <a:lnTo>
                  <a:pt x="0" y="185737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8207" y="7661977"/>
            <a:ext cx="1179705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3600" b="1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lang="es-MX" sz="3600" b="1" dirty="0" err="1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s-MX"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MX" sz="3600" b="1" dirty="0" err="1">
                <a:solidFill>
                  <a:srgbClr val="FFFFFF"/>
                </a:solidFill>
                <a:latin typeface="Arial"/>
                <a:cs typeface="Arial"/>
              </a:rPr>
              <a:t>Challenge</a:t>
            </a:r>
            <a:br>
              <a:rPr lang="es-MX" sz="36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MX" sz="3600" b="1" dirty="0">
                <a:solidFill>
                  <a:srgbClr val="FFFFFF"/>
                </a:solidFill>
                <a:latin typeface="Arial"/>
                <a:cs typeface="Arial"/>
              </a:rPr>
              <a:t>Mercado Libre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443" y="995044"/>
            <a:ext cx="559855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4000" b="1" spc="-30" dirty="0">
                <a:solidFill>
                  <a:srgbClr val="FFFFFF"/>
                </a:solidFill>
                <a:latin typeface="Verdana"/>
                <a:cs typeface="Verdana"/>
              </a:rPr>
              <a:t>¡Muchas gracias!</a:t>
            </a:r>
            <a:endParaRPr lang="es-MX" sz="4000" b="1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59BC250-887B-4E08-9BDC-7A473BDB20FD}"/>
              </a:ext>
            </a:extLst>
          </p:cNvPr>
          <p:cNvSpPr txBox="1">
            <a:spLocks/>
          </p:cNvSpPr>
          <p:nvPr/>
        </p:nvSpPr>
        <p:spPr>
          <a:xfrm>
            <a:off x="9558630" y="3944404"/>
            <a:ext cx="8520455" cy="2468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r">
              <a:spcBef>
                <a:spcPts val="130"/>
              </a:spcBef>
            </a:pPr>
            <a:r>
              <a:rPr lang="es-MX" sz="3200" b="1" kern="0" dirty="0">
                <a:solidFill>
                  <a:srgbClr val="FFFFFF"/>
                </a:solidFill>
                <a:latin typeface="Arial"/>
                <a:cs typeface="Arial"/>
              </a:rPr>
              <a:t>Ignacio Federico Belogi Mascialino</a:t>
            </a:r>
          </a:p>
          <a:p>
            <a:pPr marL="12700" algn="r">
              <a:spcBef>
                <a:spcPts val="130"/>
              </a:spcBef>
            </a:pPr>
            <a:r>
              <a:rPr lang="es-MX" sz="3200" b="1" kern="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Ignacio.Belogi@live.com.ar</a:t>
            </a:r>
            <a:endParaRPr lang="es-MX" sz="3200" b="1" kern="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r">
              <a:spcBef>
                <a:spcPts val="130"/>
              </a:spcBef>
            </a:pPr>
            <a:r>
              <a:rPr lang="es-MX" sz="3200" b="1" kern="0" dirty="0">
                <a:solidFill>
                  <a:srgbClr val="FFFFFF"/>
                </a:solidFill>
                <a:latin typeface="Arial"/>
                <a:cs typeface="Arial"/>
              </a:rPr>
              <a:t>11-4025-2992</a:t>
            </a:r>
          </a:p>
          <a:p>
            <a:pPr marL="12700" algn="r">
              <a:spcBef>
                <a:spcPts val="130"/>
              </a:spcBef>
            </a:pPr>
            <a:r>
              <a:rPr lang="es-MX" sz="2400" b="1" kern="0" dirty="0">
                <a:solidFill>
                  <a:srgbClr val="FFFFFF"/>
                </a:solidFill>
                <a:latin typeface="Arial"/>
                <a:cs typeface="Arial"/>
              </a:rPr>
              <a:t>https://github.com/ibelogi/meli_challengeDS</a:t>
            </a:r>
          </a:p>
          <a:p>
            <a:pPr marL="12700" algn="r">
              <a:spcBef>
                <a:spcPts val="130"/>
              </a:spcBef>
            </a:pPr>
            <a:endParaRPr lang="es-MX" sz="3200" b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72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F735A466-4ADB-4DBC-9B52-6E55C83F0D9D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179705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48577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</a:t>
            </a:r>
            <a:r>
              <a:rPr lang="es-AR" sz="2700" spc="245" dirty="0">
                <a:solidFill>
                  <a:srgbClr val="1A23F1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ED50474-8112-462C-A1D8-B6EEA5497AE7}"/>
              </a:ext>
            </a:extLst>
          </p:cNvPr>
          <p:cNvSpPr txBox="1"/>
          <p:nvPr/>
        </p:nvSpPr>
        <p:spPr>
          <a:xfrm>
            <a:off x="1251246" y="4750521"/>
            <a:ext cx="15893754" cy="1321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El equipo comercial quiere realizar estrategias focalizadas para los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, pero en este momento no existe una clasificación que permita </a:t>
            </a:r>
            <a:r>
              <a:rPr lang="es-MX" sz="2550" b="1" spc="-70" dirty="0">
                <a:solidFill>
                  <a:srgbClr val="FFFFFF"/>
                </a:solidFill>
                <a:latin typeface="Verdana"/>
                <a:cs typeface="Verdana"/>
              </a:rPr>
              <a:t>identificar a aquellos que tienen un buen perfil y son relevantes para el negocio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. ¿Cómo podrías ayudar al equipo comercial a identificar estos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lang="es-MX" sz="2550" dirty="0">
              <a:latin typeface="Verdana"/>
              <a:cs typeface="Verdana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8AF182A-86D9-4AE6-B456-7088A92A9545}"/>
              </a:ext>
            </a:extLst>
          </p:cNvPr>
          <p:cNvSpPr txBox="1"/>
          <p:nvPr/>
        </p:nvSpPr>
        <p:spPr>
          <a:xfrm>
            <a:off x="1251246" y="2061034"/>
            <a:ext cx="15512753" cy="87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Abordar un caso de negocio, desde el entendimiento del problema hasta la creación de una solución analítica</a:t>
            </a:r>
            <a:endParaRPr lang="es-MX" sz="2550" dirty="0">
              <a:latin typeface="Verdana"/>
              <a:cs typeface="Verdana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A52B5006-655B-4122-AE40-EE4B1C5DE579}"/>
              </a:ext>
            </a:extLst>
          </p:cNvPr>
          <p:cNvSpPr txBox="1">
            <a:spLocks/>
          </p:cNvSpPr>
          <p:nvPr/>
        </p:nvSpPr>
        <p:spPr>
          <a:xfrm>
            <a:off x="457199" y="3386979"/>
            <a:ext cx="1179705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5400" b="1" kern="0" dirty="0">
                <a:solidFill>
                  <a:srgbClr val="FFFFFF"/>
                </a:solidFill>
                <a:latin typeface="Arial"/>
                <a:cs typeface="Arial"/>
              </a:rPr>
              <a:t>Caso de negocio</a:t>
            </a:r>
            <a:endParaRPr lang="es-MX" sz="5400" b="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4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DABFB993-A6DC-4725-B3D9-D9AE73E50A51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D4DE328F-339C-4EFF-8ED5-7FBE00E1E4F6}"/>
              </a:ext>
            </a:extLst>
          </p:cNvPr>
          <p:cNvSpPr txBox="1"/>
          <p:nvPr/>
        </p:nvSpPr>
        <p:spPr>
          <a:xfrm>
            <a:off x="903361" y="4994946"/>
            <a:ext cx="16481277" cy="4106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¿Qué datos se encuentran disponibles en las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 de Mercado Libre? </a:t>
            </a:r>
          </a:p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¿Qué datos se pueden encontrar de los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, de los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 o propios del negocio? </a:t>
            </a:r>
          </a:p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¿Qué datos se pueden conseguir para la clasificación de los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? </a:t>
            </a:r>
          </a:p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¿Es posible obtener el listado total de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 que tiene el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r>
              <a:rPr lang="es-MX" sz="2550" b="1" spc="-7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</a:p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Al obtener datos por ítem, ¿Cómo agrupar los datos para obtener métricas por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</a:t>
            </a: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? </a:t>
            </a:r>
          </a:p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Sumado a las métricas que indican su reputación, cancelaciones y reclamos ¿Qué otras variables se pueden sumar al análisis?</a:t>
            </a:r>
          </a:p>
          <a:p>
            <a:pPr marL="469900" marR="508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Ya que no se observan valores de facturación, ¿Cómo construir una variable relevante para medir este aspecto clave?</a:t>
            </a:r>
            <a:endParaRPr lang="es-MX" sz="2550" dirty="0">
              <a:latin typeface="Verdana"/>
              <a:cs typeface="Verdana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E9BF5F9B-086B-4DB6-9B34-31D543AF9388}"/>
              </a:ext>
            </a:extLst>
          </p:cNvPr>
          <p:cNvSpPr txBox="1">
            <a:spLocks/>
          </p:cNvSpPr>
          <p:nvPr/>
        </p:nvSpPr>
        <p:spPr>
          <a:xfrm>
            <a:off x="511782" y="3768889"/>
            <a:ext cx="1179705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5400" b="1" kern="0" dirty="0">
                <a:solidFill>
                  <a:srgbClr val="FFFFFF"/>
                </a:solidFill>
                <a:latin typeface="Arial"/>
                <a:cs typeface="Arial"/>
              </a:rPr>
              <a:t>Preguntas</a:t>
            </a:r>
            <a:endParaRPr lang="es-MX" sz="4000" b="1" kern="0" dirty="0">
              <a:latin typeface="Arial"/>
              <a:cs typeface="Arial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E3A4FA25-A7B0-461F-B930-998D0C573E35}"/>
              </a:ext>
            </a:extLst>
          </p:cNvPr>
          <p:cNvSpPr txBox="1">
            <a:spLocks/>
          </p:cNvSpPr>
          <p:nvPr/>
        </p:nvSpPr>
        <p:spPr>
          <a:xfrm>
            <a:off x="511782" y="1153069"/>
            <a:ext cx="1179705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5400" b="1" kern="0" dirty="0">
                <a:solidFill>
                  <a:srgbClr val="FFFFFF"/>
                </a:solidFill>
                <a:latin typeface="Arial"/>
                <a:cs typeface="Arial"/>
              </a:rPr>
              <a:t>Hipótesis</a:t>
            </a:r>
            <a:endParaRPr lang="es-MX" sz="4000" b="1" kern="0" dirty="0">
              <a:latin typeface="Arial"/>
              <a:cs typeface="Arial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E6584E05-BCAC-426E-AC7F-6C2264B3DFD9}"/>
              </a:ext>
            </a:extLst>
          </p:cNvPr>
          <p:cNvSpPr txBox="1"/>
          <p:nvPr/>
        </p:nvSpPr>
        <p:spPr>
          <a:xfrm>
            <a:off x="903361" y="2084032"/>
            <a:ext cx="15893754" cy="1321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Los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</a:rPr>
              <a:t>sellers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que tengan mejores métricas de atención a los compradores (ratings, ventas, reclamos, demoras) serán los que tengan un buen perfil y aquellos que cuenten con valores altos de facturación tendrán mayor relevancia para el negocio </a:t>
            </a:r>
          </a:p>
        </p:txBody>
      </p:sp>
    </p:spTree>
    <p:extLst>
      <p:ext uri="{BB962C8B-B14F-4D97-AF65-F5344CB8AC3E}">
        <p14:creationId xmlns:p14="http://schemas.microsoft.com/office/powerpoint/2010/main" val="276432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1E4CF23C-C743-46EE-A2E5-283B8FD34415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1797055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Construcción de la muestra de datos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04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5AF2B-F8E6-40A6-A20D-A0771F92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1283209"/>
            <a:ext cx="2590800" cy="767644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3BAA63D-E615-4C03-BA89-01D4A6FDD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272570"/>
              </p:ext>
            </p:extLst>
          </p:nvPr>
        </p:nvGraphicFramePr>
        <p:xfrm>
          <a:off x="762000" y="1796344"/>
          <a:ext cx="6248400" cy="807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object 8">
            <a:extLst>
              <a:ext uri="{FF2B5EF4-FFF2-40B4-BE49-F238E27FC236}">
                <a16:creationId xmlns:a16="http://schemas.microsoft.com/office/drawing/2014/main" id="{BCD75AE3-D605-4665-AEA5-A7096F701F10}"/>
              </a:ext>
            </a:extLst>
          </p:cNvPr>
          <p:cNvSpPr txBox="1"/>
          <p:nvPr/>
        </p:nvSpPr>
        <p:spPr>
          <a:xfrm>
            <a:off x="6784929" y="3227487"/>
            <a:ext cx="1096653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3000" spc="-30" dirty="0">
                <a:solidFill>
                  <a:srgbClr val="FFFFFF"/>
                </a:solidFill>
                <a:latin typeface="Verdana"/>
                <a:cs typeface="Verdana"/>
              </a:rPr>
              <a:t>27 categorías seleccionadas de Mercado Libre Argentina, se visualizaron casos manualmente y se eligieron categorías que tengan completitud en los datos de </a:t>
            </a:r>
            <a:r>
              <a:rPr lang="es-MX" sz="3000" spc="-30" dirty="0" err="1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407AC43A-CCA4-493C-9895-57CEC072A08E}"/>
              </a:ext>
            </a:extLst>
          </p:cNvPr>
          <p:cNvSpPr txBox="1"/>
          <p:nvPr/>
        </p:nvSpPr>
        <p:spPr>
          <a:xfrm>
            <a:off x="6784929" y="5643568"/>
            <a:ext cx="1051777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3000" spc="-55" dirty="0">
                <a:solidFill>
                  <a:srgbClr val="FFFFFF"/>
                </a:solidFill>
                <a:latin typeface="Verdana"/>
                <a:cs typeface="Verdana"/>
              </a:rPr>
              <a:t>26.878 ítems provenientes de los primeros 1.000 ítems de cada categoría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9879CD36-C4BB-40F6-B345-E62BE0CC2E1B}"/>
              </a:ext>
            </a:extLst>
          </p:cNvPr>
          <p:cNvSpPr txBox="1"/>
          <p:nvPr/>
        </p:nvSpPr>
        <p:spPr>
          <a:xfrm>
            <a:off x="6779617" y="7413786"/>
            <a:ext cx="1074637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3000" spc="-55" dirty="0">
                <a:solidFill>
                  <a:srgbClr val="FFFFFF"/>
                </a:solidFill>
                <a:latin typeface="Verdana"/>
                <a:cs typeface="Verdana"/>
              </a:rPr>
              <a:t>5.399 Sellers</a:t>
            </a:r>
            <a:endParaRPr sz="3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859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C0FA82ED-5ED9-44FA-ABDD-B47C7EB9F68F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1797055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Construcción de la muestra de datos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05</a:t>
            </a:r>
            <a:endParaRPr sz="2700" dirty="0">
              <a:latin typeface="Arial"/>
              <a:cs typeface="Arial"/>
            </a:endParaRPr>
          </a:p>
        </p:txBody>
      </p:sp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0653A1D0-A1E9-4880-8167-7F843417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085333"/>
              </p:ext>
            </p:extLst>
          </p:nvPr>
        </p:nvGraphicFramePr>
        <p:xfrm>
          <a:off x="2057400" y="3390901"/>
          <a:ext cx="14401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36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3">
            <a:extLst>
              <a:ext uri="{FF2B5EF4-FFF2-40B4-BE49-F238E27FC236}">
                <a16:creationId xmlns:a16="http://schemas.microsoft.com/office/drawing/2014/main" id="{7EBA37E1-5DAC-459C-A5E7-A9CEA23EA611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 err="1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 Generales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06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74B229A-BAA2-40BC-A321-9558B2C6AB9E}"/>
              </a:ext>
            </a:extLst>
          </p:cNvPr>
          <p:cNvGrpSpPr/>
          <p:nvPr/>
        </p:nvGrpSpPr>
        <p:grpSpPr>
          <a:xfrm>
            <a:off x="1325333" y="2876160"/>
            <a:ext cx="2914104" cy="6077337"/>
            <a:chOff x="1325333" y="2876162"/>
            <a:chExt cx="2914104" cy="6077337"/>
          </a:xfrm>
        </p:grpSpPr>
        <p:grpSp>
          <p:nvGrpSpPr>
            <p:cNvPr id="28" name="object 5">
              <a:extLst>
                <a:ext uri="{FF2B5EF4-FFF2-40B4-BE49-F238E27FC236}">
                  <a16:creationId xmlns:a16="http://schemas.microsoft.com/office/drawing/2014/main" id="{1FECF1E5-51E7-4A03-B243-C6AD32E24E35}"/>
                </a:ext>
              </a:extLst>
            </p:cNvPr>
            <p:cNvGrpSpPr/>
            <p:nvPr/>
          </p:nvGrpSpPr>
          <p:grpSpPr>
            <a:xfrm>
              <a:off x="1397723" y="2876162"/>
              <a:ext cx="2841714" cy="6077337"/>
              <a:chOff x="14420924" y="3546185"/>
              <a:chExt cx="2841714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object 6">
                <a:extLst>
                  <a:ext uri="{FF2B5EF4-FFF2-40B4-BE49-F238E27FC236}">
                    <a16:creationId xmlns:a16="http://schemas.microsoft.com/office/drawing/2014/main" id="{C2F07BC2-8B29-442A-8735-CF8801C8A2D2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7">
                <a:extLst>
                  <a:ext uri="{FF2B5EF4-FFF2-40B4-BE49-F238E27FC236}">
                    <a16:creationId xmlns:a16="http://schemas.microsoft.com/office/drawing/2014/main" id="{B459D02D-D57A-4BD0-A6B4-8F7BC7CD4DF8}"/>
                  </a:ext>
                </a:extLst>
              </p:cNvPr>
              <p:cNvSpPr/>
              <p:nvPr/>
            </p:nvSpPr>
            <p:spPr>
              <a:xfrm>
                <a:off x="14420924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6F344C7E-2E45-45E4-81ED-9B377C017799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5417573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91,3%</a:t>
              </a:r>
              <a:endParaRPr lang="es-A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en Ciudad de Buenos Aires y Provincia de Buenos Aires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Top 5 localidades:</a:t>
              </a:r>
            </a:p>
            <a:p>
              <a:pPr marL="313055" marR="308610" algn="ctr">
                <a:lnSpc>
                  <a:spcPct val="116100"/>
                </a:lnSpc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Balvanera, Palermo, Belgrano, Villa Crespo y Caballito 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4B565CD-584A-461B-8B16-14C30E0DAB00}"/>
              </a:ext>
            </a:extLst>
          </p:cNvPr>
          <p:cNvGrpSpPr/>
          <p:nvPr/>
        </p:nvGrpSpPr>
        <p:grpSpPr>
          <a:xfrm>
            <a:off x="5469701" y="2876160"/>
            <a:ext cx="2914104" cy="6077337"/>
            <a:chOff x="1325333" y="2876162"/>
            <a:chExt cx="2914104" cy="6077337"/>
          </a:xfrm>
        </p:grpSpPr>
        <p:grpSp>
          <p:nvGrpSpPr>
            <p:cNvPr id="40" name="object 5">
              <a:extLst>
                <a:ext uri="{FF2B5EF4-FFF2-40B4-BE49-F238E27FC236}">
                  <a16:creationId xmlns:a16="http://schemas.microsoft.com/office/drawing/2014/main" id="{0C86421E-DBD8-4019-AB25-8F3303580580}"/>
                </a:ext>
              </a:extLst>
            </p:cNvPr>
            <p:cNvGrpSpPr/>
            <p:nvPr/>
          </p:nvGrpSpPr>
          <p:grpSpPr>
            <a:xfrm>
              <a:off x="1397723" y="2876162"/>
              <a:ext cx="2841714" cy="6077337"/>
              <a:chOff x="14420924" y="3546185"/>
              <a:chExt cx="2841714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object 6">
                <a:extLst>
                  <a:ext uri="{FF2B5EF4-FFF2-40B4-BE49-F238E27FC236}">
                    <a16:creationId xmlns:a16="http://schemas.microsoft.com/office/drawing/2014/main" id="{28D440DA-C21D-41C6-B009-E9AE3B14297F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7">
                <a:extLst>
                  <a:ext uri="{FF2B5EF4-FFF2-40B4-BE49-F238E27FC236}">
                    <a16:creationId xmlns:a16="http://schemas.microsoft.com/office/drawing/2014/main" id="{E643C2FD-6416-4361-B3A9-3FC81A5E3477}"/>
                  </a:ext>
                </a:extLst>
              </p:cNvPr>
              <p:cNvSpPr/>
              <p:nvPr/>
            </p:nvSpPr>
            <p:spPr>
              <a:xfrm>
                <a:off x="14420924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8">
              <a:extLst>
                <a:ext uri="{FF2B5EF4-FFF2-40B4-BE49-F238E27FC236}">
                  <a16:creationId xmlns:a16="http://schemas.microsoft.com/office/drawing/2014/main" id="{461F4DDC-F361-4003-93E4-8401945422BD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5687904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45,1%</a:t>
              </a:r>
              <a:endParaRPr lang="es-A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Menos de 6 años de antigüedad</a:t>
              </a: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12,6%</a:t>
              </a:r>
              <a:endParaRPr lang="es-A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Menos de 2 años de antigüedad</a:t>
              </a:r>
              <a:endParaRPr lang="es-AR" sz="12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22 años</a:t>
              </a:r>
              <a:endParaRPr lang="es-A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Antigüedad máxima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endParaRPr lang="es-AR" sz="2100" spc="7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21818A6-0FE1-4BA4-ADDA-93EBA975F824}"/>
              </a:ext>
            </a:extLst>
          </p:cNvPr>
          <p:cNvGrpSpPr/>
          <p:nvPr/>
        </p:nvGrpSpPr>
        <p:grpSpPr>
          <a:xfrm>
            <a:off x="9614069" y="2876160"/>
            <a:ext cx="2914104" cy="6077337"/>
            <a:chOff x="1325333" y="2876162"/>
            <a:chExt cx="2914104" cy="6077337"/>
          </a:xfrm>
        </p:grpSpPr>
        <p:grpSp>
          <p:nvGrpSpPr>
            <p:cNvPr id="46" name="object 5">
              <a:extLst>
                <a:ext uri="{FF2B5EF4-FFF2-40B4-BE49-F238E27FC236}">
                  <a16:creationId xmlns:a16="http://schemas.microsoft.com/office/drawing/2014/main" id="{34E9DA67-17BC-4A80-A4BB-779F75ABE294}"/>
                </a:ext>
              </a:extLst>
            </p:cNvPr>
            <p:cNvGrpSpPr/>
            <p:nvPr/>
          </p:nvGrpSpPr>
          <p:grpSpPr>
            <a:xfrm>
              <a:off x="1400987" y="2876162"/>
              <a:ext cx="2838450" cy="6077337"/>
              <a:chOff x="14424188" y="3546185"/>
              <a:chExt cx="2838450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object 6">
                <a:extLst>
                  <a:ext uri="{FF2B5EF4-FFF2-40B4-BE49-F238E27FC236}">
                    <a16:creationId xmlns:a16="http://schemas.microsoft.com/office/drawing/2014/main" id="{2349C83F-4AF1-4CD2-8AD1-3FB890804BD3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7">
                <a:extLst>
                  <a:ext uri="{FF2B5EF4-FFF2-40B4-BE49-F238E27FC236}">
                    <a16:creationId xmlns:a16="http://schemas.microsoft.com/office/drawing/2014/main" id="{E44A5317-CB22-43AC-AEAC-6DD0E3248B9B}"/>
                  </a:ext>
                </a:extLst>
              </p:cNvPr>
              <p:cNvSpPr/>
              <p:nvPr/>
            </p:nvSpPr>
            <p:spPr>
              <a:xfrm>
                <a:off x="14431495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object 8">
              <a:extLst>
                <a:ext uri="{FF2B5EF4-FFF2-40B4-BE49-F238E27FC236}">
                  <a16:creationId xmlns:a16="http://schemas.microsoft.com/office/drawing/2014/main" id="{F133F720-021E-4A59-886B-DEECF54B7C2B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4396653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+75 millones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Ítems vendidos</a:t>
              </a:r>
              <a:endParaRPr lang="es-AR" sz="36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endParaRPr lang="es-AR" sz="32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+13 millones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En los últimos 60 días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endParaRPr lang="es-AR" sz="2100" spc="75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0D95E78D-AB49-432B-8C0F-08CD3DC5E924}"/>
              </a:ext>
            </a:extLst>
          </p:cNvPr>
          <p:cNvGrpSpPr/>
          <p:nvPr/>
        </p:nvGrpSpPr>
        <p:grpSpPr>
          <a:xfrm>
            <a:off x="13758436" y="2876160"/>
            <a:ext cx="2914104" cy="6077337"/>
            <a:chOff x="1325333" y="2876162"/>
            <a:chExt cx="2914104" cy="6077337"/>
          </a:xfrm>
        </p:grpSpPr>
        <p:grpSp>
          <p:nvGrpSpPr>
            <p:cNvPr id="51" name="object 5">
              <a:extLst>
                <a:ext uri="{FF2B5EF4-FFF2-40B4-BE49-F238E27FC236}">
                  <a16:creationId xmlns:a16="http://schemas.microsoft.com/office/drawing/2014/main" id="{270D7AB8-60B3-4C00-B219-80D47739D384}"/>
                </a:ext>
              </a:extLst>
            </p:cNvPr>
            <p:cNvGrpSpPr/>
            <p:nvPr/>
          </p:nvGrpSpPr>
          <p:grpSpPr>
            <a:xfrm>
              <a:off x="1400987" y="2876162"/>
              <a:ext cx="2838450" cy="6077337"/>
              <a:chOff x="14424188" y="3546185"/>
              <a:chExt cx="2838450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53" name="object 6">
                <a:extLst>
                  <a:ext uri="{FF2B5EF4-FFF2-40B4-BE49-F238E27FC236}">
                    <a16:creationId xmlns:a16="http://schemas.microsoft.com/office/drawing/2014/main" id="{7DA8F990-D4FF-4814-A249-8EEC1356B720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7">
                <a:extLst>
                  <a:ext uri="{FF2B5EF4-FFF2-40B4-BE49-F238E27FC236}">
                    <a16:creationId xmlns:a16="http://schemas.microsoft.com/office/drawing/2014/main" id="{1E471DC4-BB8A-4475-B0A4-07E3B42B7964}"/>
                  </a:ext>
                </a:extLst>
              </p:cNvPr>
              <p:cNvSpPr/>
              <p:nvPr/>
            </p:nvSpPr>
            <p:spPr>
              <a:xfrm>
                <a:off x="14431495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60A391E4-FE9B-4715-B87F-91A4A9F905FF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5746125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+$55 mil millones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Facturación estimada</a:t>
              </a:r>
              <a:endParaRPr lang="es-AR" sz="36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~$10.000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Ticket Promedio</a:t>
              </a: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+$10 mil millones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Ganancia estimada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23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3">
            <a:extLst>
              <a:ext uri="{FF2B5EF4-FFF2-40B4-BE49-F238E27FC236}">
                <a16:creationId xmlns:a16="http://schemas.microsoft.com/office/drawing/2014/main" id="{894EBF8B-5EF2-48BA-AC54-AE877E860219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 err="1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 últimos 60 días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07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E87D9CE-D7B1-4C5B-8DFD-B66F1CD6496B}"/>
              </a:ext>
            </a:extLst>
          </p:cNvPr>
          <p:cNvGrpSpPr/>
          <p:nvPr/>
        </p:nvGrpSpPr>
        <p:grpSpPr>
          <a:xfrm>
            <a:off x="1325333" y="2876159"/>
            <a:ext cx="2914104" cy="6077337"/>
            <a:chOff x="1325333" y="2876162"/>
            <a:chExt cx="2914104" cy="6077337"/>
          </a:xfrm>
        </p:grpSpPr>
        <p:grpSp>
          <p:nvGrpSpPr>
            <p:cNvPr id="37" name="object 5">
              <a:extLst>
                <a:ext uri="{FF2B5EF4-FFF2-40B4-BE49-F238E27FC236}">
                  <a16:creationId xmlns:a16="http://schemas.microsoft.com/office/drawing/2014/main" id="{085E326D-4F5F-4982-87FB-749270B15994}"/>
                </a:ext>
              </a:extLst>
            </p:cNvPr>
            <p:cNvGrpSpPr/>
            <p:nvPr/>
          </p:nvGrpSpPr>
          <p:grpSpPr>
            <a:xfrm>
              <a:off x="1397723" y="2876162"/>
              <a:ext cx="2841714" cy="6077337"/>
              <a:chOff x="14420924" y="3546185"/>
              <a:chExt cx="2841714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44" name="object 6">
                <a:extLst>
                  <a:ext uri="{FF2B5EF4-FFF2-40B4-BE49-F238E27FC236}">
                    <a16:creationId xmlns:a16="http://schemas.microsoft.com/office/drawing/2014/main" id="{024673C1-3808-4146-BBFE-13DC0E3135D0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5" name="object 7">
                <a:extLst>
                  <a:ext uri="{FF2B5EF4-FFF2-40B4-BE49-F238E27FC236}">
                    <a16:creationId xmlns:a16="http://schemas.microsoft.com/office/drawing/2014/main" id="{DEB2A590-0164-4B2C-8E17-2E6B30FB5493}"/>
                  </a:ext>
                </a:extLst>
              </p:cNvPr>
              <p:cNvSpPr/>
              <p:nvPr/>
            </p:nvSpPr>
            <p:spPr>
              <a:xfrm>
                <a:off x="14420924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D4C0C737-7B93-4A93-AA31-3562979FB7C4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4779898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46.107 </a:t>
              </a:r>
              <a:r>
                <a:rPr lang="es-AR" sz="20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(0,3%)</a:t>
              </a: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Cancelaciones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3829"/>
                </a:lnSpc>
                <a:spcBef>
                  <a:spcPts val="176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107.357 </a:t>
              </a:r>
              <a:r>
                <a:rPr kumimoji="0" lang="es-AR" sz="2000" b="1" i="0" u="none" strike="noStrike" kern="1200" cap="none" spc="1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(0,8%)</a:t>
              </a:r>
              <a:endParaRPr lang="es-AR" sz="36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Reclamos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3829"/>
                </a:lnSpc>
                <a:spcBef>
                  <a:spcPts val="176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253.502</a:t>
              </a:r>
              <a:r>
                <a:rPr kumimoji="0" lang="es-AR" sz="3600" b="1" i="0" u="none" strike="noStrike" kern="1200" cap="none" spc="1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s-AR" sz="2000" b="1" i="0" u="none" strike="noStrike" kern="1200" cap="none" spc="1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(1,9%)</a:t>
              </a:r>
              <a:endParaRPr lang="es-AR" sz="36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Demoras en la 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venta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4A002A0-4238-4B63-82E3-C10C1C15D9B5}"/>
              </a:ext>
            </a:extLst>
          </p:cNvPr>
          <p:cNvGrpSpPr/>
          <p:nvPr/>
        </p:nvGrpSpPr>
        <p:grpSpPr>
          <a:xfrm>
            <a:off x="5394046" y="2876157"/>
            <a:ext cx="3044227" cy="6077337"/>
            <a:chOff x="1245360" y="2876160"/>
            <a:chExt cx="3044227" cy="6077337"/>
          </a:xfrm>
        </p:grpSpPr>
        <p:grpSp>
          <p:nvGrpSpPr>
            <p:cNvPr id="57" name="object 5">
              <a:extLst>
                <a:ext uri="{FF2B5EF4-FFF2-40B4-BE49-F238E27FC236}">
                  <a16:creationId xmlns:a16="http://schemas.microsoft.com/office/drawing/2014/main" id="{3361AB38-591F-4098-8044-AADA592DCE82}"/>
                </a:ext>
              </a:extLst>
            </p:cNvPr>
            <p:cNvGrpSpPr/>
            <p:nvPr/>
          </p:nvGrpSpPr>
          <p:grpSpPr>
            <a:xfrm>
              <a:off x="1397723" y="2876160"/>
              <a:ext cx="2841410" cy="6077337"/>
              <a:chOff x="14420924" y="3546183"/>
              <a:chExt cx="2841410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86154455-390E-4C0A-B828-58F2FFFB9EBD}"/>
                  </a:ext>
                </a:extLst>
              </p:cNvPr>
              <p:cNvSpPr/>
              <p:nvPr/>
            </p:nvSpPr>
            <p:spPr>
              <a:xfrm>
                <a:off x="14423884" y="3546183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50F2E74C-167B-421C-9D38-6C024495216E}"/>
                  </a:ext>
                </a:extLst>
              </p:cNvPr>
              <p:cNvSpPr/>
              <p:nvPr/>
            </p:nvSpPr>
            <p:spPr>
              <a:xfrm>
                <a:off x="14420924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7262C0D4-8226-4C37-B4AF-38791745D584}"/>
                </a:ext>
              </a:extLst>
            </p:cNvPr>
            <p:cNvSpPr txBox="1"/>
            <p:nvPr/>
          </p:nvSpPr>
          <p:spPr>
            <a:xfrm>
              <a:off x="1245360" y="3009901"/>
              <a:ext cx="3044227" cy="4021807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6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39%</a:t>
              </a:r>
              <a:endParaRPr lang="es-A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Sin cancelaciones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3829"/>
                </a:lnSpc>
                <a:spcBef>
                  <a:spcPts val="176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3600" b="1" i="0" u="none" strike="noStrike" kern="1200" cap="none" spc="1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20%</a:t>
              </a:r>
              <a:endPara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Sin reclamos</a:t>
              </a:r>
              <a:endParaRPr kumimoji="0" lang="es-AR" sz="2100" b="1" i="0" u="none" strike="noStrike" kern="1200" cap="none" spc="1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3829"/>
                </a:lnSpc>
                <a:spcBef>
                  <a:spcPts val="176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3600" b="1" i="0" u="none" strike="noStrike" kern="1200" cap="none" spc="10" normalizeH="0" baseline="0" noProof="0" dirty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20%</a:t>
              </a:r>
              <a:endPara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313055" marR="308610" lvl="0" indent="0" algn="ctr" fontAlgn="auto">
                <a:lnSpc>
                  <a:spcPct val="116100"/>
                </a:lnSpc>
                <a:spcBef>
                  <a:spcPts val="12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Sin demoras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42BEE10-947F-4F01-BEA3-E1B1078299AE}"/>
              </a:ext>
            </a:extLst>
          </p:cNvPr>
          <p:cNvGrpSpPr/>
          <p:nvPr/>
        </p:nvGrpSpPr>
        <p:grpSpPr>
          <a:xfrm>
            <a:off x="9605227" y="2876157"/>
            <a:ext cx="2914104" cy="6077337"/>
            <a:chOff x="1325333" y="2876162"/>
            <a:chExt cx="2914104" cy="6077337"/>
          </a:xfrm>
        </p:grpSpPr>
        <p:grpSp>
          <p:nvGrpSpPr>
            <p:cNvPr id="62" name="object 5">
              <a:extLst>
                <a:ext uri="{FF2B5EF4-FFF2-40B4-BE49-F238E27FC236}">
                  <a16:creationId xmlns:a16="http://schemas.microsoft.com/office/drawing/2014/main" id="{0A3B2C67-1D3D-4C4A-B727-8549D4233204}"/>
                </a:ext>
              </a:extLst>
            </p:cNvPr>
            <p:cNvGrpSpPr/>
            <p:nvPr/>
          </p:nvGrpSpPr>
          <p:grpSpPr>
            <a:xfrm>
              <a:off x="1400987" y="2876162"/>
              <a:ext cx="2838450" cy="6077337"/>
              <a:chOff x="14424188" y="3546185"/>
              <a:chExt cx="2838450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64" name="object 6">
                <a:extLst>
                  <a:ext uri="{FF2B5EF4-FFF2-40B4-BE49-F238E27FC236}">
                    <a16:creationId xmlns:a16="http://schemas.microsoft.com/office/drawing/2014/main" id="{5364197E-7085-46B9-ABA7-4866BFE80DE8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7">
                <a:extLst>
                  <a:ext uri="{FF2B5EF4-FFF2-40B4-BE49-F238E27FC236}">
                    <a16:creationId xmlns:a16="http://schemas.microsoft.com/office/drawing/2014/main" id="{4646CB00-E8A3-48A1-A57F-4C06B3CD9990}"/>
                  </a:ext>
                </a:extLst>
              </p:cNvPr>
              <p:cNvSpPr/>
              <p:nvPr/>
            </p:nvSpPr>
            <p:spPr>
              <a:xfrm>
                <a:off x="14431495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3" name="object 8">
              <a:extLst>
                <a:ext uri="{FF2B5EF4-FFF2-40B4-BE49-F238E27FC236}">
                  <a16:creationId xmlns:a16="http://schemas.microsoft.com/office/drawing/2014/main" id="{28BB7AD1-B8EA-4EEA-B559-B4CA42A8AEA2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6032229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14 ítems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Cancelados</a:t>
              </a:r>
              <a:endParaRPr lang="es-AR" sz="36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24 ítems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Con reclamo</a:t>
              </a: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57 ítems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Con demoras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endParaRPr lang="es-AR" sz="2100" spc="75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endParaRPr lang="es-AR" sz="2100" spc="75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1400" spc="75" dirty="0">
                  <a:solidFill>
                    <a:schemeClr val="bg1"/>
                  </a:solidFill>
                  <a:latin typeface="Arial"/>
                  <a:cs typeface="Arial"/>
                </a:rPr>
                <a:t>Valores promedio para los Sellers con estos comportamientos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7014B13-3604-4E4C-9CD1-A21A6C1A67A2}"/>
              </a:ext>
            </a:extLst>
          </p:cNvPr>
          <p:cNvGrpSpPr/>
          <p:nvPr/>
        </p:nvGrpSpPr>
        <p:grpSpPr>
          <a:xfrm>
            <a:off x="13740753" y="2876158"/>
            <a:ext cx="2914104" cy="6077337"/>
            <a:chOff x="1325333" y="2876162"/>
            <a:chExt cx="2914104" cy="6077337"/>
          </a:xfrm>
        </p:grpSpPr>
        <p:grpSp>
          <p:nvGrpSpPr>
            <p:cNvPr id="67" name="object 5">
              <a:extLst>
                <a:ext uri="{FF2B5EF4-FFF2-40B4-BE49-F238E27FC236}">
                  <a16:creationId xmlns:a16="http://schemas.microsoft.com/office/drawing/2014/main" id="{A89648B6-02FD-4D3B-B8C9-C5315656AC12}"/>
                </a:ext>
              </a:extLst>
            </p:cNvPr>
            <p:cNvGrpSpPr/>
            <p:nvPr/>
          </p:nvGrpSpPr>
          <p:grpSpPr>
            <a:xfrm>
              <a:off x="1400987" y="2876162"/>
              <a:ext cx="2838450" cy="6077337"/>
              <a:chOff x="14424188" y="3546185"/>
              <a:chExt cx="2838450" cy="5715000"/>
            </a:xfrm>
            <a:solidFill>
              <a:schemeClr val="bg1">
                <a:lumMod val="65000"/>
              </a:schemeClr>
            </a:solidFill>
          </p:grpSpPr>
          <p:sp>
            <p:nvSpPr>
              <p:cNvPr id="69" name="object 6">
                <a:extLst>
                  <a:ext uri="{FF2B5EF4-FFF2-40B4-BE49-F238E27FC236}">
                    <a16:creationId xmlns:a16="http://schemas.microsoft.com/office/drawing/2014/main" id="{303AC66B-E285-4941-88A8-01E1C69DE04E}"/>
                  </a:ext>
                </a:extLst>
              </p:cNvPr>
              <p:cNvSpPr/>
              <p:nvPr/>
            </p:nvSpPr>
            <p:spPr>
              <a:xfrm>
                <a:off x="14424188" y="3546185"/>
                <a:ext cx="2838450" cy="5715000"/>
              </a:xfrm>
              <a:custGeom>
                <a:avLst/>
                <a:gdLst/>
                <a:ahLst/>
                <a:cxnLst/>
                <a:rect l="l" t="t" r="r" b="b"/>
                <a:pathLst>
                  <a:path w="2838450" h="5715000">
                    <a:moveTo>
                      <a:pt x="2838450" y="5715000"/>
                    </a:moveTo>
                    <a:lnTo>
                      <a:pt x="0" y="5715000"/>
                    </a:lnTo>
                    <a:lnTo>
                      <a:pt x="0" y="0"/>
                    </a:lnTo>
                    <a:lnTo>
                      <a:pt x="2838450" y="0"/>
                    </a:lnTo>
                    <a:lnTo>
                      <a:pt x="2838450" y="571500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">
                <a:extLst>
                  <a:ext uri="{FF2B5EF4-FFF2-40B4-BE49-F238E27FC236}">
                    <a16:creationId xmlns:a16="http://schemas.microsoft.com/office/drawing/2014/main" id="{CAA98352-D5AB-40FF-AED5-4E97557C765A}"/>
                  </a:ext>
                </a:extLst>
              </p:cNvPr>
              <p:cNvSpPr/>
              <p:nvPr/>
            </p:nvSpPr>
            <p:spPr>
              <a:xfrm>
                <a:off x="14431495" y="3546195"/>
                <a:ext cx="4762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476250">
                    <a:moveTo>
                      <a:pt x="0" y="476250"/>
                    </a:moveTo>
                    <a:lnTo>
                      <a:pt x="0" y="0"/>
                    </a:lnTo>
                    <a:lnTo>
                      <a:pt x="476236" y="0"/>
                    </a:lnTo>
                    <a:lnTo>
                      <a:pt x="0" y="47625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8" name="object 8">
              <a:extLst>
                <a:ext uri="{FF2B5EF4-FFF2-40B4-BE49-F238E27FC236}">
                  <a16:creationId xmlns:a16="http://schemas.microsoft.com/office/drawing/2014/main" id="{CD1996BD-0A7F-455D-962F-610FC3D71A98}"/>
                </a:ext>
              </a:extLst>
            </p:cNvPr>
            <p:cNvSpPr txBox="1"/>
            <p:nvPr/>
          </p:nvSpPr>
          <p:spPr>
            <a:xfrm>
              <a:off x="1325333" y="2876163"/>
              <a:ext cx="2838450" cy="4021807"/>
            </a:xfrm>
            <a:prstGeom prst="rect">
              <a:avLst/>
            </a:prstGeom>
          </p:spPr>
          <p:txBody>
            <a:bodyPr vert="horz" wrap="square" lIns="0" tIns="501015" rIns="0" bIns="0" rtlCol="0">
              <a:spAutoFit/>
            </a:bodyPr>
            <a:lstStyle/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rgbClr val="92D050"/>
                  </a:solidFill>
                  <a:latin typeface="Arial"/>
                  <a:cs typeface="Arial"/>
                </a:rPr>
                <a:t>96%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Positivo</a:t>
              </a: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1,6%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Neutral</a:t>
              </a:r>
            </a:p>
            <a:p>
              <a:pPr algn="ctr">
                <a:lnSpc>
                  <a:spcPts val="3829"/>
                </a:lnSpc>
                <a:spcBef>
                  <a:spcPts val="1764"/>
                </a:spcBef>
              </a:pPr>
              <a:r>
                <a:rPr lang="es-AR" sz="3200" b="1" spc="10" dirty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1,6%</a:t>
              </a:r>
            </a:p>
            <a:p>
              <a:pPr marL="313055" marR="308610" algn="ctr">
                <a:lnSpc>
                  <a:spcPct val="116100"/>
                </a:lnSpc>
                <a:spcBef>
                  <a:spcPts val="1285"/>
                </a:spcBef>
              </a:pPr>
              <a:r>
                <a:rPr lang="es-AR" sz="2100" spc="75" dirty="0">
                  <a:solidFill>
                    <a:schemeClr val="bg1"/>
                  </a:solidFill>
                  <a:latin typeface="Arial"/>
                  <a:cs typeface="Arial"/>
                </a:rPr>
                <a:t>negativo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76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>
            <a:extLst>
              <a:ext uri="{FF2B5EF4-FFF2-40B4-BE49-F238E27FC236}">
                <a16:creationId xmlns:a16="http://schemas.microsoft.com/office/drawing/2014/main" id="{C2439910-36B0-41FC-9438-617EDF907130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Metodología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08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7C7CA6BA-74A7-497F-BBDF-816748572854}"/>
              </a:ext>
            </a:extLst>
          </p:cNvPr>
          <p:cNvSpPr txBox="1"/>
          <p:nvPr/>
        </p:nvSpPr>
        <p:spPr>
          <a:xfrm>
            <a:off x="1197123" y="2476500"/>
            <a:ext cx="7261077" cy="88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Se hizo una selección de variables para aplicar 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la metodología de clasificación de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endParaRPr lang="es-MX" sz="2550" dirty="0">
              <a:latin typeface="Verdana"/>
              <a:cs typeface="Verdana"/>
            </a:endParaRPr>
          </a:p>
        </p:txBody>
      </p:sp>
      <p:sp>
        <p:nvSpPr>
          <p:cNvPr id="2" name="Diagrama de flujo: tarjeta 1">
            <a:extLst>
              <a:ext uri="{FF2B5EF4-FFF2-40B4-BE49-F238E27FC236}">
                <a16:creationId xmlns:a16="http://schemas.microsoft.com/office/drawing/2014/main" id="{F023AD3D-754C-4622-92A7-9B78332BD29F}"/>
              </a:ext>
            </a:extLst>
          </p:cNvPr>
          <p:cNvSpPr/>
          <p:nvPr/>
        </p:nvSpPr>
        <p:spPr>
          <a:xfrm>
            <a:off x="1295400" y="4657789"/>
            <a:ext cx="2057400" cy="99399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Ratio de Cancelaciones</a:t>
            </a:r>
            <a:endParaRPr lang="es-AR"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8818EBF5-8D40-4A62-BA6B-1380491CC48D}"/>
              </a:ext>
            </a:extLst>
          </p:cNvPr>
          <p:cNvSpPr txBox="1">
            <a:spLocks/>
          </p:cNvSpPr>
          <p:nvPr/>
        </p:nvSpPr>
        <p:spPr>
          <a:xfrm>
            <a:off x="1371600" y="3771900"/>
            <a:ext cx="19050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4000" b="1" kern="0" dirty="0">
                <a:solidFill>
                  <a:srgbClr val="FFFFFF"/>
                </a:solidFill>
                <a:latin typeface="Arial"/>
                <a:cs typeface="Arial"/>
              </a:rPr>
              <a:t>PERFIL</a:t>
            </a:r>
            <a:endParaRPr lang="es-MX" sz="4000" b="1" kern="0" dirty="0">
              <a:latin typeface="Arial"/>
              <a:cs typeface="Arial"/>
            </a:endParaRPr>
          </a:p>
        </p:txBody>
      </p:sp>
      <p:sp>
        <p:nvSpPr>
          <p:cNvPr id="30" name="Diagrama de flujo: tarjeta 29">
            <a:extLst>
              <a:ext uri="{FF2B5EF4-FFF2-40B4-BE49-F238E27FC236}">
                <a16:creationId xmlns:a16="http://schemas.microsoft.com/office/drawing/2014/main" id="{A89AD69C-772D-4C22-8CE2-B994C2F740A2}"/>
              </a:ext>
            </a:extLst>
          </p:cNvPr>
          <p:cNvSpPr/>
          <p:nvPr/>
        </p:nvSpPr>
        <p:spPr>
          <a:xfrm>
            <a:off x="1295400" y="5845425"/>
            <a:ext cx="2057400" cy="99399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Ratio de Reclamos</a:t>
            </a:r>
            <a:endParaRPr lang="es-AR" dirty="0"/>
          </a:p>
        </p:txBody>
      </p:sp>
      <p:sp>
        <p:nvSpPr>
          <p:cNvPr id="31" name="Diagrama de flujo: tarjeta 30">
            <a:extLst>
              <a:ext uri="{FF2B5EF4-FFF2-40B4-BE49-F238E27FC236}">
                <a16:creationId xmlns:a16="http://schemas.microsoft.com/office/drawing/2014/main" id="{6D0DAE0A-7FAA-4525-A300-F5906EC57B21}"/>
              </a:ext>
            </a:extLst>
          </p:cNvPr>
          <p:cNvSpPr/>
          <p:nvPr/>
        </p:nvSpPr>
        <p:spPr>
          <a:xfrm>
            <a:off x="1295400" y="6973936"/>
            <a:ext cx="2057400" cy="99399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Ratio de Demoras</a:t>
            </a:r>
            <a:endParaRPr lang="es-AR" dirty="0"/>
          </a:p>
        </p:txBody>
      </p:sp>
      <p:sp>
        <p:nvSpPr>
          <p:cNvPr id="34" name="Diagrama de flujo: tarjeta 33">
            <a:extLst>
              <a:ext uri="{FF2B5EF4-FFF2-40B4-BE49-F238E27FC236}">
                <a16:creationId xmlns:a16="http://schemas.microsoft.com/office/drawing/2014/main" id="{D39F9F01-A352-4838-A31E-81A3C2C806E7}"/>
              </a:ext>
            </a:extLst>
          </p:cNvPr>
          <p:cNvSpPr/>
          <p:nvPr/>
        </p:nvSpPr>
        <p:spPr>
          <a:xfrm>
            <a:off x="4572003" y="4657789"/>
            <a:ext cx="2057400" cy="99399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Ticket Promedio</a:t>
            </a:r>
            <a:endParaRPr lang="es-AR" dirty="0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0D6BBDD3-7146-43C1-BF4C-497BCF767F18}"/>
              </a:ext>
            </a:extLst>
          </p:cNvPr>
          <p:cNvSpPr txBox="1">
            <a:spLocks/>
          </p:cNvSpPr>
          <p:nvPr/>
        </p:nvSpPr>
        <p:spPr>
          <a:xfrm>
            <a:off x="3962400" y="3771900"/>
            <a:ext cx="335280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4000" b="1" kern="0" dirty="0">
                <a:solidFill>
                  <a:srgbClr val="FFFFFF"/>
                </a:solidFill>
                <a:latin typeface="Arial"/>
                <a:cs typeface="Arial"/>
              </a:rPr>
              <a:t>RELEVANCIA</a:t>
            </a:r>
            <a:endParaRPr lang="es-MX" sz="4000" b="1" kern="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A37A105-B00C-4772-A04E-56CE7BFCC6EB}"/>
              </a:ext>
            </a:extLst>
          </p:cNvPr>
          <p:cNvSpPr txBox="1"/>
          <p:nvPr/>
        </p:nvSpPr>
        <p:spPr>
          <a:xfrm>
            <a:off x="9829800" y="4962170"/>
            <a:ext cx="7261077" cy="3203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Se propusieron 3 soluciones para clasificarlos: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27050" marR="5080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K-MEANS</a:t>
            </a:r>
          </a:p>
          <a:p>
            <a:pPr marL="527050" marR="5080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endParaRPr lang="es-MX" sz="2550" spc="-7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27050" marR="5080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Reglas de negocio</a:t>
            </a:r>
          </a:p>
          <a:p>
            <a:pPr marL="527050" marR="5080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endParaRPr lang="es-MX" sz="2550" spc="-7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27050" marR="5080" indent="-514350">
              <a:lnSpc>
                <a:spcPct val="115199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MX" sz="2550" spc="-70" dirty="0">
                <a:solidFill>
                  <a:srgbClr val="FFFFFF"/>
                </a:solidFill>
                <a:latin typeface="Verdana"/>
                <a:cs typeface="Verdana"/>
              </a:rPr>
              <a:t>DBSCAN</a:t>
            </a:r>
            <a:endParaRPr lang="es-MX" sz="25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8213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4763EE42-FAD7-43F7-BDFA-09A909648499}"/>
              </a:ext>
            </a:extLst>
          </p:cNvPr>
          <p:cNvSpPr/>
          <p:nvPr/>
        </p:nvSpPr>
        <p:spPr>
          <a:xfrm>
            <a:off x="208915" y="171450"/>
            <a:ext cx="18079085" cy="9944100"/>
          </a:xfrm>
          <a:custGeom>
            <a:avLst/>
            <a:gdLst/>
            <a:ahLst/>
            <a:cxnLst/>
            <a:rect l="l" t="t" r="r" b="b"/>
            <a:pathLst>
              <a:path w="18079085" h="9944100">
                <a:moveTo>
                  <a:pt x="0" y="0"/>
                </a:moveTo>
                <a:lnTo>
                  <a:pt x="18078542" y="0"/>
                </a:lnTo>
                <a:lnTo>
                  <a:pt x="18078542" y="9944099"/>
                </a:lnTo>
                <a:lnTo>
                  <a:pt x="0" y="994409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31826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5400" b="1" dirty="0">
                <a:solidFill>
                  <a:srgbClr val="FFFFFF"/>
                </a:solidFill>
                <a:latin typeface="Arial"/>
                <a:cs typeface="Arial"/>
              </a:rPr>
              <a:t>Resultados</a:t>
            </a:r>
            <a:endParaRPr sz="5400" b="1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125781E-1A50-4857-9102-5B037CE42AFC}"/>
              </a:ext>
            </a:extLst>
          </p:cNvPr>
          <p:cNvSpPr/>
          <p:nvPr/>
        </p:nvSpPr>
        <p:spPr>
          <a:xfrm>
            <a:off x="17249775" y="171450"/>
            <a:ext cx="1038225" cy="1000125"/>
          </a:xfrm>
          <a:custGeom>
            <a:avLst/>
            <a:gdLst/>
            <a:ahLst/>
            <a:cxnLst/>
            <a:rect l="l" t="t" r="r" b="b"/>
            <a:pathLst>
              <a:path w="1038225" h="1000125">
                <a:moveTo>
                  <a:pt x="10382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1038225" y="0"/>
                </a:lnTo>
                <a:lnTo>
                  <a:pt x="10382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96632FB-BC60-4882-86DC-EA1F80BE9B9F}"/>
              </a:ext>
            </a:extLst>
          </p:cNvPr>
          <p:cNvSpPr txBox="1"/>
          <p:nvPr/>
        </p:nvSpPr>
        <p:spPr>
          <a:xfrm>
            <a:off x="17525994" y="429903"/>
            <a:ext cx="60960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AR" sz="2700" spc="365" dirty="0">
                <a:solidFill>
                  <a:srgbClr val="1A23F1"/>
                </a:solidFill>
                <a:latin typeface="Arial"/>
                <a:cs typeface="Arial"/>
              </a:rPr>
              <a:t>09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8818EBF5-8D40-4A62-BA6B-1380491CC48D}"/>
              </a:ext>
            </a:extLst>
          </p:cNvPr>
          <p:cNvSpPr txBox="1">
            <a:spLocks/>
          </p:cNvSpPr>
          <p:nvPr/>
        </p:nvSpPr>
        <p:spPr>
          <a:xfrm>
            <a:off x="990600" y="2377676"/>
            <a:ext cx="5638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z="4000" b="1" kern="0" dirty="0">
                <a:solidFill>
                  <a:srgbClr val="FFFFFF"/>
                </a:solidFill>
                <a:latin typeface="Arial"/>
                <a:cs typeface="Arial"/>
              </a:rPr>
              <a:t>Solución 1:  K-MEANS</a:t>
            </a:r>
            <a:endParaRPr lang="es-MX" sz="4000" b="1" kern="0" dirty="0">
              <a:latin typeface="Arial"/>
              <a:cs typeface="Arial"/>
            </a:endParaRP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886F8D18-A4FA-4E1A-9531-9F2762C3A7AD}"/>
              </a:ext>
            </a:extLst>
          </p:cNvPr>
          <p:cNvSpPr txBox="1"/>
          <p:nvPr/>
        </p:nvSpPr>
        <p:spPr>
          <a:xfrm>
            <a:off x="838200" y="3009899"/>
            <a:ext cx="16154400" cy="413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Número de clústeres según método de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</a:rPr>
              <a:t>Elbow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 (4 </a:t>
            </a:r>
            <a:r>
              <a:rPr lang="es-MX" sz="2550" spc="-70" dirty="0" err="1">
                <a:solidFill>
                  <a:srgbClr val="FFFFFF"/>
                </a:solidFill>
                <a:latin typeface="Verdana"/>
              </a:rPr>
              <a:t>clústers</a:t>
            </a:r>
            <a:r>
              <a:rPr lang="es-MX" sz="2550" spc="-70" dirty="0">
                <a:solidFill>
                  <a:srgbClr val="FFFFFF"/>
                </a:solidFill>
                <a:latin typeface="Verdana"/>
              </a:rPr>
              <a:t>)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Agrupa bien por ticket promedio pero no se observa el mismo 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comportamiento con las variables de perfil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Se visualizó el gráfico de siluetas y se observa mucha similitud entre los grupos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es-MX" sz="2550" spc="-70" dirty="0">
              <a:solidFill>
                <a:srgbClr val="FFFFFF"/>
              </a:solidFill>
              <a:latin typeface="Verdana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s-MX" sz="2550" spc="-70" dirty="0">
                <a:solidFill>
                  <a:srgbClr val="FFFFFF"/>
                </a:solidFill>
                <a:latin typeface="Verdana"/>
              </a:rPr>
              <a:t>Viendo el gráfico de siluetas se corrió nuevamente el algoritmo pero con 2 clústeres: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EF40F3-6953-4B4D-BFF6-16F8DDF9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0" y="3266943"/>
            <a:ext cx="4009550" cy="1859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CECEFB-EB62-4ADF-A3C9-72886FA8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568" y="7592538"/>
            <a:ext cx="5354463" cy="13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939</Words>
  <Application>Microsoft Office PowerPoint</Application>
  <PresentationFormat>Personalizado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Data Science Challenge Mercado Libre</vt:lpstr>
      <vt:lpstr>Objetivo</vt:lpstr>
      <vt:lpstr>Presentación de PowerPoint</vt:lpstr>
      <vt:lpstr>Construcción de la muestra de datos</vt:lpstr>
      <vt:lpstr>Construcción de la muestra de datos</vt:lpstr>
      <vt:lpstr>Insights Generales</vt:lpstr>
      <vt:lpstr>Insights últimos 60 días</vt:lpstr>
      <vt:lpstr>Metodología</vt:lpstr>
      <vt:lpstr>Resultados</vt:lpstr>
      <vt:lpstr>Resultados</vt:lpstr>
      <vt:lpstr>Resultados</vt:lpstr>
      <vt:lpstr>Solución propuesta</vt:lpstr>
      <vt:lpstr>Próximos pasos</vt:lpstr>
      <vt:lpstr>Data Science Challenge Mercado Libre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sin título</dc:title>
  <dc:creator>Ignacio Belogi</dc:creator>
  <cp:keywords>DAE7nkkWG4E,BADLCpRGqGo</cp:keywords>
  <cp:lastModifiedBy>Ignacio Belogi Mascialino</cp:lastModifiedBy>
  <cp:revision>9</cp:revision>
  <dcterms:created xsi:type="dcterms:W3CDTF">2022-03-21T14:30:47Z</dcterms:created>
  <dcterms:modified xsi:type="dcterms:W3CDTF">2022-03-24T20:41:12Z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2022-03-21T00:00:00Z</vt:filetime>
  </property>
</Properties>
</file>