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97" r:id="rId4"/>
    <p:sldId id="289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8" r:id="rId14"/>
    <p:sldId id="299" r:id="rId15"/>
    <p:sldId id="300" r:id="rId16"/>
    <p:sldId id="296" r:id="rId17"/>
    <p:sldId id="286" r:id="rId18"/>
  </p:sldIdLst>
  <p:sldSz cx="9144000" cy="5143500" type="screen16x9"/>
  <p:notesSz cx="6858000" cy="9144000"/>
  <p:embeddedFontLst>
    <p:embeddedFont>
      <p:font typeface="Avenir Next" panose="020B05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27"/>
    <p:restoredTop sz="94699"/>
  </p:normalViewPr>
  <p:slideViewPr>
    <p:cSldViewPr snapToGrid="0">
      <p:cViewPr varScale="1">
        <p:scale>
          <a:sx n="184" d="100"/>
          <a:sy n="184" d="100"/>
        </p:scale>
        <p:origin x="1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ed793a3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ed793a3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835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97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75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94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012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522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363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dcbd508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dcbd508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 err="1"/>
              <a:t>Eurac</a:t>
            </a:r>
            <a:r>
              <a:rPr lang="en-GB" dirty="0"/>
              <a:t> Climate and Disaster Research Group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36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29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ed793a3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ed793a3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02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862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90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52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1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>
              <a:lnSpc>
                <a:spcPct val="115000"/>
              </a:lnSpc>
              <a:buSzPct val="39285"/>
            </a:pPr>
            <a:r>
              <a:rPr lang="en-GB" sz="2800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Project Presentation:</a:t>
            </a:r>
            <a:br>
              <a:rPr lang="en-GB" sz="2800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</a:br>
            <a:r>
              <a:rPr lang="en-GB" sz="2800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Preparation and Integration / Data Profiling </a:t>
            </a:r>
            <a:br>
              <a:rPr lang="en-GB" sz="2800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</a:br>
            <a:endParaRPr lang="en-GB" sz="6700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48275" y="3096491"/>
            <a:ext cx="8520600" cy="1497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Student:		</a:t>
            </a:r>
            <a:r>
              <a:rPr lang="en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Samuele Ceol</a:t>
            </a:r>
            <a:endParaRPr sz="13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Academic year:	</a:t>
            </a:r>
            <a:r>
              <a:rPr lang="en-GB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2022 / 2023 (Winter semester)</a:t>
            </a: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Date:		</a:t>
            </a:r>
            <a:r>
              <a:rPr lang="en-GB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7</a:t>
            </a:r>
            <a:r>
              <a:rPr lang="en-GB" sz="1300" baseline="300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</a:t>
            </a:r>
            <a:r>
              <a:rPr lang="en-GB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February 2023</a:t>
            </a:r>
            <a:endParaRPr sz="1300" b="1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University:		</a:t>
            </a:r>
            <a:r>
              <a:rPr lang="en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Free University of </a:t>
            </a:r>
            <a:r>
              <a:rPr lang="en" sz="1300" dirty="0" err="1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Bozen</a:t>
            </a:r>
            <a:r>
              <a:rPr lang="en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-Bolzano</a:t>
            </a:r>
            <a:endParaRPr sz="13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 descr="Datei:Unibz Logo.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825" y="2585600"/>
            <a:ext cx="1931550" cy="19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Preparation and Integration </a:t>
            </a:r>
          </a:p>
        </p:txBody>
      </p:sp>
    </p:spTree>
    <p:extLst>
      <p:ext uri="{BB962C8B-B14F-4D97-AF65-F5344CB8AC3E}">
        <p14:creationId xmlns:p14="http://schemas.microsoft.com/office/powerpoint/2010/main" val="62811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Ontology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Made up of: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20 classes.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26 object properties.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59 data properties.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Follows, for the most part, the structure of the DB.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Notable exceptions: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Factor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and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Factor descriptor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classes.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Class hierarchy for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location data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GB" sz="1200" b="1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CE8096F5-70FE-1B1D-12CA-12FBFD7D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17" y="1253837"/>
            <a:ext cx="5281183" cy="31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5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Mapping patterns - Entity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95E975-24B6-2020-F6E2-BC606B4B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53" y="1417829"/>
            <a:ext cx="3838247" cy="3280646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3AFF2C-1D83-1302-FBCD-7012650F3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23" y="1245725"/>
            <a:ext cx="3499698" cy="1326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44819-2146-9C3E-87B0-8FF8B140D98E}"/>
              </a:ext>
            </a:extLst>
          </p:cNvPr>
          <p:cNvSpPr txBox="1"/>
          <p:nvPr/>
        </p:nvSpPr>
        <p:spPr>
          <a:xfrm>
            <a:off x="450272" y="2885027"/>
            <a:ext cx="454378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sz="1200" dirty="0">
                <a:latin typeface="Avenir Next" panose="020B0503020202020204" pitchFamily="34" charset="0"/>
              </a:rPr>
              <a:t>An underlying DB table is mapped to a corresponing </a:t>
            </a:r>
            <a:r>
              <a:rPr lang="en-IT" sz="1200" b="1" dirty="0">
                <a:latin typeface="Avenir Next" panose="020B0503020202020204" pitchFamily="34" charset="0"/>
              </a:rPr>
              <a:t>class</a:t>
            </a:r>
            <a:r>
              <a:rPr lang="en-IT" sz="1200" dirty="0">
                <a:latin typeface="Avenir Next" panose="020B0503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sz="1200" dirty="0">
                <a:latin typeface="Avenir Next" panose="020B0503020202020204" pitchFamily="34" charset="0"/>
              </a:rPr>
              <a:t>The table’s PK attributes are used to build instances of the class.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sz="1200" dirty="0">
                <a:latin typeface="Avenir Next" panose="020B0503020202020204" pitchFamily="34" charset="0"/>
              </a:rPr>
              <a:t>Table attributes are mapped to </a:t>
            </a:r>
            <a:r>
              <a:rPr lang="en-IT" sz="1200" b="1" dirty="0">
                <a:latin typeface="Avenir Next" panose="020B0503020202020204" pitchFamily="34" charset="0"/>
              </a:rPr>
              <a:t>data properties</a:t>
            </a:r>
            <a:r>
              <a:rPr lang="en-IT" sz="120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08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Mapping patterns - Relationship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44819-2146-9C3E-87B0-8FF8B140D98E}"/>
              </a:ext>
            </a:extLst>
          </p:cNvPr>
          <p:cNvSpPr txBox="1"/>
          <p:nvPr/>
        </p:nvSpPr>
        <p:spPr>
          <a:xfrm>
            <a:off x="450272" y="2885027"/>
            <a:ext cx="45437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sz="1200" dirty="0">
                <a:latin typeface="Avenir Next" panose="020B0503020202020204" pitchFamily="34" charset="0"/>
              </a:rPr>
              <a:t>The source table has a PK partitioned into two FKs.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sz="1200" dirty="0">
                <a:latin typeface="Avenir Next" panose="020B0503020202020204" pitchFamily="34" charset="0"/>
              </a:rPr>
              <a:t>U</a:t>
            </a:r>
            <a:r>
              <a:rPr lang="en-GB" sz="1200" dirty="0">
                <a:latin typeface="Avenir Next" panose="020B0503020202020204" pitchFamily="34" charset="0"/>
              </a:rPr>
              <a:t>s</a:t>
            </a:r>
            <a:r>
              <a:rPr lang="en-IT" sz="1200" dirty="0">
                <a:latin typeface="Avenir Next" panose="020B0503020202020204" pitchFamily="34" charset="0"/>
              </a:rPr>
              <a:t>ed to model the </a:t>
            </a:r>
            <a:r>
              <a:rPr lang="en-IT" sz="1200" b="1" dirty="0">
                <a:latin typeface="Avenir Next" panose="020B0503020202020204" pitchFamily="34" charset="0"/>
              </a:rPr>
              <a:t>object properties </a:t>
            </a:r>
            <a:r>
              <a:rPr lang="en-IT" sz="1200" dirty="0">
                <a:latin typeface="Avenir Next" panose="020B0503020202020204" pitchFamily="34" charset="0"/>
              </a:rPr>
              <a:t>stemming for some of the DB’s junction tables.</a:t>
            </a:r>
            <a:endParaRPr lang="en-IT" sz="1200" b="1" dirty="0">
              <a:latin typeface="Avenir Next" panose="020B0503020202020204" pitchFamily="34" charset="0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B76A593-A7AF-2F40-1697-ACD1B34A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" y="1417829"/>
            <a:ext cx="4683331" cy="125609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0AE4C3-57EF-EA4D-A4B8-989DE7FD0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603" y="1408549"/>
            <a:ext cx="3838247" cy="32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Mapping patterns - </a:t>
            </a:r>
            <a:r>
              <a:rPr lang="en-GB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Relationship with Merging </a:t>
            </a:r>
            <a:br>
              <a:rPr lang="en-GB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</a:b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44819-2146-9C3E-87B0-8FF8B140D98E}"/>
              </a:ext>
            </a:extLst>
          </p:cNvPr>
          <p:cNvSpPr txBox="1"/>
          <p:nvPr/>
        </p:nvSpPr>
        <p:spPr>
          <a:xfrm>
            <a:off x="450272" y="2885027"/>
            <a:ext cx="454378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sz="1200" dirty="0">
                <a:latin typeface="Avenir Next" panose="020B0503020202020204" pitchFamily="34" charset="0"/>
              </a:rPr>
              <a:t>U</a:t>
            </a:r>
            <a:r>
              <a:rPr lang="en-GB" sz="1200" dirty="0">
                <a:latin typeface="Avenir Next" panose="020B0503020202020204" pitchFamily="34" charset="0"/>
              </a:rPr>
              <a:t>s</a:t>
            </a:r>
            <a:r>
              <a:rPr lang="en-IT" sz="1200" dirty="0">
                <a:latin typeface="Avenir Next" panose="020B0503020202020204" pitchFamily="34" charset="0"/>
              </a:rPr>
              <a:t>ed to model those </a:t>
            </a:r>
            <a:r>
              <a:rPr lang="en-IT" sz="1200" b="1" dirty="0">
                <a:latin typeface="Avenir Next" panose="020B0503020202020204" pitchFamily="34" charset="0"/>
              </a:rPr>
              <a:t>object properties </a:t>
            </a:r>
            <a:r>
              <a:rPr lang="en-IT" sz="1200" dirty="0">
                <a:latin typeface="Avenir Next" panose="020B0503020202020204" pitchFamily="34" charset="0"/>
              </a:rPr>
              <a:t>represented by FKs in the underlying DB.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T" sz="1200" b="1" dirty="0">
              <a:latin typeface="Avenir Next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T" sz="1200" dirty="0">
                <a:latin typeface="Avenir Next" panose="020B0503020202020204" pitchFamily="34" charset="0"/>
              </a:rPr>
              <a:t>Some mappings are just loosely associated with this pattern.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214993-769E-FEF6-1603-C51CB6CD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" y="1408549"/>
            <a:ext cx="4679290" cy="1207078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1302C73-21B3-680A-BC10-5BE6675C5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16" y="1401588"/>
            <a:ext cx="3838247" cy="32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1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GB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Mapping patterns – Reified Relationship</a:t>
            </a:r>
            <a:br>
              <a:rPr lang="en-GB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</a:br>
            <a:endParaRPr lang="en-GB"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44819-2146-9C3E-87B0-8FF8B140D98E}"/>
              </a:ext>
            </a:extLst>
          </p:cNvPr>
          <p:cNvSpPr txBox="1"/>
          <p:nvPr/>
        </p:nvSpPr>
        <p:spPr>
          <a:xfrm>
            <a:off x="450272" y="2885027"/>
            <a:ext cx="454378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Avenir Next" panose="020B0503020202020204" pitchFamily="34" charset="0"/>
              </a:rPr>
              <a:t>Models </a:t>
            </a:r>
            <a:r>
              <a:rPr lang="en-GB" sz="1200" b="1" dirty="0">
                <a:latin typeface="Avenir Next" panose="020B0503020202020204" pitchFamily="34" charset="0"/>
              </a:rPr>
              <a:t>classes </a:t>
            </a:r>
            <a:r>
              <a:rPr lang="en-GB" sz="1200" dirty="0">
                <a:latin typeface="Avenir Next" panose="020B0503020202020204" pitchFamily="34" charset="0"/>
              </a:rPr>
              <a:t>that underwent a reification transformation in the ontology.</a:t>
            </a:r>
            <a:endParaRPr lang="en-GB" sz="1200" b="1" dirty="0">
              <a:latin typeface="Avenir Next" panose="020B0503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Avenir Next" panose="020B0503020202020204" pitchFamily="34" charset="0"/>
              </a:rPr>
              <a:t>The related </a:t>
            </a:r>
            <a:r>
              <a:rPr lang="en-GB" sz="1200" b="1" dirty="0">
                <a:latin typeface="Avenir Next" panose="020B0503020202020204" pitchFamily="34" charset="0"/>
              </a:rPr>
              <a:t>data </a:t>
            </a:r>
            <a:r>
              <a:rPr lang="en-GB" sz="1200" dirty="0">
                <a:latin typeface="Avenir Next" panose="020B0503020202020204" pitchFamily="34" charset="0"/>
              </a:rPr>
              <a:t>and </a:t>
            </a:r>
            <a:r>
              <a:rPr lang="en-GB" sz="1200" b="1" dirty="0">
                <a:latin typeface="Avenir Next" panose="020B0503020202020204" pitchFamily="34" charset="0"/>
              </a:rPr>
              <a:t>object properties </a:t>
            </a:r>
            <a:r>
              <a:rPr lang="en-GB" sz="1200" dirty="0">
                <a:latin typeface="Avenir Next" panose="020B0503020202020204" pitchFamily="34" charset="0"/>
              </a:rPr>
              <a:t>appear as part of the mapping.</a:t>
            </a:r>
            <a:endParaRPr lang="en-IT" sz="1200" dirty="0">
              <a:latin typeface="Avenir Next" panose="020B0503020202020204" pitchFamily="34" charset="0"/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A6A8E95-73ED-F2EA-A1B1-C6B0E9DC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7795"/>
            <a:ext cx="4629149" cy="146716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912517-2FF1-5A97-F538-1AC1BB960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105" y="1401588"/>
            <a:ext cx="3904208" cy="32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Application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Web app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written in Python (using the </a:t>
            </a:r>
            <a:r>
              <a:rPr lang="en-GB" sz="1200" dirty="0" err="1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PyWebIO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library).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Can be seen as an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interactive markdown document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Allows to explore functionally all data stored in the underlying DB.</a:t>
            </a:r>
            <a:endParaRPr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B7A26DD-8783-BCA2-3CD0-0DC81669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21" y="800925"/>
            <a:ext cx="3630279" cy="4210957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10356B-D1B7-B6DE-1651-2563B3862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57"/>
          <a:stretch/>
        </p:blipFill>
        <p:spPr>
          <a:xfrm>
            <a:off x="696447" y="2131282"/>
            <a:ext cx="3404860" cy="28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4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Let’s move to </a:t>
            </a:r>
            <a:br>
              <a:rPr lang="en" sz="3900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</a:br>
            <a:r>
              <a:rPr lang="en" sz="3900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application</a:t>
            </a:r>
            <a:endParaRPr sz="3900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Introduction - Domain of interest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3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Underlying data collected in the context of the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CRISP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project.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Seeks to describe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Farming Systems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belonging to different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macro regions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5A7934B-3834-3CC8-BAFF-5FD040CAA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7" r="2586"/>
          <a:stretch/>
        </p:blipFill>
        <p:spPr>
          <a:xfrm>
            <a:off x="4883727" y="1891145"/>
            <a:ext cx="4260273" cy="3137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749A1-155E-25B2-9AAE-23E48F6DB1F0}"/>
              </a:ext>
            </a:extLst>
          </p:cNvPr>
          <p:cNvSpPr txBox="1"/>
          <p:nvPr/>
        </p:nvSpPr>
        <p:spPr>
          <a:xfrm>
            <a:off x="311700" y="1983127"/>
            <a:ext cx="496688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GB" sz="1200" i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“Farming systems are […] </a:t>
            </a:r>
            <a:r>
              <a:rPr lang="en-GB" sz="1200" b="1" i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populations of farms </a:t>
            </a:r>
            <a:r>
              <a:rPr lang="en-GB" sz="1200" i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that have broadly similar resource bases, enterprise patterns, household livelihoods and constraints, and for which similar development strategies and interventions would be appropriate.”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Introduction - Domain of interest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3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Much of the data is described using concepts related to the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impact chain method.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70CAE-8A23-0E54-D717-9A7F5045A29B}"/>
              </a:ext>
            </a:extLst>
          </p:cNvPr>
          <p:cNvSpPr txBox="1"/>
          <p:nvPr/>
        </p:nvSpPr>
        <p:spPr>
          <a:xfrm>
            <a:off x="311700" y="1867379"/>
            <a:ext cx="496688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In this context, an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impact chain model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is: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GB" sz="1200" i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“an analytical tool that helps you better understand, systemise and prioritise the factors that drive vulnerability in the system under review”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564DC1-D7D9-1089-D90C-037320093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4" t="3824"/>
          <a:stretch/>
        </p:blipFill>
        <p:spPr>
          <a:xfrm>
            <a:off x="5278582" y="1737014"/>
            <a:ext cx="3571428" cy="3030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DE7FF-CAAD-3192-3A08-2C46ED8C35CB}"/>
              </a:ext>
            </a:extLst>
          </p:cNvPr>
          <p:cNvSpPr txBox="1"/>
          <p:nvPr/>
        </p:nvSpPr>
        <p:spPr>
          <a:xfrm>
            <a:off x="311700" y="3252356"/>
            <a:ext cx="496688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Each farming system is associated with relevant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factors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and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connections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  <a:endParaRPr lang="en-GB" sz="1200" i="1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57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Introduction – Shape of the dataset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initial dataset is made up o a set of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22 .xlsx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files.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Each .xlsx file contains data related to an individual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Farming System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is organised into a set of (up to) 10 different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sheets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Each sheet represents a different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category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of information.</a:t>
            </a:r>
            <a:endParaRPr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41497E7-7620-C4AC-5042-FDE6D413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36" y="1263812"/>
            <a:ext cx="2698173" cy="35333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4F1F05-F12A-EB7D-128C-D359126908E4}"/>
              </a:ext>
            </a:extLst>
          </p:cNvPr>
          <p:cNvGrpSpPr/>
          <p:nvPr/>
        </p:nvGrpSpPr>
        <p:grpSpPr>
          <a:xfrm>
            <a:off x="428914" y="3170108"/>
            <a:ext cx="5027986" cy="596766"/>
            <a:chOff x="428914" y="3170108"/>
            <a:chExt cx="5027986" cy="5967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0C377B-CB5B-E20C-802D-BCFE407A4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914" y="3170108"/>
              <a:ext cx="5027986" cy="2486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0CCE33-8D52-3F69-84AC-32989769C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852"/>
            <a:stretch/>
          </p:blipFill>
          <p:spPr>
            <a:xfrm>
              <a:off x="428914" y="3553537"/>
              <a:ext cx="4641850" cy="213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7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Profiling</a:t>
            </a:r>
            <a:endParaRPr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2045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First data reformulation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original sources are organised into a set of 8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.csv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files.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Each file (roughly) correspond to the corresponding .xlsx sheet.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coming from different sources files and belonging to the same sheet is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stacked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For some files an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ID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attribute is added.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Additional geographical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location data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is imported from the UN website.</a:t>
            </a:r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05BB11C-3724-8BB0-C996-AC9F6A2C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85" y="2571750"/>
            <a:ext cx="2587515" cy="2126725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3F0D6529-3782-C13E-0F83-A1F3C0911005}"/>
              </a:ext>
            </a:extLst>
          </p:cNvPr>
          <p:cNvSpPr/>
          <p:nvPr/>
        </p:nvSpPr>
        <p:spPr>
          <a:xfrm>
            <a:off x="6244785" y="4184073"/>
            <a:ext cx="2587515" cy="283348"/>
          </a:xfrm>
          <a:prstGeom prst="fram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Exploratory Data Analysis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Pandas profiling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library is used to generate a set of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profiling reports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This step allows to make initial observation on: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overall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shape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of the source files.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degree of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completeness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of the underlying data.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Some characteristics of the data useful at DB design time: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Fields containing value lists.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Uniques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/ Non-</a:t>
            </a:r>
            <a:r>
              <a:rPr lang="en-GB" sz="1200" dirty="0" err="1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Uniques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…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B7E34917-3DC2-5807-FD92-5C5FC524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68" y="936551"/>
            <a:ext cx="1951759" cy="1555750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C777978-CBF3-698A-9F19-375E9289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068" y="2745078"/>
            <a:ext cx="3698586" cy="477498"/>
          </a:xfrm>
          <a:prstGeom prst="rect">
            <a:avLst/>
          </a:prstGeom>
        </p:spPr>
      </p:pic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489A306-E120-B35C-806A-6B75E51D33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40"/>
          <a:stretch/>
        </p:blipFill>
        <p:spPr>
          <a:xfrm>
            <a:off x="3462878" y="2651200"/>
            <a:ext cx="5585664" cy="1989644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C9926EA-9330-A258-75AE-2043A86B7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340" y="4656734"/>
            <a:ext cx="3244314" cy="402131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5DAF5433-3409-89DC-6CDA-1558638CF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225" y="3094416"/>
            <a:ext cx="3341363" cy="896609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AA3F14-6250-3CF2-DF67-45886F35F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496" y="4043613"/>
            <a:ext cx="4021092" cy="5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6660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Database architecture (and second data reformulation)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9170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An initial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DB architecture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is proposed.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Structured around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40 tables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 new set of .csv files is created to mirror the proposed design.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B76D759-2219-04C6-E232-02DA8D8C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05" y="1017725"/>
            <a:ext cx="5289187" cy="4042649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EE6E4F5-6148-155E-9C17-D99047D2E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11" y="2438401"/>
            <a:ext cx="1588683" cy="2621973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93C4AF-B4FA-7755-D454-5A8D44AA9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626" y="2479963"/>
            <a:ext cx="1407063" cy="26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IC discovery 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Executed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after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DB design phase.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Performed to verify that the created .csv files complied with the proposed DB design.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Implemented: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UCC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discovery algorithm based on the bottom-up </a:t>
            </a:r>
            <a:r>
              <a:rPr lang="en-GB" sz="1200" dirty="0" err="1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Apriori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approach.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FD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discovery algorithm based on the principles of TANE.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Compared the results with the </a:t>
            </a:r>
            <a:r>
              <a:rPr lang="en-GB" sz="1200" dirty="0" err="1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Metanome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implementation.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Two simple implementation of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1-ary IND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discovery.</a:t>
            </a: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Metanome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implementation of Binder for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n-</a:t>
            </a:r>
            <a:r>
              <a:rPr lang="en-GB" sz="1200" b="1" dirty="0" err="1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ary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INDs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endParaRPr sz="1200" b="1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C5D9DF3-B319-7A55-BD34-1B3D8D6E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591" y="2149764"/>
            <a:ext cx="2311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169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690</Words>
  <Application>Microsoft Macintosh PowerPoint</Application>
  <PresentationFormat>On-screen Show (16:9)</PresentationFormat>
  <Paragraphs>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Avenir Next</vt:lpstr>
      <vt:lpstr>Simple Light</vt:lpstr>
      <vt:lpstr>Project Presentation: Data Preparation and Integration / Data Profiling  </vt:lpstr>
      <vt:lpstr>Introduction - Domain of interest</vt:lpstr>
      <vt:lpstr>Introduction - Domain of interest</vt:lpstr>
      <vt:lpstr>Introduction – Shape of the dataset</vt:lpstr>
      <vt:lpstr>Data Profiling</vt:lpstr>
      <vt:lpstr>First data reformulation</vt:lpstr>
      <vt:lpstr>Exploratory Data Analysis</vt:lpstr>
      <vt:lpstr>Database architecture (and second data reformulation)</vt:lpstr>
      <vt:lpstr>IC discovery </vt:lpstr>
      <vt:lpstr>Data Preparation and Integration </vt:lpstr>
      <vt:lpstr>Ontology</vt:lpstr>
      <vt:lpstr>Mapping patterns - Entity</vt:lpstr>
      <vt:lpstr>Mapping patterns - Relationship</vt:lpstr>
      <vt:lpstr>Mapping patterns - Relationship with Merging  </vt:lpstr>
      <vt:lpstr>Mapping patterns – Reified Relationship </vt:lpstr>
      <vt:lpstr>Application</vt:lpstr>
      <vt:lpstr>Let’s move to 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Data Preparation and Integration / Data Profiling  </dc:title>
  <cp:lastModifiedBy>Ceol Samuele (Student Com21)</cp:lastModifiedBy>
  <cp:revision>5</cp:revision>
  <dcterms:modified xsi:type="dcterms:W3CDTF">2023-02-05T12:38:52Z</dcterms:modified>
</cp:coreProperties>
</file>