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5" r:id="rId4"/>
    <p:sldId id="258" r:id="rId5"/>
    <p:sldId id="277" r:id="rId6"/>
    <p:sldId id="274" r:id="rId7"/>
    <p:sldId id="259" r:id="rId8"/>
    <p:sldId id="273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54"/>
    <p:restoredTop sz="82838"/>
  </p:normalViewPr>
  <p:slideViewPr>
    <p:cSldViewPr snapToGrid="0">
      <p:cViewPr varScale="1">
        <p:scale>
          <a:sx n="132" d="100"/>
          <a:sy n="132" d="100"/>
        </p:scale>
        <p:origin x="58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1F8186-417C-394E-B362-25C068EF17CA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75C29-9E21-0B4B-8D53-E8F0373BC4A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87448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59515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0480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23042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975C29-9E21-0B4B-8D53-E8F0373BC4A2}" type="slidenum">
              <a:rPr lang="en-IT" smtClean="0"/>
              <a:t>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19912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AB7C0-C4F1-2506-795F-FCD00DC70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FBE5FF-C411-4677-4CE6-CF1B5EF766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8B1F5-2EA4-1048-EC48-65A48A0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D4C50-A057-1CAC-CF6D-AA329A45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DAB8D-F6C8-957C-AE0F-F591F5506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8449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793D1-3E87-3B1C-CEFD-62C2C878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5B20A-4593-D1E9-2B5A-22979EEAF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0C08-037D-6DFA-18E9-BB2B0AE3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88D9B-B5B6-B641-93BE-AB4FCD90A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582C8-4E94-FDA4-5305-FDB73CD9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70007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B2E8A-344F-65D5-2ED9-327D5AC69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C0DE5-8127-DA38-B192-11DF2E9F1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12BB9-F617-B128-1D2D-E0E0238B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D6382-778B-E966-2330-CD6C13C6E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128D3-E555-0E5E-C37E-6C1DC8CB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1935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C66A-16C1-450E-C10E-E1C73A1E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3AC23-9007-6DF6-C937-70C498235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F1B28-6BCB-FB05-0917-9C15AC6A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21892-9AF1-96E5-5D36-A51A8EEA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C87E3-DAB4-ED25-C600-FD85363FF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4945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F5E22-AED1-FA77-C887-93260B110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C5D6D-BDED-092F-A2A0-9D4CD338E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26127-3B84-C20D-621D-FC7B9F4E5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1F1FB-F775-E4EF-0655-E8F9D125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3D72F-8F87-C972-930E-04995EDD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8180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B9F7-417B-0C7B-35DF-8EB8979A3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7BCFF-1120-27B8-A62A-AF11F04A2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58B98-7C62-F825-BE1E-171AFFCF4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24FC7-335A-332B-E18C-BBC3AAB84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AF30C-F8B5-478B-DC86-1CF9E5A7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CE74E-A855-588A-4147-F6EF6B83A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7016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3ECE-C916-A911-5E7D-06C8504A3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5E36A-6D85-F31A-EAEF-A39FE2EE0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E9D9F-7A9F-2A31-DBF3-297F9D40E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8996D6-4F01-45FB-042A-09826584D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7D05B2-200D-9620-D42E-E63F00D9B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D9BE98-2F81-D14F-441C-4D0C1609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EAF14-9E80-ABCE-A6B3-8625A126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B7F22C-88EB-3712-ACB1-F6CB33D78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2813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2EFA-BAAD-595E-5235-BDFE068E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D0AE2B-A6D9-05D8-2A8E-782C34D0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AFA5F-1B1F-2CC5-DF14-880B834F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0BDC0-5286-D7D9-63BB-23718AB57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995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7AAA14-C50E-3073-D345-69E9B021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27C9BA-3136-2620-6F28-971230AF8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5F2E0-F913-6A44-2F12-0D1A895B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0491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5005B-99D2-8435-61E4-832E6BFD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BBC85-B82E-C012-F394-6D089B9CD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88C20-07FE-D688-BF25-88FE4914F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F7E358-9BD6-42F4-8677-34C6BB0E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77DC7-ED2A-A463-C450-E6873212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3CC04-7788-6E4D-924C-E336D605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285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051A-7F48-5BBE-B0D8-8E2B237B6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892805-54AC-6EF9-7A4F-BC41C06B7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88B97-3F7E-7222-CB4B-8C7189954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56AEE-E06B-4820-9218-2EBD59324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9EA4C-8E46-E641-9560-42FB6CDC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B66308-2273-75CB-F67F-B9B4D3DD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9369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2A0FA-3428-F6D1-0E56-902AA54D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8D35D-9C0A-CBE5-B7D6-277A99B6E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2D13D7-9A8D-FA33-4B77-508078079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8137E-043B-8A47-B1F2-92A841EF4C59}" type="datetimeFigureOut">
              <a:rPr lang="en-IT" smtClean="0"/>
              <a:t>05/07/23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9802E-E36C-B053-0742-32ECEAB275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B4973-D05D-B43A-EB4F-F4D925B15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943D1-AC02-2942-80F9-8C787044771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43157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font&#10;&#10;Description automatically generated">
            <a:extLst>
              <a:ext uri="{FF2B5EF4-FFF2-40B4-BE49-F238E27FC236}">
                <a16:creationId xmlns:a16="http://schemas.microsoft.com/office/drawing/2014/main" id="{87F5AB4A-3838-9C0C-27E6-2E24391AD8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866"/>
          <a:stretch/>
        </p:blipFill>
        <p:spPr>
          <a:xfrm>
            <a:off x="1353127" y="811257"/>
            <a:ext cx="4076997" cy="13963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5C915C-685D-67CF-ABF5-07B11CE31572}"/>
              </a:ext>
            </a:extLst>
          </p:cNvPr>
          <p:cNvSpPr txBox="1"/>
          <p:nvPr/>
        </p:nvSpPr>
        <p:spPr>
          <a:xfrm>
            <a:off x="1353127" y="2763241"/>
            <a:ext cx="94857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effectLst/>
                <a:latin typeface="DINOT" panose="020B0504020101020102" pitchFamily="34" charset="77"/>
              </a:rPr>
              <a:t>Master in Computational Data Science</a:t>
            </a:r>
          </a:p>
          <a:p>
            <a:endParaRPr lang="en-GB" b="1" dirty="0">
              <a:latin typeface="DINOT-Bold" panose="02000503030000020004" pitchFamily="2" charset="77"/>
            </a:endParaRPr>
          </a:p>
          <a:p>
            <a:r>
              <a:rPr lang="en-GB" sz="1800" dirty="0">
                <a:effectLst/>
                <a:latin typeface="DINOT-Bold" panose="02000503030000020004" pitchFamily="2" charset="77"/>
              </a:rPr>
              <a:t>Enhancing the methodological approach to Systematic Literature Reviews:</a:t>
            </a:r>
            <a:br>
              <a:rPr lang="en-GB" sz="1800" dirty="0">
                <a:effectLst/>
                <a:latin typeface="DINOT-Bold" panose="02000503030000020004" pitchFamily="2" charset="77"/>
              </a:rPr>
            </a:br>
            <a:r>
              <a:rPr lang="en-GB" sz="1800" dirty="0">
                <a:effectLst/>
                <a:latin typeface="DINOT-Bold" panose="02000503030000020004" pitchFamily="2" charset="77"/>
              </a:rPr>
              <a:t>A practical application on Topic Labeling research </a:t>
            </a:r>
            <a:endParaRPr lang="en-GB" dirty="0">
              <a:latin typeface="DINOT-Bold" panose="02000503030000020004" pitchFamily="2" charset="77"/>
            </a:endParaRPr>
          </a:p>
          <a:p>
            <a:endParaRPr lang="en-IT" dirty="0">
              <a:latin typeface="DINOT-Bold" panose="02000503030000020004" pitchFamily="2" charset="77"/>
            </a:endParaRPr>
          </a:p>
          <a:p>
            <a:r>
              <a:rPr lang="en-IT" dirty="0">
                <a:latin typeface="DINOT-Bold" panose="02000503030000020004" pitchFamily="2" charset="77"/>
              </a:rPr>
              <a:t>Candidate: </a:t>
            </a:r>
            <a:r>
              <a:rPr lang="en-IT" dirty="0">
                <a:latin typeface="DINOT" panose="020B0504020101020102" pitchFamily="34" charset="77"/>
              </a:rPr>
              <a:t>Samuele Ceol</a:t>
            </a:r>
            <a:endParaRPr lang="en-IT" dirty="0">
              <a:latin typeface="DINOT-Bold" panose="02000503030000020004" pitchFamily="2" charset="77"/>
            </a:endParaRPr>
          </a:p>
          <a:p>
            <a:r>
              <a:rPr lang="en-IT" dirty="0">
                <a:latin typeface="DINOT-Bold" panose="02000503030000020004" pitchFamily="2" charset="77"/>
              </a:rPr>
              <a:t>Supervisor: </a:t>
            </a:r>
            <a:r>
              <a:rPr lang="en-IT" dirty="0">
                <a:latin typeface="DINOT" panose="020B0504020101020102" pitchFamily="34" charset="77"/>
              </a:rPr>
              <a:t>Barbara Russo</a:t>
            </a:r>
            <a:endParaRPr lang="en-IT" dirty="0">
              <a:latin typeface="DINOT-Bold" panose="02000503030000020004" pitchFamily="2" charset="77"/>
            </a:endParaRPr>
          </a:p>
          <a:p>
            <a:endParaRPr lang="en-IT" dirty="0">
              <a:latin typeface="DINOT-Bold" panose="02000503030000020004" pitchFamily="2" charset="77"/>
            </a:endParaRPr>
          </a:p>
          <a:p>
            <a:r>
              <a:rPr lang="en-IT" dirty="0">
                <a:latin typeface="DINOT" panose="020B0504020101020102" pitchFamily="34" charset="77"/>
              </a:rPr>
              <a:t>July 2023</a:t>
            </a:r>
          </a:p>
        </p:txBody>
      </p:sp>
    </p:spTree>
    <p:extLst>
      <p:ext uri="{BB962C8B-B14F-4D97-AF65-F5344CB8AC3E}">
        <p14:creationId xmlns:p14="http://schemas.microsoft.com/office/powerpoint/2010/main" val="273147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Data items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16510A53-0075-F2C6-FBA2-5AAF28D780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7273" y="1432070"/>
            <a:ext cx="6375804" cy="4748212"/>
          </a:xfrm>
        </p:spPr>
      </p:pic>
    </p:spTree>
    <p:extLst>
      <p:ext uri="{BB962C8B-B14F-4D97-AF65-F5344CB8AC3E}">
        <p14:creationId xmlns:p14="http://schemas.microsoft.com/office/powerpoint/2010/main" val="4195329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Structure of the analysis and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endParaRPr lang="en-IT" sz="2000" dirty="0">
              <a:latin typeface="DINOT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37109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RQ1 – Topic labeling approaches</a:t>
            </a:r>
          </a:p>
        </p:txBody>
      </p:sp>
      <p:pic>
        <p:nvPicPr>
          <p:cNvPr id="7" name="Content Placeholder 6" descr="A picture containing text, screenshot, diagram, rectangle&#10;&#10;Description automatically generated">
            <a:extLst>
              <a:ext uri="{FF2B5EF4-FFF2-40B4-BE49-F238E27FC236}">
                <a16:creationId xmlns:a16="http://schemas.microsoft.com/office/drawing/2014/main" id="{5A2D5D64-8C75-7C20-B52D-C72CC0B4D4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512" y="2570890"/>
            <a:ext cx="3980357" cy="3868009"/>
          </a:xfrm>
        </p:spPr>
      </p:pic>
      <p:pic>
        <p:nvPicPr>
          <p:cNvPr id="5" name="Picture 4" descr="A picture containing screenshot, rectangle, square, graphics&#10;&#10;Description automatically generated">
            <a:extLst>
              <a:ext uri="{FF2B5EF4-FFF2-40B4-BE49-F238E27FC236}">
                <a16:creationId xmlns:a16="http://schemas.microsoft.com/office/drawing/2014/main" id="{87DFA0A4-5F63-44F9-3140-FC7F4006A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616" y="2571293"/>
            <a:ext cx="3964910" cy="386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07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RQ2 – Underlying topic modeling approaches</a:t>
            </a:r>
          </a:p>
        </p:txBody>
      </p:sp>
      <p:pic>
        <p:nvPicPr>
          <p:cNvPr id="5" name="Content Placeholder 4" descr="A picture containing text, diagram, screenshot, rectangle&#10;&#10;Description automatically generated">
            <a:extLst>
              <a:ext uri="{FF2B5EF4-FFF2-40B4-BE49-F238E27FC236}">
                <a16:creationId xmlns:a16="http://schemas.microsoft.com/office/drawing/2014/main" id="{CE84C577-C2B5-D056-07C6-DCFFEE8B5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7327" y="1571988"/>
            <a:ext cx="3716474" cy="4748212"/>
          </a:xfrm>
        </p:spPr>
      </p:pic>
    </p:spTree>
    <p:extLst>
      <p:ext uri="{BB962C8B-B14F-4D97-AF65-F5344CB8AC3E}">
        <p14:creationId xmlns:p14="http://schemas.microsoft.com/office/powerpoint/2010/main" val="1286320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RQ3 – Label structures</a:t>
            </a:r>
          </a:p>
        </p:txBody>
      </p:sp>
      <p:pic>
        <p:nvPicPr>
          <p:cNvPr id="5" name="Content Placeholder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6292D91B-0AD1-79AC-76E9-782C38880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35896" y="3222902"/>
            <a:ext cx="5970551" cy="2575018"/>
          </a:xfrm>
        </p:spPr>
      </p:pic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33378905-4928-FB1E-B764-A558538A2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706" y="0"/>
            <a:ext cx="57671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5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RQ4 – Categories of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endParaRPr lang="en-IT" sz="2000" dirty="0">
              <a:latin typeface="DINOT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26690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Research gap 1 -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endParaRPr lang="en-IT" sz="2000" dirty="0">
              <a:latin typeface="DINOT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340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1235"/>
            <a:ext cx="10515600" cy="715530"/>
          </a:xfrm>
        </p:spPr>
        <p:txBody>
          <a:bodyPr>
            <a:normAutofit/>
          </a:bodyPr>
          <a:lstStyle/>
          <a:p>
            <a:pPr algn="ctr"/>
            <a:r>
              <a:rPr lang="en-IT" sz="3200" dirty="0">
                <a:latin typeface="DINOT-Bold" panose="02000503030000020004" pitchFamily="2" charset="77"/>
              </a:rPr>
              <a:t>Additional Slides</a:t>
            </a:r>
          </a:p>
        </p:txBody>
      </p:sp>
    </p:spTree>
    <p:extLst>
      <p:ext uri="{BB962C8B-B14F-4D97-AF65-F5344CB8AC3E}">
        <p14:creationId xmlns:p14="http://schemas.microsoft.com/office/powerpoint/2010/main" val="2353055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Summary of methodological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endParaRPr lang="en-IT" sz="2000" dirty="0">
              <a:latin typeface="DINOT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494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Data collection process</a:t>
            </a:r>
          </a:p>
        </p:txBody>
      </p:sp>
      <p:pic>
        <p:nvPicPr>
          <p:cNvPr id="5" name="Content Placeholder 4" descr="A picture containing text, screenshot, font, document&#10;&#10;Description automatically generated">
            <a:extLst>
              <a:ext uri="{FF2B5EF4-FFF2-40B4-BE49-F238E27FC236}">
                <a16:creationId xmlns:a16="http://schemas.microsoft.com/office/drawing/2014/main" id="{12BA72F5-48FE-B2B0-B832-7F60A7883C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7271" y="1571988"/>
            <a:ext cx="6600243" cy="4748212"/>
          </a:xfrm>
        </p:spPr>
      </p:pic>
      <p:pic>
        <p:nvPicPr>
          <p:cNvPr id="7" name="Picture 6" descr="A picture containing font, text, white, calligraphy&#10;&#10;Description automatically generated">
            <a:extLst>
              <a:ext uri="{FF2B5EF4-FFF2-40B4-BE49-F238E27FC236}">
                <a16:creationId xmlns:a16="http://schemas.microsoft.com/office/drawing/2014/main" id="{42070289-0324-5F36-1F70-C1FC7447C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383" y="1752453"/>
            <a:ext cx="3223436" cy="47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9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Rationale &amp;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T" sz="2000" dirty="0">
                <a:latin typeface="DINOT" panose="020B0504020101020102" pitchFamily="34" charset="77"/>
              </a:rPr>
              <a:t>Addressing the </a:t>
            </a:r>
            <a:r>
              <a:rPr lang="en-IT" sz="2000" dirty="0">
                <a:latin typeface="DINOT-Bold" panose="02000503030000020004" pitchFamily="2" charset="77"/>
              </a:rPr>
              <a:t>lack of SLRs </a:t>
            </a:r>
            <a:r>
              <a:rPr lang="en-IT" sz="2000" dirty="0">
                <a:latin typeface="DINOT" panose="020B0504020101020102" pitchFamily="34" charset="77"/>
              </a:rPr>
              <a:t>on topic labeling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By reviewing the relevant primary studies in the period 2017-2022</a:t>
            </a:r>
          </a:p>
          <a:p>
            <a:pPr marL="457200" indent="-457200">
              <a:buFont typeface="+mj-lt"/>
              <a:buAutoNum type="arabicPeriod"/>
            </a:pPr>
            <a:r>
              <a:rPr lang="en-IT" sz="2000" dirty="0">
                <a:latin typeface="DINOT" panose="020B0504020101020102" pitchFamily="34" charset="77"/>
              </a:rPr>
              <a:t>Providing a (novel) set of </a:t>
            </a:r>
            <a:r>
              <a:rPr lang="en-IT" sz="2000" dirty="0">
                <a:latin typeface="DINOT-Bold" panose="02000503030000020004" pitchFamily="2" charset="77"/>
              </a:rPr>
              <a:t>methodological contributions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Stemming from observations made throughout the review process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Capable of enhancing (parts of) existing guidelines for secondary studies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Believed to be generally applicable outside of the investigated domain</a:t>
            </a:r>
          </a:p>
          <a:p>
            <a:pPr marL="457200" lvl="1" indent="0">
              <a:buNone/>
            </a:pPr>
            <a:endParaRPr lang="en-IT" sz="16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1800" dirty="0">
                <a:latin typeface="DINOT" panose="020B0504020101020102" pitchFamily="34" charset="77"/>
              </a:rPr>
              <a:t>The </a:t>
            </a:r>
            <a:r>
              <a:rPr lang="en-IT" sz="1800" dirty="0">
                <a:latin typeface="DINOT-Bold" panose="02000503030000020004" pitchFamily="2" charset="77"/>
              </a:rPr>
              <a:t>research questions </a:t>
            </a:r>
            <a:r>
              <a:rPr lang="en-IT" sz="1800" dirty="0">
                <a:latin typeface="DINOT" panose="020B0504020101020102" pitchFamily="34" charset="77"/>
              </a:rPr>
              <a:t>explore the research in terms of: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sz="1400" dirty="0">
                <a:latin typeface="DINOT" panose="020B0504020101020102" pitchFamily="34" charset="77"/>
              </a:rPr>
              <a:t>The identified </a:t>
            </a:r>
            <a:r>
              <a:rPr lang="en-IT" sz="1400" dirty="0">
                <a:latin typeface="DINOT-Bold" panose="02000503030000020004" pitchFamily="2" charset="77"/>
              </a:rPr>
              <a:t>cateogories of labeling approaches </a:t>
            </a:r>
            <a:r>
              <a:rPr lang="en-IT" sz="1400" dirty="0">
                <a:latin typeface="DINOT" panose="020B0504020101020102" pitchFamily="34" charset="77"/>
              </a:rPr>
              <a:t>and the </a:t>
            </a:r>
            <a:r>
              <a:rPr lang="en-IT" sz="1400" dirty="0">
                <a:latin typeface="DINOT-Bold" panose="02000503030000020004" pitchFamily="2" charset="77"/>
              </a:rPr>
              <a:t>techniques</a:t>
            </a:r>
            <a:r>
              <a:rPr lang="en-IT" sz="1400" dirty="0">
                <a:latin typeface="DINOT" panose="020B0504020101020102" pitchFamily="34" charset="77"/>
              </a:rPr>
              <a:t> by which they are implemented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sz="1400" dirty="0">
                <a:latin typeface="DINOT" panose="020B0504020101020102" pitchFamily="34" charset="77"/>
              </a:rPr>
              <a:t>The topic modeling techniques generating the distributions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sz="1400" dirty="0">
                <a:latin typeface="DINOT" panose="020B0504020101020102" pitchFamily="34" charset="77"/>
              </a:rPr>
              <a:t>The observed </a:t>
            </a:r>
            <a:r>
              <a:rPr lang="en-IT" sz="1400" dirty="0">
                <a:latin typeface="DINOT-Bold" panose="02000503030000020004" pitchFamily="2" charset="77"/>
              </a:rPr>
              <a:t>label structures</a:t>
            </a:r>
            <a:r>
              <a:rPr lang="en-IT" sz="1400" dirty="0">
                <a:latin typeface="DINOT" panose="020B0504020101020102" pitchFamily="34" charset="77"/>
              </a:rPr>
              <a:t> and the conducted </a:t>
            </a:r>
            <a:r>
              <a:rPr lang="en-IT" sz="1400" dirty="0">
                <a:latin typeface="DINOT-Bold" panose="02000503030000020004" pitchFamily="2" charset="77"/>
              </a:rPr>
              <a:t>label selection </a:t>
            </a:r>
            <a:r>
              <a:rPr lang="en-IT" sz="1400" dirty="0">
                <a:latin typeface="DINOT" panose="020B0504020101020102" pitchFamily="34" charset="77"/>
              </a:rPr>
              <a:t>and </a:t>
            </a:r>
            <a:r>
              <a:rPr lang="en-IT" sz="1400" dirty="0">
                <a:latin typeface="DINOT-Bold" panose="02000503030000020004" pitchFamily="2" charset="77"/>
              </a:rPr>
              <a:t>quality evaluation </a:t>
            </a:r>
            <a:r>
              <a:rPr lang="en-IT" sz="1400" dirty="0">
                <a:latin typeface="DINOT" panose="020B0504020101020102" pitchFamily="34" charset="77"/>
              </a:rPr>
              <a:t>procedures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T" sz="1400" dirty="0">
                <a:latin typeface="DINOT" panose="020B0504020101020102" pitchFamily="34" charset="77"/>
              </a:rPr>
              <a:t>The characteristics of the </a:t>
            </a:r>
            <a:r>
              <a:rPr lang="en-IT" sz="1400" dirty="0">
                <a:latin typeface="DINOT-Bold" panose="02000503030000020004" pitchFamily="2" charset="77"/>
              </a:rPr>
              <a:t>underlying corpora</a:t>
            </a:r>
          </a:p>
        </p:txBody>
      </p:sp>
    </p:spTree>
    <p:extLst>
      <p:ext uri="{BB962C8B-B14F-4D97-AF65-F5344CB8AC3E}">
        <p14:creationId xmlns:p14="http://schemas.microsoft.com/office/powerpoint/2010/main" val="337757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000" dirty="0">
                <a:latin typeface="DINOT-Bold" panose="02000503030000020004" pitchFamily="2" charset="77"/>
              </a:rPr>
              <a:t>Topic modeling</a:t>
            </a:r>
            <a:r>
              <a:rPr lang="en-IT" sz="2000" dirty="0">
                <a:latin typeface="DINOT" panose="020B0504020101020102" pitchFamily="34" charset="77"/>
              </a:rPr>
              <a:t>: </a:t>
            </a:r>
            <a:endParaRPr lang="en-IT" sz="2000" dirty="0">
              <a:latin typeface="DINOT-Bold" panose="02000503030000020004" pitchFamily="2" charset="77"/>
            </a:endParaRPr>
          </a:p>
          <a:p>
            <a:pPr marL="0" indent="0">
              <a:buNone/>
            </a:pPr>
            <a:r>
              <a:rPr lang="en-IT" sz="2000" dirty="0">
                <a:latin typeface="DINOT-Bold" panose="02000503030000020004" pitchFamily="2" charset="77"/>
              </a:rPr>
              <a:t>Topic</a:t>
            </a:r>
            <a:r>
              <a:rPr lang="en-IT" sz="2000" dirty="0">
                <a:latin typeface="DINOT" panose="020B0504020101020102" pitchFamily="34" charset="77"/>
              </a:rPr>
              <a:t>:</a:t>
            </a:r>
            <a:endParaRPr lang="en-IT" sz="2000" dirty="0">
              <a:latin typeface="DINOT-Bold" panose="02000503030000020004" pitchFamily="2" charset="77"/>
            </a:endParaRPr>
          </a:p>
          <a:p>
            <a:pPr marL="0" indent="0">
              <a:buNone/>
            </a:pPr>
            <a:r>
              <a:rPr lang="en-IT" sz="2000" dirty="0">
                <a:latin typeface="DINOT-Bold" panose="02000503030000020004" pitchFamily="2" charset="77"/>
              </a:rPr>
              <a:t>Topic labeling</a:t>
            </a:r>
            <a:r>
              <a:rPr lang="en-IT" sz="2000" dirty="0">
                <a:latin typeface="DINOT" panose="020B0504020101020102" pitchFamily="34" charset="77"/>
              </a:rPr>
              <a:t>: Task of pairing each topic with a label capable of concisely summarising its content </a:t>
            </a:r>
          </a:p>
          <a:p>
            <a:pPr marL="0" indent="0">
              <a:buNone/>
            </a:pPr>
            <a:r>
              <a:rPr lang="en-IT" sz="2000" dirty="0">
                <a:latin typeface="DINOT-Bold" panose="02000503030000020004" pitchFamily="2" charset="77"/>
              </a:rPr>
              <a:t>Topic label</a:t>
            </a:r>
            <a:r>
              <a:rPr lang="en-IT" sz="2000" dirty="0">
                <a:latin typeface="DINOT" panose="020B0504020101020102" pitchFamily="34" charset="77"/>
              </a:rPr>
              <a:t>: “</a:t>
            </a:r>
            <a:r>
              <a:rPr lang="en-GB" sz="2000" i="1" dirty="0">
                <a:latin typeface="DINOT-Bold" panose="020B0504020101020102" pitchFamily="34" charset="77"/>
              </a:rPr>
              <a:t>a sequence of words which is semantically meaningful and covers the latent meaning of the topic. Words, phrases, and sentences are all valid labels under this definition</a:t>
            </a:r>
            <a:r>
              <a:rPr lang="en-GB" sz="2000" dirty="0">
                <a:latin typeface="DINOT" panose="020B0504020101020102" pitchFamily="34" charset="77"/>
              </a:rPr>
              <a:t>” - Mei et al. (2007) </a:t>
            </a:r>
          </a:p>
          <a:p>
            <a:pPr marL="0" indent="0">
              <a:buNone/>
            </a:pPr>
            <a:endParaRPr lang="en-GB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Example:</a:t>
            </a:r>
          </a:p>
          <a:p>
            <a:r>
              <a:rPr lang="en-GB" sz="2000" dirty="0">
                <a:latin typeface="DINOT" panose="020B0504020101020102" pitchFamily="34" charset="77"/>
              </a:rPr>
              <a:t>Topic terms: vote, house, election, poll, bill, republican, party, voter, candidate, senate </a:t>
            </a:r>
          </a:p>
          <a:p>
            <a:r>
              <a:rPr lang="en-GB" sz="2000" dirty="0">
                <a:latin typeface="DINOT" panose="020B0504020101020102" pitchFamily="34" charset="77"/>
              </a:rPr>
              <a:t>Label: election</a:t>
            </a:r>
          </a:p>
          <a:p>
            <a:endParaRPr lang="en-GB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GB" sz="2000" dirty="0">
              <a:latin typeface="DINOT" panose="020B0504020101020102" pitchFamily="34" charset="77"/>
            </a:endParaRPr>
          </a:p>
          <a:p>
            <a:endParaRPr lang="en-IT" sz="1400" dirty="0">
              <a:latin typeface="DINOT-Bold" panose="02000503030000020004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7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Venue selection process</a:t>
            </a:r>
          </a:p>
        </p:txBody>
      </p:sp>
      <p:pic>
        <p:nvPicPr>
          <p:cNvPr id="5" name="Content Placeholder 4" descr="A picture containing screenshot, colorfulness, square, rectangle&#10;&#10;Description automatically generated">
            <a:extLst>
              <a:ext uri="{FF2B5EF4-FFF2-40B4-BE49-F238E27FC236}">
                <a16:creationId xmlns:a16="http://schemas.microsoft.com/office/drawing/2014/main" id="{7B54EB83-B3A1-735D-6114-E9AF849F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7914"/>
          <a:stretch/>
        </p:blipFill>
        <p:spPr>
          <a:xfrm>
            <a:off x="5658581" y="2948487"/>
            <a:ext cx="6391784" cy="3803468"/>
          </a:xfrm>
        </p:spPr>
      </p:pic>
      <p:pic>
        <p:nvPicPr>
          <p:cNvPr id="14" name="Content Placeholder 4" descr="A picture containing screenshot, colorfulness, square, rectangle&#10;&#10;Description automatically generated">
            <a:extLst>
              <a:ext uri="{FF2B5EF4-FFF2-40B4-BE49-F238E27FC236}">
                <a16:creationId xmlns:a16="http://schemas.microsoft.com/office/drawing/2014/main" id="{5667E7AE-0F5C-E7DF-F426-A9F9A42B8D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85" t="5404" r="46699" b="84931"/>
          <a:stretch/>
        </p:blipFill>
        <p:spPr>
          <a:xfrm>
            <a:off x="1497541" y="3092866"/>
            <a:ext cx="3302444" cy="522094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206110-70FC-DDB7-CF7C-61AEE17AADE5}"/>
              </a:ext>
            </a:extLst>
          </p:cNvPr>
          <p:cNvSpPr txBox="1">
            <a:spLocks/>
          </p:cNvSpPr>
          <p:nvPr/>
        </p:nvSpPr>
        <p:spPr>
          <a:xfrm>
            <a:off x="838201" y="1690254"/>
            <a:ext cx="10827325" cy="4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An exploratory search is conducted on 5 repositories: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IEEE Xplore, ACM Digital Library, SpringerLink, ScienceDirect &amp; ACL Anthology</a:t>
            </a: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Three queries are proposed for this purpose:</a:t>
            </a:r>
          </a:p>
          <a:p>
            <a:endParaRPr lang="en-IT" sz="2000" dirty="0">
              <a:latin typeface="DINOT" panose="020B0504020101020102" pitchFamily="34" charset="77"/>
            </a:endParaRPr>
          </a:p>
          <a:p>
            <a:endParaRPr lang="en-IT" sz="2000" dirty="0">
              <a:latin typeface="DINOT" panose="020B0504020101020102" pitchFamily="34" charset="77"/>
            </a:endParaRPr>
          </a:p>
          <a:p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The selected query is used to gather the</a:t>
            </a:r>
            <a:br>
              <a:rPr lang="en-IT" sz="2000" dirty="0">
                <a:latin typeface="DINOT" panose="020B0504020101020102" pitchFamily="34" charset="77"/>
              </a:rPr>
            </a:br>
            <a:r>
              <a:rPr lang="en-IT" sz="2000" dirty="0">
                <a:latin typeface="DINOT" panose="020B0504020101020102" pitchFamily="34" charset="77"/>
              </a:rPr>
              <a:t>relevant venues </a:t>
            </a:r>
          </a:p>
          <a:p>
            <a:pPr lvl="1"/>
            <a:endParaRPr lang="en-IT" sz="1600" dirty="0">
              <a:latin typeface="DINOT" panose="020B0504020101020102" pitchFamily="34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32DB0B-57BB-B7D0-3D97-B422CB4AADEC}"/>
              </a:ext>
            </a:extLst>
          </p:cNvPr>
          <p:cNvSpPr/>
          <p:nvPr/>
        </p:nvSpPr>
        <p:spPr>
          <a:xfrm>
            <a:off x="1876926" y="3253022"/>
            <a:ext cx="2923059" cy="1856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42994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Venue selection process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206110-70FC-DDB7-CF7C-61AEE17AADE5}"/>
              </a:ext>
            </a:extLst>
          </p:cNvPr>
          <p:cNvSpPr txBox="1">
            <a:spLocks/>
          </p:cNvSpPr>
          <p:nvPr/>
        </p:nvSpPr>
        <p:spPr>
          <a:xfrm>
            <a:off x="838199" y="1703672"/>
            <a:ext cx="10827327" cy="473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From the selected query:</a:t>
            </a: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IT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A first set of candidate venues is identified based on the number of </a:t>
            </a:r>
            <a:r>
              <a:rPr lang="en-IT" sz="2000" dirty="0">
                <a:latin typeface="DINOT-Bold" panose="02000503030000020004" pitchFamily="2" charset="77"/>
              </a:rPr>
              <a:t>associated documents. </a:t>
            </a: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Cut-off values are set at:</a:t>
            </a:r>
            <a:endParaRPr lang="en-IT" sz="2000" dirty="0">
              <a:latin typeface="DINOT-Bold" panose="02000503030000020004" pitchFamily="2" charset="77"/>
            </a:endParaRP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30 articles for journals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20 articles for conferences…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…10 in the case of ACL</a:t>
            </a:r>
          </a:p>
          <a:p>
            <a:pPr lvl="1"/>
            <a:endParaRPr lang="en-IT" sz="16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Results: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23 candidate journals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11 candidate conferences</a:t>
            </a:r>
            <a:endParaRPr lang="en-GB" sz="1600" dirty="0">
              <a:latin typeface="DINOT" panose="020B0504020101020102" pitchFamily="34" charset="77"/>
            </a:endParaRPr>
          </a:p>
          <a:p>
            <a:pPr lvl="1"/>
            <a:endParaRPr lang="en-IT" sz="1600" dirty="0">
              <a:latin typeface="DINOT" panose="020B0504020101020102" pitchFamily="34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764CCC-D365-1587-D4C5-B3D3BE4DE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12" y="2305450"/>
            <a:ext cx="6997700" cy="431800"/>
          </a:xfrm>
          <a:prstGeom prst="rect">
            <a:avLst/>
          </a:prstGeom>
        </p:spPr>
      </p:pic>
      <p:pic>
        <p:nvPicPr>
          <p:cNvPr id="5" name="Picture 4" descr="A chart of data&#10;&#10;Description automatically generated">
            <a:extLst>
              <a:ext uri="{FF2B5EF4-FFF2-40B4-BE49-F238E27FC236}">
                <a16:creationId xmlns:a16="http://schemas.microsoft.com/office/drawing/2014/main" id="{1D514D14-BAB5-0DC1-B1C3-FA7906F1D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294" y="1007056"/>
            <a:ext cx="5335914" cy="5313144"/>
          </a:xfrm>
          <a:prstGeom prst="rect">
            <a:avLst/>
          </a:prstGeom>
        </p:spPr>
      </p:pic>
      <p:pic>
        <p:nvPicPr>
          <p:cNvPr id="7" name="Picture 6" descr="A picture containing text, font, screenshot, number&#10;&#10;Description automatically generated">
            <a:extLst>
              <a:ext uri="{FF2B5EF4-FFF2-40B4-BE49-F238E27FC236}">
                <a16:creationId xmlns:a16="http://schemas.microsoft.com/office/drawing/2014/main" id="{4C5390F2-67E0-D948-054E-6ADCB2FC92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866" y="2144245"/>
            <a:ext cx="3729259" cy="403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0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Venue selection process</a:t>
            </a:r>
          </a:p>
        </p:txBody>
      </p:sp>
      <p:pic>
        <p:nvPicPr>
          <p:cNvPr id="9" name="Picture 8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04D3ED2F-6D23-3E87-58F2-68D1D6F29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977" y="1870120"/>
            <a:ext cx="4890400" cy="4569181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007C61A-24E7-20F7-A111-84B3A67ADCBC}"/>
              </a:ext>
            </a:extLst>
          </p:cNvPr>
          <p:cNvGrpSpPr/>
          <p:nvPr/>
        </p:nvGrpSpPr>
        <p:grpSpPr>
          <a:xfrm>
            <a:off x="8750692" y="2681025"/>
            <a:ext cx="3729259" cy="4031576"/>
            <a:chOff x="522594" y="1733550"/>
            <a:chExt cx="3207608" cy="3390900"/>
          </a:xfrm>
        </p:grpSpPr>
        <p:pic>
          <p:nvPicPr>
            <p:cNvPr id="7" name="Picture 6" descr="A picture containing text, font, screenshot, number&#10;&#10;Description automatically generated">
              <a:extLst>
                <a:ext uri="{FF2B5EF4-FFF2-40B4-BE49-F238E27FC236}">
                  <a16:creationId xmlns:a16="http://schemas.microsoft.com/office/drawing/2014/main" id="{076CDFFF-43D9-5F76-AF66-CF731E438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594" y="1733550"/>
              <a:ext cx="3207608" cy="33909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A5FC99-A386-EB2E-D283-21194ABB6757}"/>
                </a:ext>
              </a:extLst>
            </p:cNvPr>
            <p:cNvSpPr/>
            <p:nvPr/>
          </p:nvSpPr>
          <p:spPr>
            <a:xfrm>
              <a:off x="689894" y="2152072"/>
              <a:ext cx="2893816" cy="258618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D206110-70FC-DDB7-CF7C-61AEE17AADE5}"/>
              </a:ext>
            </a:extLst>
          </p:cNvPr>
          <p:cNvSpPr txBox="1">
            <a:spLocks/>
          </p:cNvSpPr>
          <p:nvPr/>
        </p:nvSpPr>
        <p:spPr>
          <a:xfrm>
            <a:off x="838199" y="1690254"/>
            <a:ext cx="10827327" cy="4749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Candidates are filtered based on values tied to selected </a:t>
            </a:r>
            <a:r>
              <a:rPr lang="en-IT" sz="2000" dirty="0">
                <a:latin typeface="DINOT-Bold" panose="02000503030000020004" pitchFamily="2" charset="77"/>
              </a:rPr>
              <a:t>quality metrics</a:t>
            </a:r>
            <a:r>
              <a:rPr lang="en-IT" sz="2000" dirty="0">
                <a:latin typeface="DINOT" panose="020B0504020101020102" pitchFamily="34" charset="77"/>
              </a:rPr>
              <a:t>:</a:t>
            </a:r>
            <a:endParaRPr lang="en-IT" sz="2000" dirty="0">
              <a:latin typeface="DINOT-Bold" panose="02000503030000020004" pitchFamily="2" charset="77"/>
            </a:endParaRPr>
          </a:p>
          <a:p>
            <a:pPr lvl="1"/>
            <a:r>
              <a:rPr lang="en-GB" sz="1600" dirty="0" err="1">
                <a:latin typeface="DINOT" panose="020B0504020101020102" pitchFamily="34" charset="77"/>
              </a:rPr>
              <a:t>Scimago</a:t>
            </a:r>
            <a:r>
              <a:rPr lang="en-GB" sz="1600" dirty="0">
                <a:latin typeface="DINOT" panose="020B0504020101020102" pitchFamily="34" charset="77"/>
              </a:rPr>
              <a:t> Journal &amp; Country Rank (SJR(2)) score</a:t>
            </a:r>
          </a:p>
          <a:p>
            <a:pPr lvl="1"/>
            <a:r>
              <a:rPr lang="en-GB" sz="1600" dirty="0">
                <a:latin typeface="DINOT" panose="020B0504020101020102" pitchFamily="34" charset="77"/>
              </a:rPr>
              <a:t>Computing Research and Education Association of Australasia (CORE) rankings</a:t>
            </a:r>
          </a:p>
          <a:p>
            <a:pPr lvl="1"/>
            <a:r>
              <a:rPr lang="en-GB" sz="1600" dirty="0">
                <a:latin typeface="DINOT" panose="020B0504020101020102" pitchFamily="34" charset="77"/>
              </a:rPr>
              <a:t>GII-GRIN-SCIE (GGS) rankings</a:t>
            </a:r>
          </a:p>
          <a:p>
            <a:pPr lvl="1"/>
            <a:endParaRPr lang="en-GB" sz="16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Final venues are obtained by retaining:</a:t>
            </a:r>
          </a:p>
          <a:p>
            <a:pPr lvl="1"/>
            <a:r>
              <a:rPr lang="en-GB" sz="1600" dirty="0">
                <a:latin typeface="DINOT" panose="020B0504020101020102" pitchFamily="34" charset="77"/>
              </a:rPr>
              <a:t>25% of best scoring journals </a:t>
            </a:r>
          </a:p>
          <a:p>
            <a:pPr lvl="1"/>
            <a:r>
              <a:rPr lang="en-GB" sz="1600" dirty="0">
                <a:latin typeface="DINOT" panose="020B0504020101020102" pitchFamily="34" charset="77"/>
              </a:rPr>
              <a:t>All conferences with an “A” rating</a:t>
            </a:r>
          </a:p>
          <a:p>
            <a:pPr marL="0" indent="0">
              <a:buNone/>
            </a:pPr>
            <a:endParaRPr lang="en-GB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IT" sz="2000" dirty="0">
                <a:latin typeface="DINOT" panose="020B0504020101020102" pitchFamily="34" charset="77"/>
              </a:rPr>
              <a:t>Results: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6 journals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10 conferences</a:t>
            </a:r>
            <a:endParaRPr lang="en-GB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GB" sz="2000" dirty="0">
              <a:latin typeface="DINOT" panose="020B0504020101020102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18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Search strategy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CD5BB6-495B-9CDD-FA76-EAA05013DED7}"/>
              </a:ext>
            </a:extLst>
          </p:cNvPr>
          <p:cNvSpPr txBox="1">
            <a:spLocks/>
          </p:cNvSpPr>
          <p:nvPr/>
        </p:nvSpPr>
        <p:spPr>
          <a:xfrm>
            <a:off x="838201" y="1520456"/>
            <a:ext cx="11097125" cy="5128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The query used in the venue selection is extended by means of a </a:t>
            </a:r>
            <a:r>
              <a:rPr lang="en-GB" sz="2000" dirty="0">
                <a:latin typeface="DINOT-Bold" panose="02000503030000020004" pitchFamily="2" charset="77"/>
              </a:rPr>
              <a:t>proximity operator</a:t>
            </a:r>
            <a:r>
              <a:rPr lang="en-GB" sz="2000" dirty="0">
                <a:latin typeface="DINOT" panose="020B0504020101020102" pitchFamily="34" charset="77"/>
              </a:rPr>
              <a:t>:</a:t>
            </a:r>
          </a:p>
          <a:p>
            <a:endParaRPr lang="en-GB" sz="2000" dirty="0">
              <a:latin typeface="DINOT" panose="020B0504020101020102" pitchFamily="34" charset="77"/>
            </a:endParaRPr>
          </a:p>
          <a:p>
            <a:endParaRPr lang="en-GB" sz="2000" dirty="0">
              <a:latin typeface="DINOT" panose="020B0504020101020102" pitchFamily="34" charset="77"/>
            </a:endParaRPr>
          </a:p>
          <a:p>
            <a:endParaRPr lang="en-GB" sz="2000" dirty="0">
              <a:latin typeface="DINOT" panose="020B0504020101020102" pitchFamily="34" charset="77"/>
            </a:endParaRPr>
          </a:p>
          <a:p>
            <a:endParaRPr lang="en-GB" sz="20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The proximity constraint is set to 20 terms:</a:t>
            </a:r>
          </a:p>
          <a:p>
            <a:pPr lvl="1"/>
            <a:r>
              <a:rPr lang="en-GB" sz="1600" dirty="0">
                <a:latin typeface="DINOT" panose="020B0504020101020102" pitchFamily="34" charset="77"/>
              </a:rPr>
              <a:t>“The average length of sentences in scientific writing is only about </a:t>
            </a:r>
            <a:r>
              <a:rPr lang="en-GB" sz="1600" dirty="0">
                <a:latin typeface="DINOT-Bold" panose="02000503030000020004" pitchFamily="2" charset="77"/>
              </a:rPr>
              <a:t>12-17 words</a:t>
            </a:r>
            <a:r>
              <a:rPr lang="en-GB" sz="1600" dirty="0">
                <a:latin typeface="DINOT" panose="020B0504020101020102" pitchFamily="34" charset="77"/>
              </a:rPr>
              <a:t>” - </a:t>
            </a:r>
            <a:r>
              <a:rPr lang="en-GB" sz="1600" dirty="0" err="1">
                <a:latin typeface="DINOT" panose="020B0504020101020102" pitchFamily="34" charset="77"/>
              </a:rPr>
              <a:t>Griffies</a:t>
            </a:r>
            <a:r>
              <a:rPr lang="en-GB" sz="1600" dirty="0">
                <a:latin typeface="DINOT" panose="020B0504020101020102" pitchFamily="34" charset="77"/>
              </a:rPr>
              <a:t> et al. (2013)  </a:t>
            </a:r>
            <a:endParaRPr lang="en-GB" sz="14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r>
              <a:rPr lang="en-GB" sz="2000" dirty="0">
                <a:latin typeface="DINOT" panose="020B0504020101020102" pitchFamily="34" charset="77"/>
              </a:rPr>
              <a:t>Examples of captured sentences:</a:t>
            </a:r>
          </a:p>
          <a:p>
            <a:pPr lvl="1"/>
            <a:r>
              <a:rPr lang="en-GB" sz="1400" dirty="0">
                <a:latin typeface="DINOT" panose="020B0504020101020102" pitchFamily="34" charset="77"/>
              </a:rPr>
              <a:t>”</a:t>
            </a:r>
            <a:r>
              <a:rPr lang="en-GB" sz="1400" dirty="0">
                <a:latin typeface="DINOT-Bold" panose="02000503030000020004" pitchFamily="2" charset="77"/>
              </a:rPr>
              <a:t>Topics</a:t>
            </a:r>
            <a:r>
              <a:rPr lang="en-GB" sz="1400" dirty="0">
                <a:latin typeface="DINOT" panose="020B0504020101020102" pitchFamily="34" charset="77"/>
              </a:rPr>
              <a:t> can be more readily interpretable when they are assigned semantically meaningful </a:t>
            </a:r>
            <a:r>
              <a:rPr lang="en-GB" sz="1400" dirty="0">
                <a:latin typeface="DINOT-Bold" panose="02000503030000020004" pitchFamily="2" charset="77"/>
              </a:rPr>
              <a:t>labels</a:t>
            </a:r>
            <a:r>
              <a:rPr lang="en-GB" sz="1400" dirty="0">
                <a:latin typeface="DINOT" panose="020B0504020101020102" pitchFamily="34" charset="77"/>
              </a:rPr>
              <a:t>” - </a:t>
            </a:r>
            <a:r>
              <a:rPr lang="en-GB" sz="1400" dirty="0" err="1">
                <a:latin typeface="DINOT" panose="020B0504020101020102" pitchFamily="34" charset="77"/>
              </a:rPr>
              <a:t>Hosseiny</a:t>
            </a:r>
            <a:r>
              <a:rPr lang="en-GB" sz="1400" dirty="0">
                <a:latin typeface="DINOT" panose="020B0504020101020102" pitchFamily="34" charset="77"/>
              </a:rPr>
              <a:t> </a:t>
            </a:r>
            <a:r>
              <a:rPr lang="en-GB" sz="1400" dirty="0" err="1">
                <a:latin typeface="DINOT" panose="020B0504020101020102" pitchFamily="34" charset="77"/>
              </a:rPr>
              <a:t>Marani</a:t>
            </a:r>
            <a:r>
              <a:rPr lang="en-GB" sz="1400" dirty="0">
                <a:latin typeface="DINOT" panose="020B0504020101020102" pitchFamily="34" charset="77"/>
              </a:rPr>
              <a:t> et al., 2022</a:t>
            </a:r>
          </a:p>
          <a:p>
            <a:pPr lvl="1"/>
            <a:r>
              <a:rPr lang="en-GB" sz="1400" dirty="0">
                <a:latin typeface="DINOT" panose="020B0504020101020102" pitchFamily="34" charset="77"/>
              </a:rPr>
              <a:t>“Various methods have been proposed to assign concise </a:t>
            </a:r>
            <a:r>
              <a:rPr lang="en-GB" sz="1400" dirty="0">
                <a:latin typeface="DINOT-Bold" panose="02000503030000020004" pitchFamily="2" charset="77"/>
              </a:rPr>
              <a:t>labels</a:t>
            </a:r>
            <a:r>
              <a:rPr lang="en-GB" sz="1400" dirty="0">
                <a:latin typeface="DINOT" panose="020B0504020101020102" pitchFamily="34" charset="77"/>
              </a:rPr>
              <a:t> to </a:t>
            </a:r>
            <a:r>
              <a:rPr lang="en-GB" sz="1400" dirty="0">
                <a:latin typeface="DINOT-Bold" panose="02000503030000020004" pitchFamily="2" charset="77"/>
              </a:rPr>
              <a:t>topics</a:t>
            </a:r>
            <a:r>
              <a:rPr lang="en-GB" sz="1400" dirty="0">
                <a:latin typeface="DINOT" panose="020B0504020101020102" pitchFamily="34" charset="77"/>
              </a:rPr>
              <a:t> to improve interpretability” - </a:t>
            </a:r>
            <a:r>
              <a:rPr lang="en-GB" sz="1400" dirty="0" err="1">
                <a:latin typeface="DINOT" panose="020B0504020101020102" pitchFamily="34" charset="77"/>
              </a:rPr>
              <a:t>Zosa</a:t>
            </a:r>
            <a:r>
              <a:rPr lang="en-GB" sz="1400" dirty="0">
                <a:latin typeface="DINOT" panose="020B0504020101020102" pitchFamily="34" charset="77"/>
              </a:rPr>
              <a:t> et al., 2022</a:t>
            </a:r>
          </a:p>
          <a:p>
            <a:pPr lvl="1"/>
            <a:r>
              <a:rPr lang="en-GB" sz="1400" dirty="0">
                <a:latin typeface="DINOT" panose="020B0504020101020102" pitchFamily="34" charset="77"/>
              </a:rPr>
              <a:t>“An interpretable </a:t>
            </a:r>
            <a:r>
              <a:rPr lang="en-GB" sz="1400" dirty="0">
                <a:latin typeface="DINOT-Bold" panose="02000503030000020004" pitchFamily="2" charset="77"/>
              </a:rPr>
              <a:t>topic</a:t>
            </a:r>
            <a:r>
              <a:rPr lang="en-GB" sz="1400" dirty="0">
                <a:latin typeface="DINOT" panose="020B0504020101020102" pitchFamily="34" charset="77"/>
              </a:rPr>
              <a:t> is one that can be easily </a:t>
            </a:r>
            <a:r>
              <a:rPr lang="en-GB" sz="1400" dirty="0">
                <a:latin typeface="DINOT-Bold" panose="02000503030000020004" pitchFamily="2" charset="77"/>
              </a:rPr>
              <a:t>labeled</a:t>
            </a:r>
            <a:r>
              <a:rPr lang="en-GB" sz="1400" dirty="0">
                <a:latin typeface="DINOT" panose="020B0504020101020102" pitchFamily="34" charset="77"/>
              </a:rPr>
              <a:t>. How easily a </a:t>
            </a:r>
            <a:r>
              <a:rPr lang="en-GB" sz="1400" dirty="0">
                <a:latin typeface="DINOT-Bold" panose="02000503030000020004" pitchFamily="2" charset="77"/>
              </a:rPr>
              <a:t>topic</a:t>
            </a:r>
            <a:r>
              <a:rPr lang="en-GB" sz="1400" dirty="0">
                <a:latin typeface="DINOT" panose="020B0504020101020102" pitchFamily="34" charset="77"/>
              </a:rPr>
              <a:t> could be </a:t>
            </a:r>
            <a:r>
              <a:rPr lang="en-GB" sz="1400" dirty="0">
                <a:latin typeface="DINOT-Bold" panose="02000503030000020004" pitchFamily="2" charset="77"/>
              </a:rPr>
              <a:t>labeled</a:t>
            </a:r>
            <a:r>
              <a:rPr lang="en-GB" sz="1400" dirty="0">
                <a:latin typeface="DINOT" panose="020B0504020101020102" pitchFamily="34" charset="77"/>
              </a:rPr>
              <a:t> . . .” - </a:t>
            </a:r>
            <a:r>
              <a:rPr lang="en-GB" sz="1400" dirty="0" err="1">
                <a:latin typeface="DINOT" panose="020B0504020101020102" pitchFamily="34" charset="77"/>
              </a:rPr>
              <a:t>Doogan</a:t>
            </a:r>
            <a:r>
              <a:rPr lang="en-GB" sz="1400" dirty="0">
                <a:latin typeface="DINOT" panose="020B0504020101020102" pitchFamily="34" charset="77"/>
              </a:rPr>
              <a:t> and Buntine, 2021</a:t>
            </a:r>
          </a:p>
          <a:p>
            <a:pPr marL="0" indent="0">
              <a:buNone/>
            </a:pPr>
            <a:endParaRPr lang="en-GB" sz="1200" dirty="0">
              <a:latin typeface="DINOT" panose="020B0504020101020102" pitchFamily="34" charset="77"/>
            </a:endParaRPr>
          </a:p>
          <a:p>
            <a:pPr marL="0" indent="0">
              <a:buNone/>
            </a:pPr>
            <a:endParaRPr lang="en-GB" sz="1200" dirty="0">
              <a:latin typeface="DINOT" panose="020B0504020101020102" pitchFamily="34" charset="77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D7F0D3-97CE-B29A-B46D-224A0F3CA5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8793" y="2092168"/>
            <a:ext cx="5534588" cy="43766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C34319-0F9D-BF6B-740E-DA6A7657FE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6253" y="2882222"/>
            <a:ext cx="7480345" cy="347268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338FAF0B-BBF7-491F-C065-D1F39B2D6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3973" y="2138592"/>
            <a:ext cx="2472433" cy="34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86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(Initial) Study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E1A-FD1D-4D3F-1D85-609848BB8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254"/>
            <a:ext cx="10827327" cy="4749047"/>
          </a:xfrm>
        </p:spPr>
        <p:txBody>
          <a:bodyPr>
            <a:normAutofit/>
          </a:bodyPr>
          <a:lstStyle/>
          <a:p>
            <a:r>
              <a:rPr lang="en-IT" sz="2000" dirty="0">
                <a:latin typeface="DINOT" panose="020B0504020101020102" pitchFamily="34" charset="77"/>
              </a:rPr>
              <a:t>937 primary studies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388 conference and 549 journal papers</a:t>
            </a:r>
          </a:p>
          <a:p>
            <a:r>
              <a:rPr lang="en-IT" sz="2000" dirty="0">
                <a:latin typeface="DINOT" panose="020B0504020101020102" pitchFamily="34" charset="77"/>
              </a:rPr>
              <a:t>Inclusion\exclusion criteria are applied by means of manual inspection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Only studies actively applying topic labeling are kept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Secondary &amp; tertiary studies are filtered out</a:t>
            </a:r>
          </a:p>
          <a:p>
            <a:pPr lvl="1"/>
            <a:r>
              <a:rPr lang="en-IT" sz="1600" dirty="0">
                <a:latin typeface="DINOT" panose="020B0504020101020102" pitchFamily="34" charset="77"/>
              </a:rPr>
              <a:t>…</a:t>
            </a:r>
          </a:p>
          <a:p>
            <a:r>
              <a:rPr lang="en-IT" sz="2000" dirty="0">
                <a:latin typeface="DINOT" panose="020B0504020101020102" pitchFamily="34" charset="77"/>
              </a:rPr>
              <a:t>A core selection of </a:t>
            </a:r>
            <a:r>
              <a:rPr lang="en-IT" sz="2000" dirty="0">
                <a:latin typeface="DINOT-Bold" panose="02000503030000020004" pitchFamily="2" charset="77"/>
              </a:rPr>
              <a:t>55 papers </a:t>
            </a:r>
            <a:r>
              <a:rPr lang="en-IT" sz="2000" dirty="0">
                <a:latin typeface="DINOT" panose="020B0504020101020102" pitchFamily="34" charset="77"/>
              </a:rPr>
              <a:t>is obtained</a:t>
            </a:r>
          </a:p>
        </p:txBody>
      </p:sp>
    </p:spTree>
    <p:extLst>
      <p:ext uri="{BB962C8B-B14F-4D97-AF65-F5344CB8AC3E}">
        <p14:creationId xmlns:p14="http://schemas.microsoft.com/office/powerpoint/2010/main" val="415745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07EB7-4652-34BC-E166-A3B778C09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37800"/>
            <a:ext cx="10515600" cy="715530"/>
          </a:xfrm>
        </p:spPr>
        <p:txBody>
          <a:bodyPr>
            <a:normAutofit/>
          </a:bodyPr>
          <a:lstStyle/>
          <a:p>
            <a:r>
              <a:rPr lang="en-IT" sz="3200" dirty="0">
                <a:latin typeface="DINOT-Bold" panose="02000503030000020004" pitchFamily="2" charset="77"/>
              </a:rPr>
              <a:t>Snowballing activities</a:t>
            </a:r>
          </a:p>
        </p:txBody>
      </p:sp>
      <p:pic>
        <p:nvPicPr>
          <p:cNvPr id="5" name="Content Placeholder 4" descr="A screen shot of a graph&#10;&#10;Description automatically generated with low confidence">
            <a:extLst>
              <a:ext uri="{FF2B5EF4-FFF2-40B4-BE49-F238E27FC236}">
                <a16:creationId xmlns:a16="http://schemas.microsoft.com/office/drawing/2014/main" id="{1E6E52EA-87AC-910B-D822-152DED595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3967" y="408565"/>
            <a:ext cx="5851214" cy="6040869"/>
          </a:xfrm>
        </p:spPr>
      </p:pic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6DE58D82-C9BD-5F66-41E0-EC62FAB51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902" y="3253415"/>
            <a:ext cx="5549162" cy="343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626</Words>
  <Application>Microsoft Macintosh PowerPoint</Application>
  <PresentationFormat>Widescreen</PresentationFormat>
  <Paragraphs>100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DINOT</vt:lpstr>
      <vt:lpstr>DINOT-Bold</vt:lpstr>
      <vt:lpstr>Office Theme</vt:lpstr>
      <vt:lpstr>PowerPoint Presentation</vt:lpstr>
      <vt:lpstr>Rationale &amp; Research questions</vt:lpstr>
      <vt:lpstr>Definitions</vt:lpstr>
      <vt:lpstr>Venue selection process</vt:lpstr>
      <vt:lpstr>Venue selection process</vt:lpstr>
      <vt:lpstr>Venue selection process</vt:lpstr>
      <vt:lpstr>Search strategy</vt:lpstr>
      <vt:lpstr>(Initial) Study selection</vt:lpstr>
      <vt:lpstr>Snowballing activities</vt:lpstr>
      <vt:lpstr>Data items</vt:lpstr>
      <vt:lpstr>Structure of the analysis and synthesis</vt:lpstr>
      <vt:lpstr>RQ1 – Topic labeling approaches</vt:lpstr>
      <vt:lpstr>RQ2 – Underlying topic modeling approaches</vt:lpstr>
      <vt:lpstr>RQ3 – Label structures</vt:lpstr>
      <vt:lpstr>RQ4 – Categories of corpora</vt:lpstr>
      <vt:lpstr>Research gap 1 - </vt:lpstr>
      <vt:lpstr>Additional Slides</vt:lpstr>
      <vt:lpstr>Summary of methodological contributions</vt:lpstr>
      <vt:lpstr>Data collection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Ceol Samuele (Student ENG 21)</dc:creator>
  <cp:lastModifiedBy>Ceol Samuele (Student ENG 21)</cp:lastModifiedBy>
  <cp:revision>5</cp:revision>
  <dcterms:created xsi:type="dcterms:W3CDTF">2023-07-04T10:37:13Z</dcterms:created>
  <dcterms:modified xsi:type="dcterms:W3CDTF">2023-07-05T19:54:37Z</dcterms:modified>
</cp:coreProperties>
</file>